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9" r:id="rId3"/>
    <p:sldMasterId id="2147483693" r:id="rId4"/>
    <p:sldMasterId id="2147483707" r:id="rId5"/>
    <p:sldMasterId id="2147483721" r:id="rId6"/>
    <p:sldMasterId id="2147483735" r:id="rId7"/>
    <p:sldMasterId id="2147483749" r:id="rId8"/>
  </p:sldMasterIdLst>
  <p:notesMasterIdLst>
    <p:notesMasterId r:id="rId45"/>
  </p:notesMasterIdLst>
  <p:handoutMasterIdLst>
    <p:handoutMasterId r:id="rId46"/>
  </p:handoutMasterIdLst>
  <p:sldIdLst>
    <p:sldId id="291" r:id="rId9"/>
    <p:sldId id="269" r:id="rId10"/>
    <p:sldId id="514" r:id="rId11"/>
    <p:sldId id="320" r:id="rId12"/>
    <p:sldId id="520" r:id="rId13"/>
    <p:sldId id="258" r:id="rId14"/>
    <p:sldId id="529" r:id="rId15"/>
    <p:sldId id="487" r:id="rId16"/>
    <p:sldId id="352" r:id="rId17"/>
    <p:sldId id="355" r:id="rId18"/>
    <p:sldId id="541" r:id="rId19"/>
    <p:sldId id="549" r:id="rId20"/>
    <p:sldId id="542" r:id="rId21"/>
    <p:sldId id="491" r:id="rId22"/>
    <p:sldId id="492" r:id="rId23"/>
    <p:sldId id="543" r:id="rId24"/>
    <p:sldId id="479" r:id="rId25"/>
    <p:sldId id="540" r:id="rId26"/>
    <p:sldId id="532" r:id="rId27"/>
    <p:sldId id="534" r:id="rId28"/>
    <p:sldId id="480" r:id="rId29"/>
    <p:sldId id="517" r:id="rId30"/>
    <p:sldId id="518" r:id="rId31"/>
    <p:sldId id="495" r:id="rId32"/>
    <p:sldId id="496" r:id="rId33"/>
    <p:sldId id="497" r:id="rId34"/>
    <p:sldId id="483" r:id="rId35"/>
    <p:sldId id="501" r:id="rId36"/>
    <p:sldId id="512" r:id="rId37"/>
    <p:sldId id="535" r:id="rId38"/>
    <p:sldId id="522" r:id="rId39"/>
    <p:sldId id="523" r:id="rId40"/>
    <p:sldId id="484" r:id="rId41"/>
    <p:sldId id="485" r:id="rId42"/>
    <p:sldId id="499" r:id="rId43"/>
    <p:sldId id="360" r:id="rId4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7679">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3127">
          <p15:clr>
            <a:srgbClr val="A4A3A4"/>
          </p15:clr>
        </p15:guide>
        <p15:guide id="4"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438677-2C1A-6380-A79E-96A615AFD087}" name="Noëlie BONNARD" initials="NB" userId="S::nbonnard@mediametrie.fr::30d1a295-edb6-40db-a1a3-bfb944b7321a" providerId="AD"/>
  <p188:author id="{A59F9890-8AC8-8802-5FCB-D422A0FA735A}" name="Charlotte LEBOUCHER" initials="CL" userId="S::cleboucher@mediametrie.fr::ce45196c-caf9-44ba-b5da-767324cfa0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OUSIN Christophe" initials="CC" lastIdx="36" clrIdx="0"/>
  <p:cmAuthor id="1" name="GRINBERG-LABOURDETTE Caroline" initials="GLC" lastIdx="10" clrIdx="1"/>
  <p:cmAuthor id="2" name="BIANCONI Sophia" initials="BS" lastIdx="18" clrIdx="2"/>
  <p:cmAuthor id="3" name="APOSTLE-REYES Camille" initials="AC" lastIdx="53" clrIdx="3"/>
  <p:cmAuthor id="4" name="RIGEADE Anouk" initials="RA" lastIdx="1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FF66CC"/>
    <a:srgbClr val="99FFFF"/>
    <a:srgbClr val="1E1348"/>
    <a:srgbClr val="DDDDDD"/>
    <a:srgbClr val="000000"/>
    <a:srgbClr val="141433"/>
    <a:srgbClr val="00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5226" autoAdjust="0"/>
  </p:normalViewPr>
  <p:slideViewPr>
    <p:cSldViewPr snapToGrid="0" showGuides="1">
      <p:cViewPr varScale="1">
        <p:scale>
          <a:sx n="68" d="100"/>
          <a:sy n="68" d="100"/>
        </p:scale>
        <p:origin x="654" y="54"/>
      </p:cViewPr>
      <p:guideLst>
        <p:guide orient="horz" pos="4319"/>
        <p:guide pos="767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0" d="100"/>
          <a:sy n="120" d="100"/>
        </p:scale>
        <p:origin x="3960" y="12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file:///\\csa.lan\Partages\Direction\DMR\DVSP%20Arcom\BILANS%20-%20RAPPORTS%20-%20ETUDES\B%20-%20Audio%20Num&#233;rique\Podcasts\Pr&#233;sentation%20r&#233;sultats%20Q.%201%20et%202\Donn&#233;es\Cartographie_23nov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sa.lan\Partages\Direction\DMR\DVSP%20Arcom\BILANS%20-%20RAPPORTS%20-%20ETUDES\B%20-%20Audio%20Num&#233;rique\Podcasts\Pr&#233;sentation%20r&#233;sultats%20Q.%201%20et%202\Donn&#233;es\Cartographie_23nov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sa.lan\Partages\Direction\DMR\DVSP%20Arcom\BILANS%20-%20RAPPORTS%20-%20ETUDES\B%20-%20Audio%20Num&#233;rique\Podcasts\Pr&#233;sentation%20r&#233;sultats%20Q.%201%20et%202\Donn&#233;es\Cartographie_23nov20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Feuil1!$D$76</c:f>
              <c:strCache>
                <c:ptCount val="1"/>
                <c:pt idx="0">
                  <c:v>Studio pure player</c:v>
                </c:pt>
              </c:strCache>
            </c:strRef>
          </c:tx>
          <c:spPr>
            <a:solidFill>
              <a:srgbClr val="FF99FF">
                <a:alpha val="50196"/>
              </a:srgbClr>
            </a:solidFill>
            <a:ln>
              <a:solidFill>
                <a:srgbClr val="FF99FF"/>
              </a:solid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Feuil1!$E$76:$X$76</c:f>
              <c:numCache>
                <c:formatCode>0%</c:formatCode>
                <c:ptCount val="20"/>
                <c:pt idx="0">
                  <c:v>0.9</c:v>
                </c:pt>
                <c:pt idx="1">
                  <c:v>0.9</c:v>
                </c:pt>
                <c:pt idx="2">
                  <c:v>0.8</c:v>
                </c:pt>
                <c:pt idx="3">
                  <c:v>1</c:v>
                </c:pt>
                <c:pt idx="4">
                  <c:v>0.4</c:v>
                </c:pt>
                <c:pt idx="5">
                  <c:v>0.1</c:v>
                </c:pt>
                <c:pt idx="6">
                  <c:v>1</c:v>
                </c:pt>
                <c:pt idx="7">
                  <c:v>1</c:v>
                </c:pt>
                <c:pt idx="8">
                  <c:v>1.1000000000000001</c:v>
                </c:pt>
                <c:pt idx="9">
                  <c:v>0.8</c:v>
                </c:pt>
                <c:pt idx="10">
                  <c:v>0.2</c:v>
                </c:pt>
                <c:pt idx="11">
                  <c:v>0.5</c:v>
                </c:pt>
                <c:pt idx="12">
                  <c:v>0.4</c:v>
                </c:pt>
                <c:pt idx="13">
                  <c:v>0.1</c:v>
                </c:pt>
                <c:pt idx="14">
                  <c:v>0.3</c:v>
                </c:pt>
                <c:pt idx="15">
                  <c:v>0.4</c:v>
                </c:pt>
                <c:pt idx="16">
                  <c:v>0.3</c:v>
                </c:pt>
                <c:pt idx="17">
                  <c:v>0.8</c:v>
                </c:pt>
                <c:pt idx="18">
                  <c:v>0.6</c:v>
                </c:pt>
                <c:pt idx="19">
                  <c:v>0.8</c:v>
                </c:pt>
              </c:numCache>
            </c:numRef>
          </c:val>
          <c:extLst>
            <c:ext xmlns:c16="http://schemas.microsoft.com/office/drawing/2014/chart" uri="{C3380CC4-5D6E-409C-BE32-E72D297353CC}">
              <c16:uniqueId val="{00000000-74E9-4F4D-88B1-BD76DB72395D}"/>
            </c:ext>
          </c:extLst>
        </c:ser>
        <c:ser>
          <c:idx val="1"/>
          <c:order val="1"/>
          <c:tx>
            <c:strRef>
              <c:f>Feuil1!$D$77</c:f>
              <c:strCache>
                <c:ptCount val="1"/>
              </c:strCache>
            </c:strRef>
          </c:tx>
          <c:spPr>
            <a:solidFill>
              <a:schemeClr val="accent2"/>
            </a:solidFill>
            <a:ln>
              <a:no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Feuil1!$E$77:$X$77</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1-74E9-4F4D-88B1-BD76DB72395D}"/>
            </c:ext>
          </c:extLst>
        </c:ser>
        <c:ser>
          <c:idx val="2"/>
          <c:order val="2"/>
          <c:tx>
            <c:strRef>
              <c:f>Feuil1!$D$78</c:f>
              <c:strCache>
                <c:ptCount val="1"/>
                <c:pt idx="0">
                  <c:v>Editeurs </c:v>
                </c:pt>
              </c:strCache>
            </c:strRef>
          </c:tx>
          <c:spPr>
            <a:solidFill>
              <a:srgbClr val="FF33CC">
                <a:alpha val="50196"/>
              </a:srgbClr>
            </a:solidFill>
            <a:ln>
              <a:solidFill>
                <a:srgbClr val="FF33CC"/>
              </a:solid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Feuil1!$E$78:$X$78</c:f>
              <c:numCache>
                <c:formatCode>0%</c:formatCode>
                <c:ptCount val="20"/>
                <c:pt idx="0">
                  <c:v>0.875</c:v>
                </c:pt>
                <c:pt idx="1">
                  <c:v>1</c:v>
                </c:pt>
                <c:pt idx="2">
                  <c:v>1</c:v>
                </c:pt>
                <c:pt idx="3">
                  <c:v>1</c:v>
                </c:pt>
                <c:pt idx="4">
                  <c:v>0.875</c:v>
                </c:pt>
                <c:pt idx="5">
                  <c:v>0.5</c:v>
                </c:pt>
                <c:pt idx="6">
                  <c:v>1</c:v>
                </c:pt>
                <c:pt idx="7">
                  <c:v>0.5</c:v>
                </c:pt>
                <c:pt idx="8">
                  <c:v>0.625</c:v>
                </c:pt>
                <c:pt idx="9">
                  <c:v>1</c:v>
                </c:pt>
                <c:pt idx="10">
                  <c:v>0.25</c:v>
                </c:pt>
                <c:pt idx="11">
                  <c:v>1</c:v>
                </c:pt>
                <c:pt idx="12">
                  <c:v>0.625</c:v>
                </c:pt>
                <c:pt idx="13">
                  <c:v>0.625</c:v>
                </c:pt>
                <c:pt idx="14">
                  <c:v>0.625</c:v>
                </c:pt>
                <c:pt idx="15">
                  <c:v>0.625</c:v>
                </c:pt>
                <c:pt idx="16">
                  <c:v>0.5</c:v>
                </c:pt>
                <c:pt idx="17">
                  <c:v>0.75</c:v>
                </c:pt>
                <c:pt idx="18">
                  <c:v>0.625</c:v>
                </c:pt>
                <c:pt idx="19">
                  <c:v>0.25</c:v>
                </c:pt>
              </c:numCache>
            </c:numRef>
          </c:val>
          <c:extLst>
            <c:ext xmlns:c16="http://schemas.microsoft.com/office/drawing/2014/chart" uri="{C3380CC4-5D6E-409C-BE32-E72D297353CC}">
              <c16:uniqueId val="{00000002-74E9-4F4D-88B1-BD76DB72395D}"/>
            </c:ext>
          </c:extLst>
        </c:ser>
        <c:ser>
          <c:idx val="3"/>
          <c:order val="3"/>
          <c:tx>
            <c:strRef>
              <c:f>Feuil1!$D$79</c:f>
              <c:strCache>
                <c:ptCount val="1"/>
              </c:strCache>
            </c:strRef>
          </c:tx>
          <c:spPr>
            <a:solidFill>
              <a:schemeClr val="accent4"/>
            </a:solidFill>
            <a:ln>
              <a:no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Feuil1!$E$79:$X$79</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3-74E9-4F4D-88B1-BD76DB72395D}"/>
            </c:ext>
          </c:extLst>
        </c:ser>
        <c:ser>
          <c:idx val="4"/>
          <c:order val="4"/>
          <c:tx>
            <c:strRef>
              <c:f>Feuil1!$D$80</c:f>
              <c:strCache>
                <c:ptCount val="1"/>
                <c:pt idx="0">
                  <c:v>Plateformes de diffusion streaming</c:v>
                </c:pt>
              </c:strCache>
            </c:strRef>
          </c:tx>
          <c:spPr>
            <a:solidFill>
              <a:srgbClr val="66FFFF">
                <a:alpha val="50196"/>
              </a:srgbClr>
            </a:solidFill>
            <a:ln>
              <a:solidFill>
                <a:srgbClr val="66FFFF"/>
              </a:solid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Feuil1!$E$80:$X$80</c:f>
              <c:numCache>
                <c:formatCode>0%</c:formatCode>
                <c:ptCount val="20"/>
                <c:pt idx="0">
                  <c:v>0</c:v>
                </c:pt>
                <c:pt idx="1">
                  <c:v>0.5</c:v>
                </c:pt>
                <c:pt idx="2">
                  <c:v>0.75</c:v>
                </c:pt>
                <c:pt idx="3">
                  <c:v>0.75</c:v>
                </c:pt>
                <c:pt idx="4">
                  <c:v>0.5</c:v>
                </c:pt>
                <c:pt idx="5">
                  <c:v>0.75</c:v>
                </c:pt>
                <c:pt idx="6">
                  <c:v>0.75</c:v>
                </c:pt>
                <c:pt idx="7">
                  <c:v>0.5</c:v>
                </c:pt>
                <c:pt idx="8">
                  <c:v>0.5</c:v>
                </c:pt>
                <c:pt idx="9">
                  <c:v>0</c:v>
                </c:pt>
                <c:pt idx="10">
                  <c:v>0</c:v>
                </c:pt>
                <c:pt idx="11">
                  <c:v>0.75</c:v>
                </c:pt>
                <c:pt idx="12">
                  <c:v>0.5</c:v>
                </c:pt>
                <c:pt idx="13">
                  <c:v>0.5</c:v>
                </c:pt>
                <c:pt idx="14">
                  <c:v>0.5</c:v>
                </c:pt>
                <c:pt idx="15">
                  <c:v>0.75</c:v>
                </c:pt>
                <c:pt idx="16">
                  <c:v>0.5</c:v>
                </c:pt>
                <c:pt idx="17">
                  <c:v>0</c:v>
                </c:pt>
                <c:pt idx="18">
                  <c:v>0</c:v>
                </c:pt>
                <c:pt idx="19">
                  <c:v>0.75</c:v>
                </c:pt>
              </c:numCache>
            </c:numRef>
          </c:val>
          <c:extLst>
            <c:ext xmlns:c16="http://schemas.microsoft.com/office/drawing/2014/chart" uri="{C3380CC4-5D6E-409C-BE32-E72D297353CC}">
              <c16:uniqueId val="{00000004-74E9-4F4D-88B1-BD76DB72395D}"/>
            </c:ext>
          </c:extLst>
        </c:ser>
        <c:ser>
          <c:idx val="5"/>
          <c:order val="5"/>
          <c:tx>
            <c:strRef>
              <c:f>Feuil1!$D$81</c:f>
              <c:strCache>
                <c:ptCount val="1"/>
              </c:strCache>
            </c:strRef>
          </c:tx>
          <c:spPr>
            <a:solidFill>
              <a:schemeClr val="accent6"/>
            </a:solidFill>
            <a:ln>
              <a:no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Feuil1!$E$81:$X$81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5-74E9-4F4D-88B1-BD76DB72395D}"/>
            </c:ext>
          </c:extLst>
        </c:ser>
        <c:ser>
          <c:idx val="6"/>
          <c:order val="6"/>
          <c:tx>
            <c:strRef>
              <c:f>Feuil1!$D$82</c:f>
              <c:strCache>
                <c:ptCount val="1"/>
                <c:pt idx="0">
                  <c:v>Hébergeurs </c:v>
                </c:pt>
              </c:strCache>
            </c:strRef>
          </c:tx>
          <c:spPr>
            <a:solidFill>
              <a:srgbClr val="9999FF">
                <a:alpha val="50196"/>
              </a:srgbClr>
            </a:solidFill>
            <a:ln>
              <a:solidFill>
                <a:srgbClr val="9999FF"/>
              </a:solid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Feuil1!$E$82:$X$82</c:f>
              <c:numCache>
                <c:formatCode>0%</c:formatCode>
                <c:ptCount val="20"/>
                <c:pt idx="0">
                  <c:v>0</c:v>
                </c:pt>
                <c:pt idx="1">
                  <c:v>0</c:v>
                </c:pt>
                <c:pt idx="2">
                  <c:v>0.5</c:v>
                </c:pt>
                <c:pt idx="3">
                  <c:v>0</c:v>
                </c:pt>
                <c:pt idx="4">
                  <c:v>0</c:v>
                </c:pt>
                <c:pt idx="5">
                  <c:v>0</c:v>
                </c:pt>
                <c:pt idx="6">
                  <c:v>0</c:v>
                </c:pt>
                <c:pt idx="7">
                  <c:v>0.5</c:v>
                </c:pt>
                <c:pt idx="8">
                  <c:v>0</c:v>
                </c:pt>
                <c:pt idx="9">
                  <c:v>0</c:v>
                </c:pt>
                <c:pt idx="10">
                  <c:v>1</c:v>
                </c:pt>
                <c:pt idx="11">
                  <c:v>1</c:v>
                </c:pt>
                <c:pt idx="12">
                  <c:v>1</c:v>
                </c:pt>
                <c:pt idx="13">
                  <c:v>0.5</c:v>
                </c:pt>
                <c:pt idx="14">
                  <c:v>0</c:v>
                </c:pt>
                <c:pt idx="15">
                  <c:v>1</c:v>
                </c:pt>
                <c:pt idx="16">
                  <c:v>0</c:v>
                </c:pt>
                <c:pt idx="17">
                  <c:v>0</c:v>
                </c:pt>
                <c:pt idx="18">
                  <c:v>0</c:v>
                </c:pt>
                <c:pt idx="19">
                  <c:v>0</c:v>
                </c:pt>
              </c:numCache>
            </c:numRef>
          </c:val>
          <c:extLst>
            <c:ext xmlns:c16="http://schemas.microsoft.com/office/drawing/2014/chart" uri="{C3380CC4-5D6E-409C-BE32-E72D297353CC}">
              <c16:uniqueId val="{00000006-74E9-4F4D-88B1-BD76DB72395D}"/>
            </c:ext>
          </c:extLst>
        </c:ser>
        <c:ser>
          <c:idx val="7"/>
          <c:order val="7"/>
          <c:tx>
            <c:strRef>
              <c:f>Feuil1!$D$83</c:f>
              <c:strCache>
                <c:ptCount val="1"/>
              </c:strCache>
            </c:strRef>
          </c:tx>
          <c:spPr>
            <a:solidFill>
              <a:schemeClr val="accent2">
                <a:lumMod val="60000"/>
              </a:schemeClr>
            </a:solidFill>
            <a:ln>
              <a:no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Feuil1!$E$83:$X$83</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7-74E9-4F4D-88B1-BD76DB72395D}"/>
            </c:ext>
          </c:extLst>
        </c:ser>
        <c:ser>
          <c:idx val="8"/>
          <c:order val="8"/>
          <c:tx>
            <c:strRef>
              <c:f>Feuil1!$D$84</c:f>
              <c:strCache>
                <c:ptCount val="1"/>
                <c:pt idx="0">
                  <c:v>Acteurs de la monétisation</c:v>
                </c:pt>
              </c:strCache>
            </c:strRef>
          </c:tx>
          <c:spPr>
            <a:solidFill>
              <a:srgbClr val="CCFFCC">
                <a:alpha val="50196"/>
              </a:srgbClr>
            </a:solidFill>
            <a:ln>
              <a:solidFill>
                <a:srgbClr val="CCFFCC"/>
              </a:solid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Feuil1!$E$84:$X$84</c:f>
              <c:numCache>
                <c:formatCode>0%</c:formatCode>
                <c:ptCount val="20"/>
                <c:pt idx="0">
                  <c:v>0</c:v>
                </c:pt>
                <c:pt idx="1">
                  <c:v>0</c:v>
                </c:pt>
                <c:pt idx="2">
                  <c:v>0</c:v>
                </c:pt>
                <c:pt idx="3">
                  <c:v>0</c:v>
                </c:pt>
                <c:pt idx="4">
                  <c:v>0</c:v>
                </c:pt>
                <c:pt idx="5">
                  <c:v>0</c:v>
                </c:pt>
                <c:pt idx="6">
                  <c:v>0</c:v>
                </c:pt>
                <c:pt idx="7">
                  <c:v>0</c:v>
                </c:pt>
                <c:pt idx="8">
                  <c:v>0</c:v>
                </c:pt>
                <c:pt idx="9">
                  <c:v>0</c:v>
                </c:pt>
                <c:pt idx="10">
                  <c:v>0.5</c:v>
                </c:pt>
                <c:pt idx="11">
                  <c:v>0.5</c:v>
                </c:pt>
                <c:pt idx="12">
                  <c:v>1</c:v>
                </c:pt>
                <c:pt idx="13">
                  <c:v>1</c:v>
                </c:pt>
                <c:pt idx="14">
                  <c:v>0</c:v>
                </c:pt>
                <c:pt idx="15">
                  <c:v>1</c:v>
                </c:pt>
                <c:pt idx="16">
                  <c:v>0</c:v>
                </c:pt>
                <c:pt idx="17">
                  <c:v>0</c:v>
                </c:pt>
                <c:pt idx="18">
                  <c:v>0</c:v>
                </c:pt>
                <c:pt idx="19">
                  <c:v>0</c:v>
                </c:pt>
              </c:numCache>
            </c:numRef>
          </c:val>
          <c:extLst>
            <c:ext xmlns:c16="http://schemas.microsoft.com/office/drawing/2014/chart" uri="{C3380CC4-5D6E-409C-BE32-E72D297353CC}">
              <c16:uniqueId val="{00000008-74E9-4F4D-88B1-BD76DB72395D}"/>
            </c:ext>
          </c:extLst>
        </c:ser>
        <c:ser>
          <c:idx val="9"/>
          <c:order val="9"/>
          <c:tx>
            <c:strRef>
              <c:f>Feuil1!$D$85</c:f>
              <c:strCache>
                <c:ptCount val="1"/>
              </c:strCache>
            </c:strRef>
          </c:tx>
          <c:spPr>
            <a:solidFill>
              <a:schemeClr val="accent4">
                <a:lumMod val="60000"/>
              </a:schemeClr>
            </a:solidFill>
            <a:ln>
              <a:no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Feuil1!$E$85:$X$85</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9-74E9-4F4D-88B1-BD76DB72395D}"/>
            </c:ext>
          </c:extLst>
        </c:ser>
        <c:ser>
          <c:idx val="10"/>
          <c:order val="10"/>
          <c:tx>
            <c:strRef>
              <c:f>Feuil1!$D$86</c:f>
              <c:strCache>
                <c:ptCount val="1"/>
                <c:pt idx="0">
                  <c:v>OGC</c:v>
                </c:pt>
              </c:strCache>
            </c:strRef>
          </c:tx>
          <c:spPr>
            <a:solidFill>
              <a:srgbClr val="FFFF99">
                <a:alpha val="50196"/>
              </a:srgbClr>
            </a:solidFill>
            <a:ln>
              <a:solidFill>
                <a:srgbClr val="FFFF99"/>
              </a:solid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Feuil1!$E$86:$X$86</c:f>
              <c:numCache>
                <c:formatCode>0%</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1</c:v>
                </c:pt>
                <c:pt idx="18">
                  <c:v>1</c:v>
                </c:pt>
                <c:pt idx="19">
                  <c:v>1</c:v>
                </c:pt>
              </c:numCache>
            </c:numRef>
          </c:val>
          <c:extLst>
            <c:ext xmlns:c16="http://schemas.microsoft.com/office/drawing/2014/chart" uri="{C3380CC4-5D6E-409C-BE32-E72D297353CC}">
              <c16:uniqueId val="{0000000A-74E9-4F4D-88B1-BD76DB72395D}"/>
            </c:ext>
          </c:extLst>
        </c:ser>
        <c:dLbls>
          <c:showLegendKey val="0"/>
          <c:showVal val="0"/>
          <c:showCatName val="0"/>
          <c:showSerName val="0"/>
          <c:showPercent val="0"/>
          <c:showBubbleSize val="0"/>
        </c:dLbls>
        <c:axId val="1140506576"/>
        <c:axId val="1140506160"/>
      </c:radarChart>
      <c:catAx>
        <c:axId val="1140506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140506160"/>
        <c:crosses val="autoZero"/>
        <c:auto val="1"/>
        <c:lblAlgn val="ctr"/>
        <c:lblOffset val="100"/>
        <c:noMultiLvlLbl val="0"/>
      </c:catAx>
      <c:valAx>
        <c:axId val="1140506160"/>
        <c:scaling>
          <c:orientation val="minMax"/>
          <c:max val="1.1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40506576"/>
        <c:crosses val="autoZero"/>
        <c:crossBetween val="between"/>
      </c:valAx>
      <c:spPr>
        <a:noFill/>
        <a:ln>
          <a:noFill/>
        </a:ln>
        <a:effectLst/>
      </c:spPr>
    </c:plotArea>
    <c:legend>
      <c:legendPos val="l"/>
      <c:legendEntry>
        <c:idx val="1"/>
        <c:delete val="1"/>
      </c:legendEntry>
      <c:legendEntry>
        <c:idx val="3"/>
        <c:delete val="1"/>
      </c:legendEntry>
      <c:legendEntry>
        <c:idx val="5"/>
        <c:delete val="1"/>
      </c:legendEntry>
      <c:legendEntry>
        <c:idx val="7"/>
        <c:delete val="1"/>
      </c:legendEntry>
      <c:legendEntry>
        <c:idx val="9"/>
        <c:delete val="1"/>
      </c:legendEntry>
      <c:layout>
        <c:manualLayout>
          <c:xMode val="edge"/>
          <c:yMode val="edge"/>
          <c:x val="6.8154711194411315E-3"/>
          <c:y val="0.20792095105758837"/>
          <c:w val="0.18436090871159425"/>
          <c:h val="0.403051344072187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Feuil1!$D$76</c:f>
              <c:strCache>
                <c:ptCount val="1"/>
                <c:pt idx="0">
                  <c:v>Studio pure player</c:v>
                </c:pt>
              </c:strCache>
            </c:strRef>
          </c:tx>
          <c:spPr>
            <a:solidFill>
              <a:srgbClr val="FF99FF">
                <a:alpha val="40000"/>
              </a:srgbClr>
            </a:solidFill>
            <a:ln>
              <a:solidFill>
                <a:srgbClr val="FF99FF"/>
              </a:solid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Feuil1!$E$76:$X$76</c:f>
              <c:numCache>
                <c:formatCode>0%</c:formatCode>
                <c:ptCount val="20"/>
                <c:pt idx="0">
                  <c:v>0.9</c:v>
                </c:pt>
                <c:pt idx="1">
                  <c:v>0.9</c:v>
                </c:pt>
                <c:pt idx="2">
                  <c:v>0.8</c:v>
                </c:pt>
                <c:pt idx="3">
                  <c:v>1</c:v>
                </c:pt>
                <c:pt idx="4">
                  <c:v>0.4</c:v>
                </c:pt>
                <c:pt idx="5">
                  <c:v>0.1</c:v>
                </c:pt>
                <c:pt idx="6">
                  <c:v>1</c:v>
                </c:pt>
                <c:pt idx="7">
                  <c:v>1</c:v>
                </c:pt>
                <c:pt idx="8">
                  <c:v>1.1000000000000001</c:v>
                </c:pt>
                <c:pt idx="9">
                  <c:v>0.8</c:v>
                </c:pt>
                <c:pt idx="10">
                  <c:v>0.2</c:v>
                </c:pt>
                <c:pt idx="11">
                  <c:v>0.5</c:v>
                </c:pt>
                <c:pt idx="12">
                  <c:v>0.4</c:v>
                </c:pt>
                <c:pt idx="13">
                  <c:v>0.1</c:v>
                </c:pt>
                <c:pt idx="14">
                  <c:v>0.3</c:v>
                </c:pt>
                <c:pt idx="15">
                  <c:v>0.4</c:v>
                </c:pt>
                <c:pt idx="16">
                  <c:v>0.3</c:v>
                </c:pt>
                <c:pt idx="17">
                  <c:v>0.8</c:v>
                </c:pt>
                <c:pt idx="18">
                  <c:v>0.6</c:v>
                </c:pt>
                <c:pt idx="19">
                  <c:v>0.8</c:v>
                </c:pt>
              </c:numCache>
            </c:numRef>
          </c:val>
          <c:extLst>
            <c:ext xmlns:c16="http://schemas.microsoft.com/office/drawing/2014/chart" uri="{C3380CC4-5D6E-409C-BE32-E72D297353CC}">
              <c16:uniqueId val="{00000000-23CB-4B5B-9980-5B24B8972D1A}"/>
            </c:ext>
          </c:extLst>
        </c:ser>
        <c:ser>
          <c:idx val="1"/>
          <c:order val="1"/>
          <c:tx>
            <c:strRef>
              <c:f>Feuil1!$D$77</c:f>
              <c:strCache>
                <c:ptCount val="1"/>
              </c:strCache>
            </c:strRef>
          </c:tx>
          <c:spPr>
            <a:solidFill>
              <a:schemeClr val="accent2"/>
            </a:solidFill>
            <a:ln>
              <a:no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Feuil1!$E$77:$X$77</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1-23CB-4B5B-9980-5B24B8972D1A}"/>
            </c:ext>
          </c:extLst>
        </c:ser>
        <c:ser>
          <c:idx val="2"/>
          <c:order val="2"/>
          <c:tx>
            <c:strRef>
              <c:f>Feuil1!$D$78</c:f>
              <c:strCache>
                <c:ptCount val="1"/>
                <c:pt idx="0">
                  <c:v>Editeurs </c:v>
                </c:pt>
              </c:strCache>
            </c:strRef>
          </c:tx>
          <c:spPr>
            <a:solidFill>
              <a:srgbClr val="FF33CC">
                <a:alpha val="50196"/>
              </a:srgbClr>
            </a:solidFill>
            <a:ln>
              <a:solidFill>
                <a:srgbClr val="FF33CC"/>
              </a:solid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Feuil1!$E$78:$X$78</c:f>
              <c:numCache>
                <c:formatCode>0%</c:formatCode>
                <c:ptCount val="20"/>
                <c:pt idx="0">
                  <c:v>0.875</c:v>
                </c:pt>
                <c:pt idx="1">
                  <c:v>1</c:v>
                </c:pt>
                <c:pt idx="2">
                  <c:v>1</c:v>
                </c:pt>
                <c:pt idx="3">
                  <c:v>1</c:v>
                </c:pt>
                <c:pt idx="4">
                  <c:v>0.875</c:v>
                </c:pt>
                <c:pt idx="5">
                  <c:v>0.5</c:v>
                </c:pt>
                <c:pt idx="6">
                  <c:v>1</c:v>
                </c:pt>
                <c:pt idx="7">
                  <c:v>0.5</c:v>
                </c:pt>
                <c:pt idx="8">
                  <c:v>0.625</c:v>
                </c:pt>
                <c:pt idx="9">
                  <c:v>1</c:v>
                </c:pt>
                <c:pt idx="10">
                  <c:v>0.25</c:v>
                </c:pt>
                <c:pt idx="11">
                  <c:v>1</c:v>
                </c:pt>
                <c:pt idx="12">
                  <c:v>0.625</c:v>
                </c:pt>
                <c:pt idx="13">
                  <c:v>0.625</c:v>
                </c:pt>
                <c:pt idx="14">
                  <c:v>0.625</c:v>
                </c:pt>
                <c:pt idx="15">
                  <c:v>0.625</c:v>
                </c:pt>
                <c:pt idx="16">
                  <c:v>0.5</c:v>
                </c:pt>
                <c:pt idx="17">
                  <c:v>0.75</c:v>
                </c:pt>
                <c:pt idx="18">
                  <c:v>0.625</c:v>
                </c:pt>
                <c:pt idx="19">
                  <c:v>0.25</c:v>
                </c:pt>
              </c:numCache>
            </c:numRef>
          </c:val>
          <c:extLst>
            <c:ext xmlns:c16="http://schemas.microsoft.com/office/drawing/2014/chart" uri="{C3380CC4-5D6E-409C-BE32-E72D297353CC}">
              <c16:uniqueId val="{00000002-23CB-4B5B-9980-5B24B8972D1A}"/>
            </c:ext>
          </c:extLst>
        </c:ser>
        <c:ser>
          <c:idx val="3"/>
          <c:order val="3"/>
          <c:tx>
            <c:strRef>
              <c:f>Feuil1!$D$79</c:f>
              <c:strCache>
                <c:ptCount val="1"/>
              </c:strCache>
            </c:strRef>
          </c:tx>
          <c:spPr>
            <a:solidFill>
              <a:schemeClr val="accent4"/>
            </a:solidFill>
            <a:ln>
              <a:no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Feuil1!$E$79:$X$79</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3-23CB-4B5B-9980-5B24B8972D1A}"/>
            </c:ext>
          </c:extLst>
        </c:ser>
        <c:ser>
          <c:idx val="4"/>
          <c:order val="4"/>
          <c:tx>
            <c:strRef>
              <c:f>Feuil1!$D$80</c:f>
              <c:strCache>
                <c:ptCount val="1"/>
                <c:pt idx="0">
                  <c:v>Plateformes de diffusion streaming</c:v>
                </c:pt>
              </c:strCache>
            </c:strRef>
          </c:tx>
          <c:spPr>
            <a:solidFill>
              <a:srgbClr val="66FFFF">
                <a:alpha val="50196"/>
              </a:srgbClr>
            </a:solidFill>
            <a:ln>
              <a:solidFill>
                <a:srgbClr val="66FFFF"/>
              </a:solid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Feuil1!$E$80:$X$80</c:f>
              <c:numCache>
                <c:formatCode>0%</c:formatCode>
                <c:ptCount val="20"/>
                <c:pt idx="0">
                  <c:v>0</c:v>
                </c:pt>
                <c:pt idx="1">
                  <c:v>0.5</c:v>
                </c:pt>
                <c:pt idx="2">
                  <c:v>0.75</c:v>
                </c:pt>
                <c:pt idx="3">
                  <c:v>0.75</c:v>
                </c:pt>
                <c:pt idx="4">
                  <c:v>0.5</c:v>
                </c:pt>
                <c:pt idx="5">
                  <c:v>0.75</c:v>
                </c:pt>
                <c:pt idx="6">
                  <c:v>0.75</c:v>
                </c:pt>
                <c:pt idx="7">
                  <c:v>0.5</c:v>
                </c:pt>
                <c:pt idx="8">
                  <c:v>0.5</c:v>
                </c:pt>
                <c:pt idx="9">
                  <c:v>0</c:v>
                </c:pt>
                <c:pt idx="10">
                  <c:v>0</c:v>
                </c:pt>
                <c:pt idx="11">
                  <c:v>0.75</c:v>
                </c:pt>
                <c:pt idx="12">
                  <c:v>0.5</c:v>
                </c:pt>
                <c:pt idx="13">
                  <c:v>0.5</c:v>
                </c:pt>
                <c:pt idx="14">
                  <c:v>0.5</c:v>
                </c:pt>
                <c:pt idx="15">
                  <c:v>0.75</c:v>
                </c:pt>
                <c:pt idx="16">
                  <c:v>0.5</c:v>
                </c:pt>
                <c:pt idx="17">
                  <c:v>0</c:v>
                </c:pt>
                <c:pt idx="18">
                  <c:v>0</c:v>
                </c:pt>
                <c:pt idx="19">
                  <c:v>0.75</c:v>
                </c:pt>
              </c:numCache>
            </c:numRef>
          </c:val>
          <c:extLst>
            <c:ext xmlns:c16="http://schemas.microsoft.com/office/drawing/2014/chart" uri="{C3380CC4-5D6E-409C-BE32-E72D297353CC}">
              <c16:uniqueId val="{00000004-23CB-4B5B-9980-5B24B8972D1A}"/>
            </c:ext>
          </c:extLst>
        </c:ser>
        <c:dLbls>
          <c:showLegendKey val="0"/>
          <c:showVal val="0"/>
          <c:showCatName val="0"/>
          <c:showSerName val="0"/>
          <c:showPercent val="0"/>
          <c:showBubbleSize val="0"/>
        </c:dLbls>
        <c:axId val="1140506576"/>
        <c:axId val="1140506160"/>
      </c:radarChart>
      <c:catAx>
        <c:axId val="1140506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40506160"/>
        <c:crosses val="autoZero"/>
        <c:auto val="1"/>
        <c:lblAlgn val="ctr"/>
        <c:lblOffset val="100"/>
        <c:noMultiLvlLbl val="0"/>
      </c:catAx>
      <c:valAx>
        <c:axId val="1140506160"/>
        <c:scaling>
          <c:orientation val="minMax"/>
          <c:max val="1.1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40506576"/>
        <c:crosses val="autoZero"/>
        <c:crossBetween val="between"/>
      </c:valAx>
      <c:spPr>
        <a:noFill/>
        <a:ln>
          <a:noFill/>
        </a:ln>
        <a:effectLst/>
      </c:spPr>
    </c:plotArea>
    <c:legend>
      <c:legendPos val="b"/>
      <c:legendEntry>
        <c:idx val="1"/>
        <c:delete val="1"/>
      </c:legendEntry>
      <c:legendEntry>
        <c:idx val="3"/>
        <c:delete val="1"/>
      </c:legendEntry>
      <c:layout>
        <c:manualLayout>
          <c:xMode val="edge"/>
          <c:yMode val="edge"/>
          <c:x val="8.6510180231820874E-2"/>
          <c:y val="2.1216884943977429E-2"/>
          <c:w val="0.79438361143936209"/>
          <c:h val="5.24031673080650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Feuil1!$D$79</c:f>
              <c:strCache>
                <c:ptCount val="1"/>
              </c:strCache>
            </c:strRef>
          </c:tx>
          <c:spPr>
            <a:solidFill>
              <a:schemeClr val="accent1"/>
            </a:solidFill>
            <a:ln>
              <a:no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Feuil1!$E$79:$X$79</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0-6C8D-4B7D-8444-35BA6B6C729B}"/>
            </c:ext>
          </c:extLst>
        </c:ser>
        <c:ser>
          <c:idx val="1"/>
          <c:order val="1"/>
          <c:tx>
            <c:strRef>
              <c:f>Feuil1!$D$80</c:f>
              <c:strCache>
                <c:ptCount val="1"/>
                <c:pt idx="0">
                  <c:v>Plateformes de diffusion streaming</c:v>
                </c:pt>
              </c:strCache>
            </c:strRef>
          </c:tx>
          <c:spPr>
            <a:solidFill>
              <a:srgbClr val="66FFFF">
                <a:alpha val="40000"/>
              </a:srgbClr>
            </a:solidFill>
            <a:ln>
              <a:solidFill>
                <a:srgbClr val="66FFFF"/>
              </a:solid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Feuil1!$E$80:$X$80</c:f>
              <c:numCache>
                <c:formatCode>0%</c:formatCode>
                <c:ptCount val="20"/>
                <c:pt idx="0">
                  <c:v>0</c:v>
                </c:pt>
                <c:pt idx="1">
                  <c:v>0.5</c:v>
                </c:pt>
                <c:pt idx="2">
                  <c:v>0.75</c:v>
                </c:pt>
                <c:pt idx="3">
                  <c:v>0.75</c:v>
                </c:pt>
                <c:pt idx="4">
                  <c:v>0.5</c:v>
                </c:pt>
                <c:pt idx="5">
                  <c:v>0.75</c:v>
                </c:pt>
                <c:pt idx="6">
                  <c:v>0.75</c:v>
                </c:pt>
                <c:pt idx="7">
                  <c:v>0.5</c:v>
                </c:pt>
                <c:pt idx="8">
                  <c:v>0.5</c:v>
                </c:pt>
                <c:pt idx="9">
                  <c:v>0</c:v>
                </c:pt>
                <c:pt idx="10">
                  <c:v>0</c:v>
                </c:pt>
                <c:pt idx="11">
                  <c:v>0.75</c:v>
                </c:pt>
                <c:pt idx="12">
                  <c:v>0.5</c:v>
                </c:pt>
                <c:pt idx="13">
                  <c:v>0.5</c:v>
                </c:pt>
                <c:pt idx="14">
                  <c:v>0.5</c:v>
                </c:pt>
                <c:pt idx="15">
                  <c:v>0.75</c:v>
                </c:pt>
                <c:pt idx="16">
                  <c:v>0.5</c:v>
                </c:pt>
                <c:pt idx="17">
                  <c:v>0</c:v>
                </c:pt>
                <c:pt idx="18">
                  <c:v>0</c:v>
                </c:pt>
                <c:pt idx="19">
                  <c:v>0.75</c:v>
                </c:pt>
              </c:numCache>
            </c:numRef>
          </c:val>
          <c:extLst>
            <c:ext xmlns:c16="http://schemas.microsoft.com/office/drawing/2014/chart" uri="{C3380CC4-5D6E-409C-BE32-E72D297353CC}">
              <c16:uniqueId val="{00000001-6C8D-4B7D-8444-35BA6B6C729B}"/>
            </c:ext>
          </c:extLst>
        </c:ser>
        <c:ser>
          <c:idx val="2"/>
          <c:order val="2"/>
          <c:tx>
            <c:strRef>
              <c:f>Feuil1!$D$81</c:f>
              <c:strCache>
                <c:ptCount val="1"/>
              </c:strCache>
            </c:strRef>
          </c:tx>
          <c:spPr>
            <a:solidFill>
              <a:schemeClr val="accent3"/>
            </a:solidFill>
            <a:ln>
              <a:no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Feuil1!$E$81:$X$81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2-6C8D-4B7D-8444-35BA6B6C729B}"/>
            </c:ext>
          </c:extLst>
        </c:ser>
        <c:ser>
          <c:idx val="3"/>
          <c:order val="3"/>
          <c:tx>
            <c:strRef>
              <c:f>Feuil1!$D$82</c:f>
              <c:strCache>
                <c:ptCount val="1"/>
                <c:pt idx="0">
                  <c:v>Hébergeurs </c:v>
                </c:pt>
              </c:strCache>
            </c:strRef>
          </c:tx>
          <c:spPr>
            <a:solidFill>
              <a:srgbClr val="9999FF">
                <a:alpha val="40000"/>
              </a:srgbClr>
            </a:solidFill>
            <a:ln>
              <a:solidFill>
                <a:srgbClr val="9999FF"/>
              </a:solid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Feuil1!$E$82:$X$82</c:f>
              <c:numCache>
                <c:formatCode>0%</c:formatCode>
                <c:ptCount val="20"/>
                <c:pt idx="0">
                  <c:v>0</c:v>
                </c:pt>
                <c:pt idx="1">
                  <c:v>0</c:v>
                </c:pt>
                <c:pt idx="2">
                  <c:v>0.5</c:v>
                </c:pt>
                <c:pt idx="3">
                  <c:v>0</c:v>
                </c:pt>
                <c:pt idx="4">
                  <c:v>0</c:v>
                </c:pt>
                <c:pt idx="5">
                  <c:v>0</c:v>
                </c:pt>
                <c:pt idx="6">
                  <c:v>0</c:v>
                </c:pt>
                <c:pt idx="7">
                  <c:v>0.5</c:v>
                </c:pt>
                <c:pt idx="8">
                  <c:v>0</c:v>
                </c:pt>
                <c:pt idx="9">
                  <c:v>0</c:v>
                </c:pt>
                <c:pt idx="10">
                  <c:v>1</c:v>
                </c:pt>
                <c:pt idx="11">
                  <c:v>1</c:v>
                </c:pt>
                <c:pt idx="12">
                  <c:v>1</c:v>
                </c:pt>
                <c:pt idx="13">
                  <c:v>0.5</c:v>
                </c:pt>
                <c:pt idx="14">
                  <c:v>0</c:v>
                </c:pt>
                <c:pt idx="15">
                  <c:v>1</c:v>
                </c:pt>
                <c:pt idx="16">
                  <c:v>0</c:v>
                </c:pt>
                <c:pt idx="17">
                  <c:v>0</c:v>
                </c:pt>
                <c:pt idx="18">
                  <c:v>0</c:v>
                </c:pt>
                <c:pt idx="19">
                  <c:v>0</c:v>
                </c:pt>
              </c:numCache>
            </c:numRef>
          </c:val>
          <c:extLst>
            <c:ext xmlns:c16="http://schemas.microsoft.com/office/drawing/2014/chart" uri="{C3380CC4-5D6E-409C-BE32-E72D297353CC}">
              <c16:uniqueId val="{00000003-6C8D-4B7D-8444-35BA6B6C729B}"/>
            </c:ext>
          </c:extLst>
        </c:ser>
        <c:ser>
          <c:idx val="4"/>
          <c:order val="4"/>
          <c:tx>
            <c:strRef>
              <c:f>Feuil1!$D$83</c:f>
              <c:strCache>
                <c:ptCount val="1"/>
              </c:strCache>
            </c:strRef>
          </c:tx>
          <c:spPr>
            <a:solidFill>
              <a:schemeClr val="accent5"/>
            </a:solidFill>
            <a:ln>
              <a:no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Feuil1!$E$83:$X$83</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4-6C8D-4B7D-8444-35BA6B6C729B}"/>
            </c:ext>
          </c:extLst>
        </c:ser>
        <c:ser>
          <c:idx val="5"/>
          <c:order val="5"/>
          <c:tx>
            <c:strRef>
              <c:f>Feuil1!$D$84</c:f>
              <c:strCache>
                <c:ptCount val="1"/>
                <c:pt idx="0">
                  <c:v>Acteurs de la monétisation</c:v>
                </c:pt>
              </c:strCache>
            </c:strRef>
          </c:tx>
          <c:spPr>
            <a:solidFill>
              <a:srgbClr val="CCFFCC">
                <a:alpha val="30196"/>
              </a:srgbClr>
            </a:solidFill>
            <a:ln>
              <a:solidFill>
                <a:srgbClr val="CCFFCC"/>
              </a:solid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Feuil1!$E$84:$X$84</c:f>
              <c:numCache>
                <c:formatCode>0%</c:formatCode>
                <c:ptCount val="20"/>
                <c:pt idx="0">
                  <c:v>0</c:v>
                </c:pt>
                <c:pt idx="1">
                  <c:v>0</c:v>
                </c:pt>
                <c:pt idx="2">
                  <c:v>0</c:v>
                </c:pt>
                <c:pt idx="3">
                  <c:v>0</c:v>
                </c:pt>
                <c:pt idx="4">
                  <c:v>0</c:v>
                </c:pt>
                <c:pt idx="5">
                  <c:v>0</c:v>
                </c:pt>
                <c:pt idx="6">
                  <c:v>0</c:v>
                </c:pt>
                <c:pt idx="7">
                  <c:v>0</c:v>
                </c:pt>
                <c:pt idx="8">
                  <c:v>0</c:v>
                </c:pt>
                <c:pt idx="9">
                  <c:v>0</c:v>
                </c:pt>
                <c:pt idx="10">
                  <c:v>0.5</c:v>
                </c:pt>
                <c:pt idx="11">
                  <c:v>0.5</c:v>
                </c:pt>
                <c:pt idx="12">
                  <c:v>1</c:v>
                </c:pt>
                <c:pt idx="13">
                  <c:v>1</c:v>
                </c:pt>
                <c:pt idx="14">
                  <c:v>0</c:v>
                </c:pt>
                <c:pt idx="15">
                  <c:v>1</c:v>
                </c:pt>
                <c:pt idx="16">
                  <c:v>0</c:v>
                </c:pt>
                <c:pt idx="17">
                  <c:v>0</c:v>
                </c:pt>
                <c:pt idx="18">
                  <c:v>0</c:v>
                </c:pt>
                <c:pt idx="19">
                  <c:v>0</c:v>
                </c:pt>
              </c:numCache>
            </c:numRef>
          </c:val>
          <c:extLst>
            <c:ext xmlns:c16="http://schemas.microsoft.com/office/drawing/2014/chart" uri="{C3380CC4-5D6E-409C-BE32-E72D297353CC}">
              <c16:uniqueId val="{00000005-6C8D-4B7D-8444-35BA6B6C729B}"/>
            </c:ext>
          </c:extLst>
        </c:ser>
        <c:ser>
          <c:idx val="6"/>
          <c:order val="6"/>
          <c:tx>
            <c:strRef>
              <c:f>Feuil1!$D$85</c:f>
              <c:strCache>
                <c:ptCount val="1"/>
              </c:strCache>
            </c:strRef>
          </c:tx>
          <c:spPr>
            <a:solidFill>
              <a:schemeClr val="accent1">
                <a:lumMod val="60000"/>
              </a:schemeClr>
            </a:solidFill>
            <a:ln>
              <a:noFill/>
            </a:ln>
            <a:effectLst/>
          </c:spPr>
          <c:cat>
            <c:strRef>
              <c:f>Feuil1!$E$75:$X$75</c:f>
              <c:strCache>
                <c:ptCount val="20"/>
                <c:pt idx="0">
                  <c:v>Écriture</c:v>
                </c:pt>
                <c:pt idx="1">
                  <c:v>Réalisation</c:v>
                </c:pt>
                <c:pt idx="2">
                  <c:v>Éditorialisation</c:v>
                </c:pt>
                <c:pt idx="3">
                  <c:v>Promotion </c:v>
                </c:pt>
                <c:pt idx="4">
                  <c:v>Graphisme</c:v>
                </c:pt>
                <c:pt idx="5">
                  <c:v>Acquisition</c:v>
                </c:pt>
                <c:pt idx="6">
                  <c:v>Production compte propre</c:v>
                </c:pt>
                <c:pt idx="7">
                  <c:v>Production comptes tiers</c:v>
                </c:pt>
                <c:pt idx="8">
                  <c:v>Co-production</c:v>
                </c:pt>
                <c:pt idx="9">
                  <c:v>Post-production</c:v>
                </c:pt>
                <c:pt idx="10">
                  <c:v>Hébergement</c:v>
                </c:pt>
                <c:pt idx="11">
                  <c:v>Diffusion</c:v>
                </c:pt>
                <c:pt idx="12">
                  <c:v>Monétisation (via pub etc.)</c:v>
                </c:pt>
                <c:pt idx="13">
                  <c:v>Intégration pub. (technique)</c:v>
                </c:pt>
                <c:pt idx="14">
                  <c:v>Adaptation sur autre support</c:v>
                </c:pt>
                <c:pt idx="15">
                  <c:v>Mesure audience</c:v>
                </c:pt>
                <c:pt idx="16">
                  <c:v>Soutien création</c:v>
                </c:pt>
                <c:pt idx="17">
                  <c:v>Déclaration droits d’auteurs</c:v>
                </c:pt>
                <c:pt idx="18">
                  <c:v>Collecte/versement droits d’auteurs</c:v>
                </c:pt>
                <c:pt idx="19">
                  <c:v>Représentation intérêts</c:v>
                </c:pt>
              </c:strCache>
            </c:strRef>
          </c:cat>
          <c:val>
            <c:numRef>
              <c:f>Feuil1!$E$85:$X$85</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6-6C8D-4B7D-8444-35BA6B6C729B}"/>
            </c:ext>
          </c:extLst>
        </c:ser>
        <c:dLbls>
          <c:showLegendKey val="0"/>
          <c:showVal val="0"/>
          <c:showCatName val="0"/>
          <c:showSerName val="0"/>
          <c:showPercent val="0"/>
          <c:showBubbleSize val="0"/>
        </c:dLbls>
        <c:axId val="1140506576"/>
        <c:axId val="1140506160"/>
      </c:radarChart>
      <c:catAx>
        <c:axId val="1140506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40506160"/>
        <c:crosses val="autoZero"/>
        <c:auto val="1"/>
        <c:lblAlgn val="ctr"/>
        <c:lblOffset val="100"/>
        <c:noMultiLvlLbl val="0"/>
      </c:catAx>
      <c:valAx>
        <c:axId val="1140506160"/>
        <c:scaling>
          <c:orientation val="minMax"/>
          <c:max val="1.10000000000000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40506576"/>
        <c:crosses val="autoZero"/>
        <c:crossBetween val="between"/>
      </c:valAx>
      <c:spPr>
        <a:noFill/>
        <a:ln>
          <a:noFill/>
        </a:ln>
        <a:effectLst/>
      </c:spPr>
    </c:plotArea>
    <c:legend>
      <c:legendPos val="b"/>
      <c:legendEntry>
        <c:idx val="0"/>
        <c:delete val="1"/>
      </c:legendEntry>
      <c:legendEntry>
        <c:idx val="2"/>
        <c:delete val="1"/>
      </c:legendEntry>
      <c:legendEntry>
        <c:idx val="4"/>
        <c:delete val="1"/>
      </c:legendEntry>
      <c:legendEntry>
        <c:idx val="6"/>
        <c:delete val="1"/>
      </c:legendEntry>
      <c:layout>
        <c:manualLayout>
          <c:xMode val="edge"/>
          <c:yMode val="edge"/>
          <c:x val="5.0000040766973536E-2"/>
          <c:y val="1.6017079828955891E-3"/>
          <c:w val="0.89999991846605298"/>
          <c:h val="5.02431003074957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26A0ACB-87CE-4E96-84B7-99626049174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62968E2-C0AD-4D2B-8830-814A8D95783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E3CA7AE-B3F8-4738-B918-22A810BCF5AD}" type="datetimeFigureOut">
              <a:rPr lang="fr-FR" smtClean="0"/>
              <a:t>09/02/2024</a:t>
            </a:fld>
            <a:endParaRPr lang="fr-FR"/>
          </a:p>
        </p:txBody>
      </p:sp>
      <p:sp>
        <p:nvSpPr>
          <p:cNvPr id="4" name="Espace réservé du pied de page 3">
            <a:extLst>
              <a:ext uri="{FF2B5EF4-FFF2-40B4-BE49-F238E27FC236}">
                <a16:creationId xmlns:a16="http://schemas.microsoft.com/office/drawing/2014/main" id="{2D991BA6-B3CE-4E50-9DD1-80BBB4BAF7C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5013105-D324-4F5B-AA08-1F56DDE8224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4023E9B-C9AA-42D7-98D1-BBA9A7712707}" type="slidenum">
              <a:rPr lang="fr-FR" smtClean="0"/>
              <a:t>‹N°›</a:t>
            </a:fld>
            <a:endParaRPr lang="fr-FR"/>
          </a:p>
        </p:txBody>
      </p:sp>
    </p:spTree>
    <p:extLst>
      <p:ext uri="{BB962C8B-B14F-4D97-AF65-F5344CB8AC3E}">
        <p14:creationId xmlns:p14="http://schemas.microsoft.com/office/powerpoint/2010/main" val="3474327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DD0CB1E-4C99-4B60-9A54-A7D07006D2BC}" type="datetimeFigureOut">
              <a:rPr lang="en-US" smtClean="0"/>
              <a:t>2/9/2024</a:t>
            </a:fld>
            <a:endParaRPr lang="en-US"/>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5135FB4-F112-4C08-9602-F59B104724D3}" type="slidenum">
              <a:rPr lang="en-US" smtClean="0"/>
              <a:t>‹N°›</a:t>
            </a:fld>
            <a:endParaRPr lang="en-US"/>
          </a:p>
        </p:txBody>
      </p:sp>
    </p:spTree>
    <p:extLst>
      <p:ext uri="{BB962C8B-B14F-4D97-AF65-F5344CB8AC3E}">
        <p14:creationId xmlns:p14="http://schemas.microsoft.com/office/powerpoint/2010/main" val="178911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5135FB4-F112-4C08-9602-F59B104724D3}" type="slidenum">
              <a:rPr lang="en-US" smtClean="0"/>
              <a:t>1</a:t>
            </a:fld>
            <a:endParaRPr lang="en-US"/>
          </a:p>
        </p:txBody>
      </p:sp>
    </p:spTree>
    <p:extLst>
      <p:ext uri="{BB962C8B-B14F-4D97-AF65-F5344CB8AC3E}">
        <p14:creationId xmlns:p14="http://schemas.microsoft.com/office/powerpoint/2010/main" val="147069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11</a:t>
            </a:fld>
            <a:endParaRPr lang="en-US"/>
          </a:p>
        </p:txBody>
      </p:sp>
    </p:spTree>
    <p:extLst>
      <p:ext uri="{BB962C8B-B14F-4D97-AF65-F5344CB8AC3E}">
        <p14:creationId xmlns:p14="http://schemas.microsoft.com/office/powerpoint/2010/main" val="230514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12055-D461-0877-DF74-5DD86EC3AB0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2267C6-077B-0105-71D9-9835316DE028}"/>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0518BD3-D682-9228-B1E6-8BD2F8DA0486}"/>
              </a:ext>
            </a:extLst>
          </p:cNvPr>
          <p:cNvSpPr>
            <a:spLocks noGrp="1"/>
          </p:cNvSpPr>
          <p:nvPr>
            <p:ph type="body" idx="1"/>
          </p:nvPr>
        </p:nvSpPr>
        <p:spPr/>
        <p:txBody>
          <a:bodyPr/>
          <a:lstStyle/>
          <a:p>
            <a:r>
              <a:rPr lang="fr-FR" sz="1200" b="0" dirty="0">
                <a:solidFill>
                  <a:schemeClr val="bg1"/>
                </a:solidFill>
                <a:latin typeface="Alef" panose="00000500000000000000" pitchFamily="2" charset="-79"/>
                <a:cs typeface="Alef" panose="00000500000000000000" pitchFamily="2" charset="-79"/>
              </a:rPr>
              <a:t>Nouvelle proposition </a:t>
            </a:r>
            <a:r>
              <a:rPr lang="fr-FR" sz="1200" b="0" dirty="0" err="1">
                <a:solidFill>
                  <a:schemeClr val="bg1"/>
                </a:solidFill>
                <a:latin typeface="Alef" panose="00000500000000000000" pitchFamily="2" charset="-79"/>
                <a:cs typeface="Alef" panose="00000500000000000000" pitchFamily="2" charset="-79"/>
              </a:rPr>
              <a:t>Arcom</a:t>
            </a:r>
            <a:r>
              <a:rPr lang="fr-FR" sz="1200" b="0" dirty="0">
                <a:solidFill>
                  <a:schemeClr val="bg1"/>
                </a:solidFill>
                <a:latin typeface="Alef" panose="00000500000000000000" pitchFamily="2" charset="-79"/>
                <a:cs typeface="Alef" panose="00000500000000000000" pitchFamily="2" charset="-79"/>
              </a:rPr>
              <a:t>/DGMIC suite aux commentaires du GESTE</a:t>
            </a:r>
          </a:p>
        </p:txBody>
      </p:sp>
      <p:sp>
        <p:nvSpPr>
          <p:cNvPr id="4" name="Espace réservé du numéro de diapositive 3">
            <a:extLst>
              <a:ext uri="{FF2B5EF4-FFF2-40B4-BE49-F238E27FC236}">
                <a16:creationId xmlns:a16="http://schemas.microsoft.com/office/drawing/2014/main" id="{86A01053-DE38-93EF-08CF-471FE861B22C}"/>
              </a:ext>
            </a:extLst>
          </p:cNvPr>
          <p:cNvSpPr>
            <a:spLocks noGrp="1"/>
          </p:cNvSpPr>
          <p:nvPr>
            <p:ph type="sldNum" sz="quarter" idx="10"/>
          </p:nvPr>
        </p:nvSpPr>
        <p:spPr/>
        <p:txBody>
          <a:bodyPr/>
          <a:lstStyle/>
          <a:p>
            <a:fld id="{65135FB4-F112-4C08-9602-F59B104724D3}" type="slidenum">
              <a:rPr lang="en-US" smtClean="0"/>
              <a:t>12</a:t>
            </a:fld>
            <a:endParaRPr lang="en-US"/>
          </a:p>
        </p:txBody>
      </p:sp>
    </p:spTree>
    <p:extLst>
      <p:ext uri="{BB962C8B-B14F-4D97-AF65-F5344CB8AC3E}">
        <p14:creationId xmlns:p14="http://schemas.microsoft.com/office/powerpoint/2010/main" val="227927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dirty="0">
                <a:solidFill>
                  <a:schemeClr val="bg1"/>
                </a:solidFill>
                <a:latin typeface="Alef" panose="00000500000000000000" pitchFamily="2" charset="-79"/>
                <a:cs typeface="Alef" panose="00000500000000000000" pitchFamily="2" charset="-79"/>
              </a:rPr>
              <a:t>Bien souligner le point en gras sur les auteurs indépendants </a:t>
            </a:r>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13</a:t>
            </a:fld>
            <a:endParaRPr lang="en-US"/>
          </a:p>
        </p:txBody>
      </p:sp>
    </p:spTree>
    <p:extLst>
      <p:ext uri="{BB962C8B-B14F-4D97-AF65-F5344CB8AC3E}">
        <p14:creationId xmlns:p14="http://schemas.microsoft.com/office/powerpoint/2010/main" val="3879178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14</a:t>
            </a:fld>
            <a:endParaRPr lang="en-US"/>
          </a:p>
        </p:txBody>
      </p:sp>
    </p:spTree>
    <p:extLst>
      <p:ext uri="{BB962C8B-B14F-4D97-AF65-F5344CB8AC3E}">
        <p14:creationId xmlns:p14="http://schemas.microsoft.com/office/powerpoint/2010/main" val="1513167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15</a:t>
            </a:fld>
            <a:endParaRPr lang="en-US"/>
          </a:p>
        </p:txBody>
      </p:sp>
    </p:spTree>
    <p:extLst>
      <p:ext uri="{BB962C8B-B14F-4D97-AF65-F5344CB8AC3E}">
        <p14:creationId xmlns:p14="http://schemas.microsoft.com/office/powerpoint/2010/main" val="161427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35FB4-F112-4C08-9602-F59B10472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81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135FB4-F112-4C08-9602-F59B104724D3}" type="slidenum">
              <a:rPr lang="en-US" smtClean="0"/>
              <a:t>18</a:t>
            </a:fld>
            <a:endParaRPr lang="en-US"/>
          </a:p>
        </p:txBody>
      </p:sp>
    </p:spTree>
    <p:extLst>
      <p:ext uri="{BB962C8B-B14F-4D97-AF65-F5344CB8AC3E}">
        <p14:creationId xmlns:p14="http://schemas.microsoft.com/office/powerpoint/2010/main" val="284729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135FB4-F112-4C08-9602-F59B104724D3}" type="slidenum">
              <a:rPr lang="en-US" smtClean="0"/>
              <a:t>19</a:t>
            </a:fld>
            <a:endParaRPr lang="en-US"/>
          </a:p>
        </p:txBody>
      </p:sp>
    </p:spTree>
    <p:extLst>
      <p:ext uri="{BB962C8B-B14F-4D97-AF65-F5344CB8AC3E}">
        <p14:creationId xmlns:p14="http://schemas.microsoft.com/office/powerpoint/2010/main" val="266573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135FB4-F112-4C08-9602-F59B104724D3}" type="slidenum">
              <a:rPr lang="en-US" smtClean="0"/>
              <a:t>20</a:t>
            </a:fld>
            <a:endParaRPr lang="en-US"/>
          </a:p>
        </p:txBody>
      </p:sp>
    </p:spTree>
    <p:extLst>
      <p:ext uri="{BB962C8B-B14F-4D97-AF65-F5344CB8AC3E}">
        <p14:creationId xmlns:p14="http://schemas.microsoft.com/office/powerpoint/2010/main" val="4289820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65135FB4-F112-4C08-9602-F59B104724D3}" type="slidenum">
              <a:rPr lang="en-US" smtClean="0"/>
              <a:t>22</a:t>
            </a:fld>
            <a:endParaRPr lang="en-US"/>
          </a:p>
        </p:txBody>
      </p:sp>
    </p:spTree>
    <p:extLst>
      <p:ext uri="{BB962C8B-B14F-4D97-AF65-F5344CB8AC3E}">
        <p14:creationId xmlns:p14="http://schemas.microsoft.com/office/powerpoint/2010/main" val="71307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2</a:t>
            </a:fld>
            <a:endParaRPr lang="en-US"/>
          </a:p>
        </p:txBody>
      </p:sp>
    </p:spTree>
    <p:extLst>
      <p:ext uri="{BB962C8B-B14F-4D97-AF65-F5344CB8AC3E}">
        <p14:creationId xmlns:p14="http://schemas.microsoft.com/office/powerpoint/2010/main" val="24766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135FB4-F112-4C08-9602-F59B104724D3}" type="slidenum">
              <a:rPr lang="en-US" smtClean="0"/>
              <a:t>23</a:t>
            </a:fld>
            <a:endParaRPr lang="en-US"/>
          </a:p>
        </p:txBody>
      </p:sp>
    </p:spTree>
    <p:extLst>
      <p:ext uri="{BB962C8B-B14F-4D97-AF65-F5344CB8AC3E}">
        <p14:creationId xmlns:p14="http://schemas.microsoft.com/office/powerpoint/2010/main" val="2713358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135FB4-F112-4C08-9602-F59B104724D3}" type="slidenum">
              <a:rPr lang="en-US" smtClean="0"/>
              <a:t>24</a:t>
            </a:fld>
            <a:endParaRPr lang="en-US"/>
          </a:p>
        </p:txBody>
      </p:sp>
    </p:spTree>
    <p:extLst>
      <p:ext uri="{BB962C8B-B14F-4D97-AF65-F5344CB8AC3E}">
        <p14:creationId xmlns:p14="http://schemas.microsoft.com/office/powerpoint/2010/main" val="29716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135FB4-F112-4C08-9602-F59B104724D3}" type="slidenum">
              <a:rPr lang="en-US" smtClean="0"/>
              <a:t>25</a:t>
            </a:fld>
            <a:endParaRPr lang="en-US"/>
          </a:p>
        </p:txBody>
      </p:sp>
    </p:spTree>
    <p:extLst>
      <p:ext uri="{BB962C8B-B14F-4D97-AF65-F5344CB8AC3E}">
        <p14:creationId xmlns:p14="http://schemas.microsoft.com/office/powerpoint/2010/main" val="3276181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26</a:t>
            </a:fld>
            <a:endParaRPr lang="en-US"/>
          </a:p>
        </p:txBody>
      </p:sp>
    </p:spTree>
    <p:extLst>
      <p:ext uri="{BB962C8B-B14F-4D97-AF65-F5344CB8AC3E}">
        <p14:creationId xmlns:p14="http://schemas.microsoft.com/office/powerpoint/2010/main" val="2390938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28</a:t>
            </a:fld>
            <a:endParaRPr lang="en-US"/>
          </a:p>
        </p:txBody>
      </p:sp>
    </p:spTree>
    <p:extLst>
      <p:ext uri="{BB962C8B-B14F-4D97-AF65-F5344CB8AC3E}">
        <p14:creationId xmlns:p14="http://schemas.microsoft.com/office/powerpoint/2010/main" val="84054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135FB4-F112-4C08-9602-F59B104724D3}" type="slidenum">
              <a:rPr lang="en-US" smtClean="0"/>
              <a:t>29</a:t>
            </a:fld>
            <a:endParaRPr lang="en-US"/>
          </a:p>
        </p:txBody>
      </p:sp>
    </p:spTree>
    <p:extLst>
      <p:ext uri="{BB962C8B-B14F-4D97-AF65-F5344CB8AC3E}">
        <p14:creationId xmlns:p14="http://schemas.microsoft.com/office/powerpoint/2010/main" val="3908259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135FB4-F112-4C08-9602-F59B104724D3}" type="slidenum">
              <a:rPr lang="en-US" smtClean="0"/>
              <a:t>30</a:t>
            </a:fld>
            <a:endParaRPr lang="en-US"/>
          </a:p>
        </p:txBody>
      </p:sp>
    </p:spTree>
    <p:extLst>
      <p:ext uri="{BB962C8B-B14F-4D97-AF65-F5344CB8AC3E}">
        <p14:creationId xmlns:p14="http://schemas.microsoft.com/office/powerpoint/2010/main" val="160147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135FB4-F112-4C08-9602-F59B104724D3}" type="slidenum">
              <a:rPr lang="en-US" smtClean="0"/>
              <a:t>31</a:t>
            </a:fld>
            <a:endParaRPr lang="en-US"/>
          </a:p>
        </p:txBody>
      </p:sp>
    </p:spTree>
    <p:extLst>
      <p:ext uri="{BB962C8B-B14F-4D97-AF65-F5344CB8AC3E}">
        <p14:creationId xmlns:p14="http://schemas.microsoft.com/office/powerpoint/2010/main" val="3558143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135FB4-F112-4C08-9602-F59B104724D3}" type="slidenum">
              <a:rPr lang="en-US" smtClean="0"/>
              <a:t>32</a:t>
            </a:fld>
            <a:endParaRPr lang="en-US"/>
          </a:p>
        </p:txBody>
      </p:sp>
    </p:spTree>
    <p:extLst>
      <p:ext uri="{BB962C8B-B14F-4D97-AF65-F5344CB8AC3E}">
        <p14:creationId xmlns:p14="http://schemas.microsoft.com/office/powerpoint/2010/main" val="2298125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34</a:t>
            </a:fld>
            <a:endParaRPr lang="en-US"/>
          </a:p>
        </p:txBody>
      </p:sp>
    </p:spTree>
    <p:extLst>
      <p:ext uri="{BB962C8B-B14F-4D97-AF65-F5344CB8AC3E}">
        <p14:creationId xmlns:p14="http://schemas.microsoft.com/office/powerpoint/2010/main" val="201604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3</a:t>
            </a:fld>
            <a:endParaRPr lang="en-US"/>
          </a:p>
        </p:txBody>
      </p:sp>
    </p:spTree>
    <p:extLst>
      <p:ext uri="{BB962C8B-B14F-4D97-AF65-F5344CB8AC3E}">
        <p14:creationId xmlns:p14="http://schemas.microsoft.com/office/powerpoint/2010/main" val="3003789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35</a:t>
            </a:fld>
            <a:endParaRPr lang="en-US"/>
          </a:p>
        </p:txBody>
      </p:sp>
    </p:spTree>
    <p:extLst>
      <p:ext uri="{BB962C8B-B14F-4D97-AF65-F5344CB8AC3E}">
        <p14:creationId xmlns:p14="http://schemas.microsoft.com/office/powerpoint/2010/main" val="408396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4</a:t>
            </a:fld>
            <a:endParaRPr lang="en-US"/>
          </a:p>
        </p:txBody>
      </p:sp>
    </p:spTree>
    <p:extLst>
      <p:ext uri="{BB962C8B-B14F-4D97-AF65-F5344CB8AC3E}">
        <p14:creationId xmlns:p14="http://schemas.microsoft.com/office/powerpoint/2010/main" val="319490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trike="sngStrike"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5</a:t>
            </a:fld>
            <a:endParaRPr lang="en-US"/>
          </a:p>
        </p:txBody>
      </p:sp>
    </p:spTree>
    <p:extLst>
      <p:ext uri="{BB962C8B-B14F-4D97-AF65-F5344CB8AC3E}">
        <p14:creationId xmlns:p14="http://schemas.microsoft.com/office/powerpoint/2010/main" val="398986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6</a:t>
            </a:fld>
            <a:endParaRPr lang="en-US"/>
          </a:p>
        </p:txBody>
      </p:sp>
    </p:spTree>
    <p:extLst>
      <p:ext uri="{BB962C8B-B14F-4D97-AF65-F5344CB8AC3E}">
        <p14:creationId xmlns:p14="http://schemas.microsoft.com/office/powerpoint/2010/main" val="450348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7</a:t>
            </a:fld>
            <a:endParaRPr lang="en-US"/>
          </a:p>
        </p:txBody>
      </p:sp>
    </p:spTree>
    <p:extLst>
      <p:ext uri="{BB962C8B-B14F-4D97-AF65-F5344CB8AC3E}">
        <p14:creationId xmlns:p14="http://schemas.microsoft.com/office/powerpoint/2010/main" val="194965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8</a:t>
            </a:fld>
            <a:endParaRPr lang="en-US"/>
          </a:p>
        </p:txBody>
      </p:sp>
    </p:spTree>
    <p:extLst>
      <p:ext uri="{BB962C8B-B14F-4D97-AF65-F5344CB8AC3E}">
        <p14:creationId xmlns:p14="http://schemas.microsoft.com/office/powerpoint/2010/main" val="188678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135FB4-F112-4C08-9602-F59B104724D3}" type="slidenum">
              <a:rPr lang="en-US" smtClean="0"/>
              <a:t>9</a:t>
            </a:fld>
            <a:endParaRPr lang="en-US"/>
          </a:p>
        </p:txBody>
      </p:sp>
    </p:spTree>
    <p:extLst>
      <p:ext uri="{BB962C8B-B14F-4D97-AF65-F5344CB8AC3E}">
        <p14:creationId xmlns:p14="http://schemas.microsoft.com/office/powerpoint/2010/main" val="3292849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51D9E9A-1F42-4071-B159-ED386E5998E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25" t="-2500" r="-18" b="-1667"/>
          <a:stretch/>
        </p:blipFill>
        <p:spPr>
          <a:xfrm>
            <a:off x="1664017" y="-171450"/>
            <a:ext cx="10604183" cy="7143750"/>
          </a:xfrm>
          <a:prstGeom prst="rect">
            <a:avLst/>
          </a:prstGeom>
        </p:spPr>
      </p:pic>
      <p:sp>
        <p:nvSpPr>
          <p:cNvPr id="2" name="Titre 1">
            <a:extLst>
              <a:ext uri="{FF2B5EF4-FFF2-40B4-BE49-F238E27FC236}">
                <a16:creationId xmlns:a16="http://schemas.microsoft.com/office/drawing/2014/main" id="{2C67ADC3-2460-4BEF-BF30-E05BF800C962}"/>
              </a:ext>
            </a:extLst>
          </p:cNvPr>
          <p:cNvSpPr>
            <a:spLocks noGrp="1"/>
          </p:cNvSpPr>
          <p:nvPr>
            <p:ph type="ctrTitle" hasCustomPrompt="1"/>
          </p:nvPr>
        </p:nvSpPr>
        <p:spPr>
          <a:xfrm>
            <a:off x="546100" y="4240474"/>
            <a:ext cx="6117936" cy="872547"/>
          </a:xfrm>
        </p:spPr>
        <p:txBody>
          <a:bodyPr wrap="square" anchor="b">
            <a:spAutoFit/>
          </a:bodyPr>
          <a:lstStyle>
            <a:lvl1pPr algn="l">
              <a:defRPr sz="3150">
                <a:solidFill>
                  <a:schemeClr val="tx2"/>
                </a:solidFill>
              </a:defRPr>
            </a:lvl1pPr>
          </a:lstStyle>
          <a:p>
            <a:r>
              <a:rPr lang="fr-FR" dirty="0"/>
              <a:t>Titre de la Modifiez le style du titre</a:t>
            </a:r>
            <a:endParaRPr lang="en-US" dirty="0"/>
          </a:p>
        </p:txBody>
      </p:sp>
      <p:sp>
        <p:nvSpPr>
          <p:cNvPr id="3" name="Sous-titre 2">
            <a:extLst>
              <a:ext uri="{FF2B5EF4-FFF2-40B4-BE49-F238E27FC236}">
                <a16:creationId xmlns:a16="http://schemas.microsoft.com/office/drawing/2014/main" id="{574648A5-B2EF-46C6-96BF-4E95CB8CD0E2}"/>
              </a:ext>
            </a:extLst>
          </p:cNvPr>
          <p:cNvSpPr>
            <a:spLocks noGrp="1"/>
          </p:cNvSpPr>
          <p:nvPr>
            <p:ph type="subTitle" idx="1"/>
          </p:nvPr>
        </p:nvSpPr>
        <p:spPr>
          <a:xfrm>
            <a:off x="546100" y="5162236"/>
            <a:ext cx="6117936" cy="361637"/>
          </a:xfrm>
        </p:spPr>
        <p:txBody>
          <a:bodyPr wrap="square">
            <a:spAutoFit/>
          </a:bodyPr>
          <a:lstStyle>
            <a:lvl1pPr marL="0" indent="0" algn="l">
              <a:buNone/>
              <a:defRPr sz="175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pic>
        <p:nvPicPr>
          <p:cNvPr id="12" name="Image 11">
            <a:extLst>
              <a:ext uri="{FF2B5EF4-FFF2-40B4-BE49-F238E27FC236}">
                <a16:creationId xmlns:a16="http://schemas.microsoft.com/office/drawing/2014/main" id="{DDFDEE89-C445-4A05-A95F-AD6D4B89FA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110" y="636416"/>
            <a:ext cx="1923415" cy="630704"/>
          </a:xfrm>
          <a:prstGeom prst="rect">
            <a:avLst/>
          </a:prstGeom>
        </p:spPr>
      </p:pic>
      <p:pic>
        <p:nvPicPr>
          <p:cNvPr id="6" name="Image 5">
            <a:extLst>
              <a:ext uri="{FF2B5EF4-FFF2-40B4-BE49-F238E27FC236}">
                <a16:creationId xmlns:a16="http://schemas.microsoft.com/office/drawing/2014/main" id="{551D9E9A-1F42-4071-B159-ED386E5998E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26" t="-2500" r="17172" b="-1667"/>
          <a:stretch/>
        </p:blipFill>
        <p:spPr>
          <a:xfrm>
            <a:off x="3759516" y="-171450"/>
            <a:ext cx="8508683" cy="7143750"/>
          </a:xfrm>
          <a:prstGeom prst="rect">
            <a:avLst/>
          </a:prstGeom>
        </p:spPr>
      </p:pic>
      <p:pic>
        <p:nvPicPr>
          <p:cNvPr id="7" name="Image 6">
            <a:extLst>
              <a:ext uri="{FF2B5EF4-FFF2-40B4-BE49-F238E27FC236}">
                <a16:creationId xmlns:a16="http://schemas.microsoft.com/office/drawing/2014/main" id="{551D9E9A-1F42-4071-B159-ED386E5998E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26" t="-2500" r="28424" b="-1667"/>
          <a:stretch/>
        </p:blipFill>
        <p:spPr>
          <a:xfrm>
            <a:off x="5131116" y="-171450"/>
            <a:ext cx="7137084" cy="7143750"/>
          </a:xfrm>
          <a:prstGeom prst="rect">
            <a:avLst/>
          </a:prstGeom>
        </p:spPr>
      </p:pic>
      <p:pic>
        <p:nvPicPr>
          <p:cNvPr id="8" name="Image 7">
            <a:extLst>
              <a:ext uri="{FF2B5EF4-FFF2-40B4-BE49-F238E27FC236}">
                <a16:creationId xmlns:a16="http://schemas.microsoft.com/office/drawing/2014/main" id="{551D9E9A-1F42-4071-B159-ED386E5998E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26" t="-2500" r="33737" b="2500"/>
          <a:stretch/>
        </p:blipFill>
        <p:spPr>
          <a:xfrm>
            <a:off x="5778816" y="0"/>
            <a:ext cx="6489384" cy="6858000"/>
          </a:xfrm>
          <a:prstGeom prst="rect">
            <a:avLst/>
          </a:prstGeom>
        </p:spPr>
      </p:pic>
    </p:spTree>
    <p:extLst>
      <p:ext uri="{BB962C8B-B14F-4D97-AF65-F5344CB8AC3E}">
        <p14:creationId xmlns:p14="http://schemas.microsoft.com/office/powerpoint/2010/main" val="71938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 Contenu 2">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1803400" y="2070100"/>
            <a:ext cx="4070927"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12">
            <a:extLst>
              <a:ext uri="{FF2B5EF4-FFF2-40B4-BE49-F238E27FC236}">
                <a16:creationId xmlns:a16="http://schemas.microsoft.com/office/drawing/2014/main" id="{9528B74E-5667-46F5-B18A-9B2BFB81A6EA}"/>
              </a:ext>
            </a:extLst>
          </p:cNvPr>
          <p:cNvSpPr>
            <a:spLocks noGrp="1"/>
          </p:cNvSpPr>
          <p:nvPr>
            <p:ph type="pic" sz="quarter" idx="13"/>
          </p:nvPr>
        </p:nvSpPr>
        <p:spPr>
          <a:xfrm>
            <a:off x="7141439" y="1460501"/>
            <a:ext cx="5050563" cy="3581400"/>
          </a:xfrm>
          <a:custGeom>
            <a:avLst/>
            <a:gdLst>
              <a:gd name="connsiteX0" fmla="*/ 5050563 w 5050563"/>
              <a:gd name="connsiteY0" fmla="*/ 0 h 3581400"/>
              <a:gd name="connsiteX1" fmla="*/ 5050563 w 5050563"/>
              <a:gd name="connsiteY1" fmla="*/ 3581400 h 3581400"/>
              <a:gd name="connsiteX2" fmla="*/ 0 w 5050563"/>
              <a:gd name="connsiteY2" fmla="*/ 3581400 h 3581400"/>
              <a:gd name="connsiteX3" fmla="*/ 1645182 w 5050563"/>
              <a:gd name="connsiteY3" fmla="*/ 8896 h 3581400"/>
            </a:gdLst>
            <a:ahLst/>
            <a:cxnLst>
              <a:cxn ang="0">
                <a:pos x="connsiteX0" y="connsiteY0"/>
              </a:cxn>
              <a:cxn ang="0">
                <a:pos x="connsiteX1" y="connsiteY1"/>
              </a:cxn>
              <a:cxn ang="0">
                <a:pos x="connsiteX2" y="connsiteY2"/>
              </a:cxn>
              <a:cxn ang="0">
                <a:pos x="connsiteX3" y="connsiteY3"/>
              </a:cxn>
            </a:cxnLst>
            <a:rect l="l" t="t" r="r" b="b"/>
            <a:pathLst>
              <a:path w="5050563" h="3581400">
                <a:moveTo>
                  <a:pt x="5050563" y="0"/>
                </a:moveTo>
                <a:lnTo>
                  <a:pt x="5050563" y="3581400"/>
                </a:lnTo>
                <a:lnTo>
                  <a:pt x="0" y="3581400"/>
                </a:lnTo>
                <a:lnTo>
                  <a:pt x="1645182" y="8896"/>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dirty="0"/>
          </a:p>
        </p:txBody>
      </p:sp>
      <p:sp>
        <p:nvSpPr>
          <p:cNvPr id="15" name="Espace réservé du texte 7">
            <a:extLst>
              <a:ext uri="{FF2B5EF4-FFF2-40B4-BE49-F238E27FC236}">
                <a16:creationId xmlns:a16="http://schemas.microsoft.com/office/drawing/2014/main" id="{1FD62123-3F7D-4A3A-A36D-C2340A894271}"/>
              </a:ext>
            </a:extLst>
          </p:cNvPr>
          <p:cNvSpPr>
            <a:spLocks noGrp="1"/>
          </p:cNvSpPr>
          <p:nvPr>
            <p:ph type="body" sz="quarter" idx="15"/>
          </p:nvPr>
        </p:nvSpPr>
        <p:spPr>
          <a:xfrm>
            <a:off x="7069296" y="5204702"/>
            <a:ext cx="4576603" cy="230832"/>
          </a:xfrm>
        </p:spPr>
        <p:txBody>
          <a:bodyPr wrap="square" anchor="t">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8590" y="136479"/>
            <a:ext cx="928049" cy="7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13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66AD72CA-07F5-468D-A37F-CD1BD8628C52}"/>
              </a:ext>
            </a:extLst>
          </p:cNvPr>
          <p:cNvSpPr>
            <a:spLocks noGrp="1"/>
          </p:cNvSpPr>
          <p:nvPr>
            <p:ph type="body" sz="quarter" idx="13"/>
          </p:nvPr>
        </p:nvSpPr>
        <p:spPr>
          <a:xfrm>
            <a:off x="546100" y="1190625"/>
            <a:ext cx="3333173" cy="1754326"/>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93291CD-EA08-401C-BB1B-759A3C7461CB}"/>
              </a:ext>
            </a:extLst>
          </p:cNvPr>
          <p:cNvSpPr>
            <a:spLocks noGrp="1"/>
          </p:cNvSpPr>
          <p:nvPr>
            <p:ph type="body" sz="quarter" idx="14"/>
          </p:nvPr>
        </p:nvSpPr>
        <p:spPr>
          <a:xfrm>
            <a:off x="546100" y="5226699"/>
            <a:ext cx="3333173" cy="369332"/>
          </a:xfrm>
        </p:spPr>
        <p:txBody>
          <a:bodyPr wrap="square" anchor="b">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8590" y="136479"/>
            <a:ext cx="928049" cy="7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68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 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733425"/>
            <a:ext cx="11099800" cy="872034"/>
          </a:xfrm>
        </p:spPr>
        <p:txBody>
          <a:bodyPr wrap="square">
            <a:sp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du texte 7">
            <a:extLst>
              <a:ext uri="{FF2B5EF4-FFF2-40B4-BE49-F238E27FC236}">
                <a16:creationId xmlns:a16="http://schemas.microsoft.com/office/drawing/2014/main" id="{B5A6BA10-E789-49C5-83E4-A81AC4992E7E}"/>
              </a:ext>
            </a:extLst>
          </p:cNvPr>
          <p:cNvSpPr>
            <a:spLocks noGrp="1"/>
          </p:cNvSpPr>
          <p:nvPr>
            <p:ph type="body" sz="quarter" idx="14"/>
          </p:nvPr>
        </p:nvSpPr>
        <p:spPr>
          <a:xfrm>
            <a:off x="546100" y="4680585"/>
            <a:ext cx="11099800" cy="1404000"/>
          </a:xfrm>
        </p:spPr>
        <p:txBody>
          <a:bodyPr wrap="square" numCol="2" spcCol="180000">
            <a:noAutofit/>
          </a:bodyPr>
          <a:lstStyle/>
          <a:p>
            <a:pPr lvl="0"/>
            <a:r>
              <a:rPr lang="fr-FR" dirty="0"/>
              <a:t>Cliquez pour modifier les styles du texte du masque</a:t>
            </a:r>
          </a:p>
          <a:p>
            <a:pPr lvl="1"/>
            <a:r>
              <a:rPr lang="fr-FR" dirty="0"/>
              <a:t>Deuxième niveau</a:t>
            </a:r>
          </a:p>
          <a:p>
            <a:pPr lvl="2"/>
            <a:r>
              <a:rPr lang="fr-FR" dirty="0"/>
              <a:t>Troisième niveau</a:t>
            </a: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8590" y="136479"/>
            <a:ext cx="928049" cy="7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14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6C5C7-EDC2-4DBF-827B-D98810BAC29A}"/>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66F04307-E984-4733-A831-C0A70D565033}"/>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E8204C8D-0F03-443B-BF08-A13530C52E7D}"/>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5B71302C-62E6-4545-B58E-E3FF81DDEB48}"/>
              </a:ext>
            </a:extLst>
          </p:cNvPr>
          <p:cNvSpPr>
            <a:spLocks noGrp="1"/>
          </p:cNvSpPr>
          <p:nvPr>
            <p:ph type="sldNum" sz="quarter" idx="12"/>
          </p:nvPr>
        </p:nvSpPr>
        <p:spPr/>
        <p:txBody>
          <a:bodyPr/>
          <a:lstStyle/>
          <a:p>
            <a:fld id="{C972D0C7-8A48-4519-8EA6-265A6FF30D7C}" type="slidenum">
              <a:rPr lang="en-US" smtClean="0"/>
              <a:t>‹N°›</a:t>
            </a:fld>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8590" y="136479"/>
            <a:ext cx="928049" cy="7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202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23B2EE-4D94-48F4-8F08-C048C861A8E6}"/>
              </a:ext>
            </a:extLst>
          </p:cNvPr>
          <p:cNvSpPr>
            <a:spLocks noGrp="1"/>
          </p:cNvSpPr>
          <p:nvPr>
            <p:ph type="dt" sz="half" idx="10"/>
          </p:nvPr>
        </p:nvSpPr>
        <p:spPr/>
        <p:txBody>
          <a:bodyPr/>
          <a:lstStyle/>
          <a:p>
            <a:endParaRPr lang="en-US"/>
          </a:p>
        </p:txBody>
      </p:sp>
      <p:sp>
        <p:nvSpPr>
          <p:cNvPr id="3" name="Espace réservé du pied de page 2">
            <a:extLst>
              <a:ext uri="{FF2B5EF4-FFF2-40B4-BE49-F238E27FC236}">
                <a16:creationId xmlns:a16="http://schemas.microsoft.com/office/drawing/2014/main" id="{749D1F27-E283-4637-BCD0-23D9ED28C8F9}"/>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4A08AAC9-885A-4617-954B-3E31893E382A}"/>
              </a:ext>
            </a:extLst>
          </p:cNvPr>
          <p:cNvSpPr>
            <a:spLocks noGrp="1"/>
          </p:cNvSpPr>
          <p:nvPr>
            <p:ph type="sldNum" sz="quarter" idx="12"/>
          </p:nvPr>
        </p:nvSpPr>
        <p:spPr/>
        <p:txBody>
          <a:bodyPr/>
          <a:lstStyle/>
          <a:p>
            <a:fld id="{C972D0C7-8A48-4519-8EA6-265A6FF30D7C}" type="slidenum">
              <a:rPr lang="en-US" smtClean="0"/>
              <a:t>‹N°›</a:t>
            </a:fld>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8590" y="136479"/>
            <a:ext cx="928049" cy="7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428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ITRE v1">
    <p:spTree>
      <p:nvGrpSpPr>
        <p:cNvPr id="1" name=""/>
        <p:cNvGrpSpPr/>
        <p:nvPr/>
      </p:nvGrpSpPr>
      <p:grpSpPr>
        <a:xfrm>
          <a:off x="0" y="0"/>
          <a:ext cx="0" cy="0"/>
          <a:chOff x="0" y="0"/>
          <a:chExt cx="0" cy="0"/>
        </a:xfrm>
      </p:grpSpPr>
      <p:sp>
        <p:nvSpPr>
          <p:cNvPr id="4" name="Graphique 2">
            <a:extLst>
              <a:ext uri="{FF2B5EF4-FFF2-40B4-BE49-F238E27FC236}">
                <a16:creationId xmlns:a16="http://schemas.microsoft.com/office/drawing/2014/main" id="{A4AE67C0-E44E-4E13-BAA8-D065E6E57F08}"/>
              </a:ext>
            </a:extLst>
          </p:cNvPr>
          <p:cNvSpPr/>
          <p:nvPr/>
        </p:nvSpPr>
        <p:spPr>
          <a:xfrm>
            <a:off x="0" y="0"/>
            <a:ext cx="6203315" cy="6858000"/>
          </a:xfrm>
          <a:custGeom>
            <a:avLst/>
            <a:gdLst>
              <a:gd name="connsiteX0" fmla="*/ 6203315 w 6203315"/>
              <a:gd name="connsiteY0" fmla="*/ 6858000 h 6858000"/>
              <a:gd name="connsiteX1" fmla="*/ 3045460 w 6203315"/>
              <a:gd name="connsiteY1" fmla="*/ 0 h 6858000"/>
              <a:gd name="connsiteX2" fmla="*/ 0 w 6203315"/>
              <a:gd name="connsiteY2" fmla="*/ 0 h 6858000"/>
              <a:gd name="connsiteX3" fmla="*/ 0 w 6203315"/>
              <a:gd name="connsiteY3" fmla="*/ 6858000 h 6858000"/>
              <a:gd name="connsiteX4" fmla="*/ 6203315 w 620331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315" h="6858000">
                <a:moveTo>
                  <a:pt x="6203315" y="6858000"/>
                </a:moveTo>
                <a:lnTo>
                  <a:pt x="3045460" y="0"/>
                </a:lnTo>
                <a:lnTo>
                  <a:pt x="0" y="0"/>
                </a:lnTo>
                <a:lnTo>
                  <a:pt x="0" y="6858000"/>
                </a:lnTo>
                <a:lnTo>
                  <a:pt x="6203315" y="6858000"/>
                </a:lnTo>
                <a:close/>
              </a:path>
            </a:pathLst>
          </a:custGeom>
          <a:solidFill>
            <a:schemeClr val="tx2"/>
          </a:solidFill>
          <a:ln w="6347"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3325747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ITRE v3">
    <p:spTree>
      <p:nvGrpSpPr>
        <p:cNvPr id="1" name=""/>
        <p:cNvGrpSpPr/>
        <p:nvPr/>
      </p:nvGrpSpPr>
      <p:grpSpPr>
        <a:xfrm>
          <a:off x="0" y="0"/>
          <a:ext cx="0" cy="0"/>
          <a:chOff x="0" y="0"/>
          <a:chExt cx="0" cy="0"/>
        </a:xfrm>
      </p:grpSpPr>
      <p:sp>
        <p:nvSpPr>
          <p:cNvPr id="7" name="Graphique 5">
            <a:extLst>
              <a:ext uri="{FF2B5EF4-FFF2-40B4-BE49-F238E27FC236}">
                <a16:creationId xmlns:a16="http://schemas.microsoft.com/office/drawing/2014/main" id="{E30776CE-21F8-4A56-8BBF-678F415AE268}"/>
              </a:ext>
            </a:extLst>
          </p:cNvPr>
          <p:cNvSpPr/>
          <p:nvPr/>
        </p:nvSpPr>
        <p:spPr>
          <a:xfrm>
            <a:off x="0" y="0"/>
            <a:ext cx="12192000" cy="6858000"/>
          </a:xfrm>
          <a:custGeom>
            <a:avLst/>
            <a:gdLst>
              <a:gd name="connsiteX0" fmla="*/ 6141720 w 12192000"/>
              <a:gd name="connsiteY0" fmla="*/ 0 h 6858000"/>
              <a:gd name="connsiteX1" fmla="*/ 4673600 w 12192000"/>
              <a:gd name="connsiteY1" fmla="*/ 3310255 h 6858000"/>
              <a:gd name="connsiteX2" fmla="*/ 1405255 w 12192000"/>
              <a:gd name="connsiteY2" fmla="*/ 5417185 h 6858000"/>
              <a:gd name="connsiteX3" fmla="*/ 0 w 12192000"/>
              <a:gd name="connsiteY3" fmla="*/ 5126355 h 6858000"/>
              <a:gd name="connsiteX4" fmla="*/ 0 w 12192000"/>
              <a:gd name="connsiteY4" fmla="*/ 6858000 h 6858000"/>
              <a:gd name="connsiteX5" fmla="*/ 12192000 w 12192000"/>
              <a:gd name="connsiteY5" fmla="*/ 6858000 h 6858000"/>
              <a:gd name="connsiteX6" fmla="*/ 12192000 w 12192000"/>
              <a:gd name="connsiteY6" fmla="*/ 0 h 6858000"/>
              <a:gd name="connsiteX7" fmla="*/ 614172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141720" y="0"/>
                </a:moveTo>
                <a:lnTo>
                  <a:pt x="4673600" y="3310255"/>
                </a:lnTo>
                <a:cubicBezTo>
                  <a:pt x="4023360" y="4700905"/>
                  <a:pt x="2718435" y="5402580"/>
                  <a:pt x="1405255" y="5417185"/>
                </a:cubicBezTo>
                <a:cubicBezTo>
                  <a:pt x="925195" y="5412105"/>
                  <a:pt x="446405" y="5314950"/>
                  <a:pt x="0" y="5126355"/>
                </a:cubicBezTo>
                <a:lnTo>
                  <a:pt x="0" y="6858000"/>
                </a:lnTo>
                <a:lnTo>
                  <a:pt x="12192000" y="6858000"/>
                </a:lnTo>
                <a:lnTo>
                  <a:pt x="12192000" y="0"/>
                </a:lnTo>
                <a:lnTo>
                  <a:pt x="6141720" y="0"/>
                </a:lnTo>
                <a:close/>
              </a:path>
            </a:pathLst>
          </a:custGeom>
          <a:solidFill>
            <a:schemeClr val="tx2"/>
          </a:solidFill>
          <a:ln w="6350"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bg1"/>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bg1"/>
                </a:solidFill>
              </a:defRPr>
            </a:lvl1pPr>
            <a:lvl2pPr marL="0" indent="0">
              <a:spcBef>
                <a:spcPts val="1000"/>
              </a:spcBef>
              <a:buFont typeface="Arial" panose="020B0604020202020204" pitchFamily="34" charset="0"/>
              <a:buNone/>
              <a:defRPr sz="1410" cap="none" baseline="0">
                <a:solidFill>
                  <a:schemeClr val="bg1"/>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pic>
        <p:nvPicPr>
          <p:cNvPr id="14" name="Image 13">
            <a:extLst>
              <a:ext uri="{FF2B5EF4-FFF2-40B4-BE49-F238E27FC236}">
                <a16:creationId xmlns:a16="http://schemas.microsoft.com/office/drawing/2014/main" id="{1B0C913F-CA73-4104-A4A9-C290D93B522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10294565" y="383522"/>
            <a:ext cx="1254081" cy="300629"/>
          </a:xfrm>
          <a:prstGeom prst="rect">
            <a:avLst/>
          </a:prstGeom>
        </p:spPr>
      </p:pic>
    </p:spTree>
    <p:extLst>
      <p:ext uri="{BB962C8B-B14F-4D97-AF65-F5344CB8AC3E}">
        <p14:creationId xmlns:p14="http://schemas.microsoft.com/office/powerpoint/2010/main" val="2658626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1190625"/>
            <a:ext cx="8712200" cy="1538883"/>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1110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 Contenu">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0BAB25F2-89BD-4C6E-B818-282F42FD6C19}"/>
              </a:ext>
            </a:extLst>
          </p:cNvPr>
          <p:cNvSpPr>
            <a:spLocks noGrp="1"/>
          </p:cNvSpPr>
          <p:nvPr>
            <p:ph type="pic" sz="quarter" idx="13"/>
          </p:nvPr>
        </p:nvSpPr>
        <p:spPr>
          <a:xfrm>
            <a:off x="1" y="0"/>
            <a:ext cx="6203315" cy="6858000"/>
          </a:xfrm>
          <a:custGeom>
            <a:avLst/>
            <a:gdLst>
              <a:gd name="connsiteX0" fmla="*/ 0 w 6203315"/>
              <a:gd name="connsiteY0" fmla="*/ 0 h 6858000"/>
              <a:gd name="connsiteX1" fmla="*/ 3045460 w 6203315"/>
              <a:gd name="connsiteY1" fmla="*/ 0 h 6858000"/>
              <a:gd name="connsiteX2" fmla="*/ 6203315 w 6203315"/>
              <a:gd name="connsiteY2" fmla="*/ 6858000 h 6858000"/>
              <a:gd name="connsiteX3" fmla="*/ 0 w 62033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3315" h="6858000">
                <a:moveTo>
                  <a:pt x="0" y="0"/>
                </a:moveTo>
                <a:lnTo>
                  <a:pt x="3045460" y="0"/>
                </a:lnTo>
                <a:lnTo>
                  <a:pt x="6203315" y="6858000"/>
                </a:lnTo>
                <a:lnTo>
                  <a:pt x="0" y="6858000"/>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6022975" y="1225550"/>
            <a:ext cx="5622925"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15956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 Contenu 2">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1803400" y="2070100"/>
            <a:ext cx="4070927"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12">
            <a:extLst>
              <a:ext uri="{FF2B5EF4-FFF2-40B4-BE49-F238E27FC236}">
                <a16:creationId xmlns:a16="http://schemas.microsoft.com/office/drawing/2014/main" id="{9528B74E-5667-46F5-B18A-9B2BFB81A6EA}"/>
              </a:ext>
            </a:extLst>
          </p:cNvPr>
          <p:cNvSpPr>
            <a:spLocks noGrp="1"/>
          </p:cNvSpPr>
          <p:nvPr>
            <p:ph type="pic" sz="quarter" idx="13"/>
          </p:nvPr>
        </p:nvSpPr>
        <p:spPr>
          <a:xfrm>
            <a:off x="7141439" y="1460501"/>
            <a:ext cx="5050563" cy="3581400"/>
          </a:xfrm>
          <a:custGeom>
            <a:avLst/>
            <a:gdLst>
              <a:gd name="connsiteX0" fmla="*/ 5050563 w 5050563"/>
              <a:gd name="connsiteY0" fmla="*/ 0 h 3581400"/>
              <a:gd name="connsiteX1" fmla="*/ 5050563 w 5050563"/>
              <a:gd name="connsiteY1" fmla="*/ 3581400 h 3581400"/>
              <a:gd name="connsiteX2" fmla="*/ 0 w 5050563"/>
              <a:gd name="connsiteY2" fmla="*/ 3581400 h 3581400"/>
              <a:gd name="connsiteX3" fmla="*/ 1645182 w 5050563"/>
              <a:gd name="connsiteY3" fmla="*/ 8896 h 3581400"/>
            </a:gdLst>
            <a:ahLst/>
            <a:cxnLst>
              <a:cxn ang="0">
                <a:pos x="connsiteX0" y="connsiteY0"/>
              </a:cxn>
              <a:cxn ang="0">
                <a:pos x="connsiteX1" y="connsiteY1"/>
              </a:cxn>
              <a:cxn ang="0">
                <a:pos x="connsiteX2" y="connsiteY2"/>
              </a:cxn>
              <a:cxn ang="0">
                <a:pos x="connsiteX3" y="connsiteY3"/>
              </a:cxn>
            </a:cxnLst>
            <a:rect l="l" t="t" r="r" b="b"/>
            <a:pathLst>
              <a:path w="5050563" h="3581400">
                <a:moveTo>
                  <a:pt x="5050563" y="0"/>
                </a:moveTo>
                <a:lnTo>
                  <a:pt x="5050563" y="3581400"/>
                </a:lnTo>
                <a:lnTo>
                  <a:pt x="0" y="3581400"/>
                </a:lnTo>
                <a:lnTo>
                  <a:pt x="1645182" y="8896"/>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dirty="0"/>
          </a:p>
        </p:txBody>
      </p:sp>
      <p:sp>
        <p:nvSpPr>
          <p:cNvPr id="15" name="Espace réservé du texte 7">
            <a:extLst>
              <a:ext uri="{FF2B5EF4-FFF2-40B4-BE49-F238E27FC236}">
                <a16:creationId xmlns:a16="http://schemas.microsoft.com/office/drawing/2014/main" id="{1FD62123-3F7D-4A3A-A36D-C2340A894271}"/>
              </a:ext>
            </a:extLst>
          </p:cNvPr>
          <p:cNvSpPr>
            <a:spLocks noGrp="1"/>
          </p:cNvSpPr>
          <p:nvPr>
            <p:ph type="body" sz="quarter" idx="15"/>
          </p:nvPr>
        </p:nvSpPr>
        <p:spPr>
          <a:xfrm>
            <a:off x="7069296" y="5204702"/>
            <a:ext cx="4576603" cy="230832"/>
          </a:xfrm>
        </p:spPr>
        <p:txBody>
          <a:bodyPr wrap="square" anchor="t">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228124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4" name="Graphique 12">
            <a:extLst>
              <a:ext uri="{FF2B5EF4-FFF2-40B4-BE49-F238E27FC236}">
                <a16:creationId xmlns:a16="http://schemas.microsoft.com/office/drawing/2014/main" id="{BD9ED818-DBEE-40D6-B730-EC5A9BDFC895}"/>
              </a:ext>
            </a:extLst>
          </p:cNvPr>
          <p:cNvSpPr/>
          <p:nvPr/>
        </p:nvSpPr>
        <p:spPr>
          <a:xfrm>
            <a:off x="2997200" y="0"/>
            <a:ext cx="9194800" cy="6858000"/>
          </a:xfrm>
          <a:custGeom>
            <a:avLst/>
            <a:gdLst>
              <a:gd name="connsiteX0" fmla="*/ 0 w 9194800"/>
              <a:gd name="connsiteY0" fmla="*/ 0 h 6858000"/>
              <a:gd name="connsiteX1" fmla="*/ 3157855 w 9194800"/>
              <a:gd name="connsiteY1" fmla="*/ 6858000 h 6858000"/>
              <a:gd name="connsiteX2" fmla="*/ 9194800 w 9194800"/>
              <a:gd name="connsiteY2" fmla="*/ 6858000 h 6858000"/>
              <a:gd name="connsiteX3" fmla="*/ 9194800 w 9194800"/>
              <a:gd name="connsiteY3" fmla="*/ 0 h 6858000"/>
              <a:gd name="connsiteX4" fmla="*/ 0 w 9194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800" h="6858000">
                <a:moveTo>
                  <a:pt x="0" y="0"/>
                </a:moveTo>
                <a:lnTo>
                  <a:pt x="3157855" y="6858000"/>
                </a:lnTo>
                <a:lnTo>
                  <a:pt x="9194800" y="6858000"/>
                </a:lnTo>
                <a:lnTo>
                  <a:pt x="9194800" y="0"/>
                </a:lnTo>
                <a:lnTo>
                  <a:pt x="0" y="0"/>
                </a:lnTo>
                <a:close/>
              </a:path>
            </a:pathLst>
          </a:custGeom>
          <a:solidFill>
            <a:schemeClr val="accent2"/>
          </a:solidFill>
          <a:ln w="6348" cap="flat">
            <a:noFill/>
            <a:prstDash val="solid"/>
            <a:miter/>
          </a:ln>
        </p:spPr>
        <p:txBody>
          <a:bodyPr rtlCol="0" anchor="ctr"/>
          <a:lstStyle/>
          <a:p>
            <a:endParaRPr lang="en-US"/>
          </a:p>
        </p:txBody>
      </p:sp>
      <p:sp>
        <p:nvSpPr>
          <p:cNvPr id="7" name="Titre 6">
            <a:extLst>
              <a:ext uri="{FF2B5EF4-FFF2-40B4-BE49-F238E27FC236}">
                <a16:creationId xmlns:a16="http://schemas.microsoft.com/office/drawing/2014/main" id="{FBF5E483-BB88-4845-BC00-17F9CD508828}"/>
              </a:ext>
            </a:extLst>
          </p:cNvPr>
          <p:cNvSpPr>
            <a:spLocks noGrp="1"/>
          </p:cNvSpPr>
          <p:nvPr>
            <p:ph type="title" hasCustomPrompt="1"/>
          </p:nvPr>
        </p:nvSpPr>
        <p:spPr>
          <a:xfrm>
            <a:off x="546100" y="3197979"/>
            <a:ext cx="3873500" cy="436273"/>
          </a:xfrm>
        </p:spPr>
        <p:txBody>
          <a:bodyPr/>
          <a:lstStyle>
            <a:lvl1pPr>
              <a:defRPr sz="3150"/>
            </a:lvl1pPr>
          </a:lstStyle>
          <a:p>
            <a:r>
              <a:rPr lang="fr-FR" dirty="0"/>
              <a:t>Titre</a:t>
            </a:r>
            <a:endParaRPr lang="en-US" dirty="0"/>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pic>
        <p:nvPicPr>
          <p:cNvPr id="11" name="Image 10">
            <a:extLst>
              <a:ext uri="{FF2B5EF4-FFF2-40B4-BE49-F238E27FC236}">
                <a16:creationId xmlns:a16="http://schemas.microsoft.com/office/drawing/2014/main" id="{E324C30E-9BD8-4F2B-A418-CE6E94A558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93977" y="383381"/>
            <a:ext cx="1255257" cy="300911"/>
          </a:xfrm>
          <a:prstGeom prst="rect">
            <a:avLst/>
          </a:prstGeom>
        </p:spPr>
      </p:pic>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6669881" y="1004888"/>
            <a:ext cx="4286250" cy="584775"/>
          </a:xfrm>
        </p:spPr>
        <p:txBody>
          <a:bodyPr>
            <a:spAutoFit/>
          </a:bodyPr>
          <a:lstStyle>
            <a:lvl1pPr marL="622300" indent="0">
              <a:buFont typeface="Arial" panose="020B0604020202020204" pitchFamily="34" charset="0"/>
              <a:buNone/>
              <a:defRPr sz="1750" cap="all" baseline="0">
                <a:solidFill>
                  <a:schemeClr val="tx2"/>
                </a:solidFill>
              </a:defRPr>
            </a:lvl1pPr>
            <a:lvl2pPr marL="0" indent="0">
              <a:spcBef>
                <a:spcPts val="200"/>
              </a:spcBef>
              <a:buFont typeface="Arial" panose="020B0604020202020204" pitchFamily="34" charset="0"/>
              <a:buNone/>
              <a:defRPr sz="1200" cap="none" baseline="0">
                <a:solidFill>
                  <a:schemeClr val="tx2"/>
                </a:solidFill>
              </a:defRPr>
            </a:lvl2pPr>
          </a:lstStyle>
          <a:p>
            <a:pPr lvl="0"/>
            <a:r>
              <a:rPr lang="fr-FR" dirty="0"/>
              <a:t>Titre de la partie</a:t>
            </a:r>
          </a:p>
          <a:p>
            <a:pPr lvl="1"/>
            <a:r>
              <a:rPr lang="fr-FR" dirty="0"/>
              <a:t>Sous titre de la partie</a:t>
            </a:r>
          </a:p>
        </p:txBody>
      </p:sp>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6540500" y="878681"/>
            <a:ext cx="749564" cy="484748"/>
          </a:xfrm>
        </p:spPr>
        <p:txBody>
          <a:bodyPr wrap="none" lIns="0" tIns="0" rIns="0" bIns="0">
            <a:spAutoFit/>
          </a:bodyPr>
          <a:lstStyle>
            <a:lvl1pPr marL="190500" indent="-190500" algn="l">
              <a:buSzPct val="120000"/>
              <a:buFontTx/>
              <a:buBlip>
                <a:blip r:embed="rId3"/>
              </a:buBlip>
              <a:defRPr sz="3150">
                <a:solidFill>
                  <a:schemeClr val="tx2"/>
                </a:solidFill>
              </a:defRPr>
            </a:lvl1pPr>
          </a:lstStyle>
          <a:p>
            <a:pPr lvl="0"/>
            <a:r>
              <a:rPr lang="fr-FR" dirty="0"/>
              <a:t>00</a:t>
            </a:r>
          </a:p>
        </p:txBody>
      </p:sp>
      <p:sp>
        <p:nvSpPr>
          <p:cNvPr id="21" name="Espace réservé du texte 19">
            <a:extLst>
              <a:ext uri="{FF2B5EF4-FFF2-40B4-BE49-F238E27FC236}">
                <a16:creationId xmlns:a16="http://schemas.microsoft.com/office/drawing/2014/main" id="{D621FB97-2C48-4AD2-AF1A-BDCFD47E1E13}"/>
              </a:ext>
            </a:extLst>
          </p:cNvPr>
          <p:cNvSpPr>
            <a:spLocks noGrp="1"/>
          </p:cNvSpPr>
          <p:nvPr>
            <p:ph type="body" sz="quarter" idx="15" hasCustomPrompt="1"/>
          </p:nvPr>
        </p:nvSpPr>
        <p:spPr>
          <a:xfrm>
            <a:off x="6669881" y="1809750"/>
            <a:ext cx="4286250" cy="584775"/>
          </a:xfrm>
        </p:spPr>
        <p:txBody>
          <a:bodyPr>
            <a:spAutoFit/>
          </a:bodyPr>
          <a:lstStyle>
            <a:lvl1pPr marL="622300" indent="0">
              <a:buFont typeface="Arial" panose="020B0604020202020204" pitchFamily="34" charset="0"/>
              <a:buNone/>
              <a:defRPr sz="1750" cap="all" baseline="0">
                <a:solidFill>
                  <a:schemeClr val="tx2"/>
                </a:solidFill>
              </a:defRPr>
            </a:lvl1pPr>
            <a:lvl2pPr marL="0" indent="0">
              <a:spcBef>
                <a:spcPts val="200"/>
              </a:spcBef>
              <a:buFont typeface="Arial" panose="020B0604020202020204" pitchFamily="34" charset="0"/>
              <a:buNone/>
              <a:defRPr sz="1200" cap="none" baseline="0">
                <a:solidFill>
                  <a:schemeClr val="tx2"/>
                </a:solidFill>
              </a:defRPr>
            </a:lvl2pPr>
          </a:lstStyle>
          <a:p>
            <a:pPr lvl="0"/>
            <a:r>
              <a:rPr lang="fr-FR" dirty="0"/>
              <a:t>Titre de la partie</a:t>
            </a:r>
          </a:p>
          <a:p>
            <a:pPr lvl="1"/>
            <a:r>
              <a:rPr lang="fr-FR" dirty="0"/>
              <a:t>Sous titre de la partie</a:t>
            </a:r>
          </a:p>
        </p:txBody>
      </p:sp>
      <p:sp>
        <p:nvSpPr>
          <p:cNvPr id="22" name="Espace réservé du texte 17">
            <a:extLst>
              <a:ext uri="{FF2B5EF4-FFF2-40B4-BE49-F238E27FC236}">
                <a16:creationId xmlns:a16="http://schemas.microsoft.com/office/drawing/2014/main" id="{445CC122-9DC2-43EB-A8CE-745DD442E834}"/>
              </a:ext>
            </a:extLst>
          </p:cNvPr>
          <p:cNvSpPr>
            <a:spLocks noGrp="1"/>
          </p:cNvSpPr>
          <p:nvPr>
            <p:ph type="body" sz="quarter" idx="16" hasCustomPrompt="1"/>
          </p:nvPr>
        </p:nvSpPr>
        <p:spPr>
          <a:xfrm>
            <a:off x="6540500" y="1683543"/>
            <a:ext cx="749564" cy="484748"/>
          </a:xfrm>
        </p:spPr>
        <p:txBody>
          <a:bodyPr wrap="none" lIns="0" tIns="0" rIns="0" bIns="0">
            <a:spAutoFit/>
          </a:bodyPr>
          <a:lstStyle>
            <a:lvl1pPr marL="190500" indent="-190500" algn="l">
              <a:buSzPct val="120000"/>
              <a:buFontTx/>
              <a:buBlip>
                <a:blip r:embed="rId3"/>
              </a:buBlip>
              <a:defRPr sz="3150">
                <a:solidFill>
                  <a:schemeClr val="tx2"/>
                </a:solidFill>
              </a:defRPr>
            </a:lvl1pPr>
          </a:lstStyle>
          <a:p>
            <a:pPr lvl="0"/>
            <a:r>
              <a:rPr lang="fr-FR" dirty="0"/>
              <a:t>00</a:t>
            </a:r>
          </a:p>
        </p:txBody>
      </p:sp>
      <p:sp>
        <p:nvSpPr>
          <p:cNvPr id="31" name="Espace réservé du texte 19">
            <a:extLst>
              <a:ext uri="{FF2B5EF4-FFF2-40B4-BE49-F238E27FC236}">
                <a16:creationId xmlns:a16="http://schemas.microsoft.com/office/drawing/2014/main" id="{874B8316-2367-4F18-AF8A-7D87226CF8C7}"/>
              </a:ext>
            </a:extLst>
          </p:cNvPr>
          <p:cNvSpPr>
            <a:spLocks noGrp="1"/>
          </p:cNvSpPr>
          <p:nvPr>
            <p:ph type="body" sz="quarter" idx="17" hasCustomPrompt="1"/>
          </p:nvPr>
        </p:nvSpPr>
        <p:spPr>
          <a:xfrm>
            <a:off x="6669881" y="2800350"/>
            <a:ext cx="4286250" cy="584775"/>
          </a:xfrm>
        </p:spPr>
        <p:txBody>
          <a:bodyPr>
            <a:spAutoFit/>
          </a:bodyPr>
          <a:lstStyle>
            <a:lvl1pPr marL="622300" indent="0">
              <a:buFont typeface="Arial" panose="020B0604020202020204" pitchFamily="34" charset="0"/>
              <a:buNone/>
              <a:defRPr sz="1750" cap="all" baseline="0">
                <a:solidFill>
                  <a:schemeClr val="tx2"/>
                </a:solidFill>
              </a:defRPr>
            </a:lvl1pPr>
            <a:lvl2pPr marL="0" indent="0">
              <a:spcBef>
                <a:spcPts val="200"/>
              </a:spcBef>
              <a:buFont typeface="Arial" panose="020B0604020202020204" pitchFamily="34" charset="0"/>
              <a:buNone/>
              <a:defRPr sz="1200" cap="none" baseline="0">
                <a:solidFill>
                  <a:schemeClr val="tx2"/>
                </a:solidFill>
              </a:defRPr>
            </a:lvl2pPr>
          </a:lstStyle>
          <a:p>
            <a:pPr lvl="0"/>
            <a:r>
              <a:rPr lang="fr-FR" dirty="0"/>
              <a:t>Titre de la partie</a:t>
            </a:r>
          </a:p>
          <a:p>
            <a:pPr lvl="1"/>
            <a:r>
              <a:rPr lang="fr-FR" dirty="0"/>
              <a:t>Sous titre de la partie</a:t>
            </a:r>
          </a:p>
        </p:txBody>
      </p:sp>
      <p:sp>
        <p:nvSpPr>
          <p:cNvPr id="32" name="Espace réservé du texte 17">
            <a:extLst>
              <a:ext uri="{FF2B5EF4-FFF2-40B4-BE49-F238E27FC236}">
                <a16:creationId xmlns:a16="http://schemas.microsoft.com/office/drawing/2014/main" id="{9968AC64-253E-4002-ABD2-A2EEF6E079E3}"/>
              </a:ext>
            </a:extLst>
          </p:cNvPr>
          <p:cNvSpPr>
            <a:spLocks noGrp="1"/>
          </p:cNvSpPr>
          <p:nvPr>
            <p:ph type="body" sz="quarter" idx="18" hasCustomPrompt="1"/>
          </p:nvPr>
        </p:nvSpPr>
        <p:spPr>
          <a:xfrm>
            <a:off x="6540500" y="2674143"/>
            <a:ext cx="749564" cy="484748"/>
          </a:xfrm>
        </p:spPr>
        <p:txBody>
          <a:bodyPr wrap="none" lIns="0" tIns="0" rIns="0" bIns="0">
            <a:spAutoFit/>
          </a:bodyPr>
          <a:lstStyle>
            <a:lvl1pPr marL="190500" indent="-190500" algn="l">
              <a:buSzPct val="120000"/>
              <a:buFontTx/>
              <a:buBlip>
                <a:blip r:embed="rId3"/>
              </a:buBlip>
              <a:defRPr sz="3150">
                <a:solidFill>
                  <a:schemeClr val="tx2"/>
                </a:solidFill>
              </a:defRPr>
            </a:lvl1pPr>
          </a:lstStyle>
          <a:p>
            <a:pPr lvl="0"/>
            <a:r>
              <a:rPr lang="fr-FR" dirty="0"/>
              <a:t>00</a:t>
            </a:r>
          </a:p>
        </p:txBody>
      </p:sp>
      <p:sp>
        <p:nvSpPr>
          <p:cNvPr id="33" name="Espace réservé du texte 19">
            <a:extLst>
              <a:ext uri="{FF2B5EF4-FFF2-40B4-BE49-F238E27FC236}">
                <a16:creationId xmlns:a16="http://schemas.microsoft.com/office/drawing/2014/main" id="{34C3D7B7-F116-43E1-A67F-1511EC3D28B1}"/>
              </a:ext>
            </a:extLst>
          </p:cNvPr>
          <p:cNvSpPr>
            <a:spLocks noGrp="1"/>
          </p:cNvSpPr>
          <p:nvPr>
            <p:ph type="body" sz="quarter" idx="19" hasCustomPrompt="1"/>
          </p:nvPr>
        </p:nvSpPr>
        <p:spPr>
          <a:xfrm>
            <a:off x="6669881" y="3600450"/>
            <a:ext cx="4286250" cy="584775"/>
          </a:xfrm>
        </p:spPr>
        <p:txBody>
          <a:bodyPr>
            <a:spAutoFit/>
          </a:bodyPr>
          <a:lstStyle>
            <a:lvl1pPr marL="622300" indent="0">
              <a:buFont typeface="Arial" panose="020B0604020202020204" pitchFamily="34" charset="0"/>
              <a:buNone/>
              <a:defRPr sz="1750" cap="all" baseline="0">
                <a:solidFill>
                  <a:schemeClr val="tx2"/>
                </a:solidFill>
              </a:defRPr>
            </a:lvl1pPr>
            <a:lvl2pPr marL="0" indent="0">
              <a:spcBef>
                <a:spcPts val="200"/>
              </a:spcBef>
              <a:buFont typeface="Arial" panose="020B0604020202020204" pitchFamily="34" charset="0"/>
              <a:buNone/>
              <a:defRPr sz="1200" cap="none" baseline="0">
                <a:solidFill>
                  <a:schemeClr val="tx2"/>
                </a:solidFill>
              </a:defRPr>
            </a:lvl2pPr>
          </a:lstStyle>
          <a:p>
            <a:pPr lvl="0"/>
            <a:r>
              <a:rPr lang="fr-FR" dirty="0"/>
              <a:t>Titre de la partie</a:t>
            </a:r>
          </a:p>
          <a:p>
            <a:pPr lvl="1"/>
            <a:r>
              <a:rPr lang="fr-FR" dirty="0"/>
              <a:t>Sous titre de la partie</a:t>
            </a:r>
          </a:p>
        </p:txBody>
      </p:sp>
      <p:sp>
        <p:nvSpPr>
          <p:cNvPr id="34" name="Espace réservé du texte 17">
            <a:extLst>
              <a:ext uri="{FF2B5EF4-FFF2-40B4-BE49-F238E27FC236}">
                <a16:creationId xmlns:a16="http://schemas.microsoft.com/office/drawing/2014/main" id="{96DB1375-2A0C-4587-BAEF-30815EC6C6AF}"/>
              </a:ext>
            </a:extLst>
          </p:cNvPr>
          <p:cNvSpPr>
            <a:spLocks noGrp="1"/>
          </p:cNvSpPr>
          <p:nvPr>
            <p:ph type="body" sz="quarter" idx="20" hasCustomPrompt="1"/>
          </p:nvPr>
        </p:nvSpPr>
        <p:spPr>
          <a:xfrm>
            <a:off x="6540500" y="3474243"/>
            <a:ext cx="749564" cy="484748"/>
          </a:xfrm>
        </p:spPr>
        <p:txBody>
          <a:bodyPr wrap="none" lIns="0" tIns="0" rIns="0" bIns="0">
            <a:spAutoFit/>
          </a:bodyPr>
          <a:lstStyle>
            <a:lvl1pPr marL="190500" indent="-190500" algn="l">
              <a:buSzPct val="120000"/>
              <a:buFontTx/>
              <a:buBlip>
                <a:blip r:embed="rId3"/>
              </a:buBlip>
              <a:defRPr sz="3150">
                <a:solidFill>
                  <a:schemeClr val="tx2"/>
                </a:solidFill>
              </a:defRPr>
            </a:lvl1pPr>
          </a:lstStyle>
          <a:p>
            <a:pPr lvl="0"/>
            <a:r>
              <a:rPr lang="fr-FR" dirty="0"/>
              <a:t>00</a:t>
            </a:r>
          </a:p>
        </p:txBody>
      </p:sp>
      <p:sp>
        <p:nvSpPr>
          <p:cNvPr id="35" name="Espace réservé du texte 19">
            <a:extLst>
              <a:ext uri="{FF2B5EF4-FFF2-40B4-BE49-F238E27FC236}">
                <a16:creationId xmlns:a16="http://schemas.microsoft.com/office/drawing/2014/main" id="{E5E429F3-0EBE-44AC-9C3D-631EC6D56010}"/>
              </a:ext>
            </a:extLst>
          </p:cNvPr>
          <p:cNvSpPr>
            <a:spLocks noGrp="1"/>
          </p:cNvSpPr>
          <p:nvPr>
            <p:ph type="body" sz="quarter" idx="21" hasCustomPrompt="1"/>
          </p:nvPr>
        </p:nvSpPr>
        <p:spPr>
          <a:xfrm>
            <a:off x="6669881" y="4400550"/>
            <a:ext cx="4286250" cy="584775"/>
          </a:xfrm>
        </p:spPr>
        <p:txBody>
          <a:bodyPr>
            <a:spAutoFit/>
          </a:bodyPr>
          <a:lstStyle>
            <a:lvl1pPr marL="622300" indent="0">
              <a:buFont typeface="Arial" panose="020B0604020202020204" pitchFamily="34" charset="0"/>
              <a:buNone/>
              <a:defRPr sz="1750" cap="all" baseline="0">
                <a:solidFill>
                  <a:schemeClr val="tx2"/>
                </a:solidFill>
              </a:defRPr>
            </a:lvl1pPr>
            <a:lvl2pPr marL="0" indent="0">
              <a:spcBef>
                <a:spcPts val="200"/>
              </a:spcBef>
              <a:buFont typeface="Arial" panose="020B0604020202020204" pitchFamily="34" charset="0"/>
              <a:buNone/>
              <a:defRPr sz="1200" cap="none" baseline="0">
                <a:solidFill>
                  <a:schemeClr val="tx2"/>
                </a:solidFill>
              </a:defRPr>
            </a:lvl2pPr>
          </a:lstStyle>
          <a:p>
            <a:pPr lvl="0"/>
            <a:r>
              <a:rPr lang="fr-FR" dirty="0"/>
              <a:t>Titre de la partie</a:t>
            </a:r>
          </a:p>
          <a:p>
            <a:pPr lvl="1"/>
            <a:r>
              <a:rPr lang="fr-FR" dirty="0"/>
              <a:t>Sous titre de la partie</a:t>
            </a:r>
          </a:p>
        </p:txBody>
      </p:sp>
      <p:sp>
        <p:nvSpPr>
          <p:cNvPr id="36" name="Espace réservé du texte 17">
            <a:extLst>
              <a:ext uri="{FF2B5EF4-FFF2-40B4-BE49-F238E27FC236}">
                <a16:creationId xmlns:a16="http://schemas.microsoft.com/office/drawing/2014/main" id="{F07CDCB3-BDA7-4874-BE57-5B5D90ED18A9}"/>
              </a:ext>
            </a:extLst>
          </p:cNvPr>
          <p:cNvSpPr>
            <a:spLocks noGrp="1"/>
          </p:cNvSpPr>
          <p:nvPr>
            <p:ph type="body" sz="quarter" idx="22" hasCustomPrompt="1"/>
          </p:nvPr>
        </p:nvSpPr>
        <p:spPr>
          <a:xfrm>
            <a:off x="6540500" y="4274343"/>
            <a:ext cx="749564" cy="484748"/>
          </a:xfrm>
        </p:spPr>
        <p:txBody>
          <a:bodyPr wrap="none" lIns="0" tIns="0" rIns="0" bIns="0">
            <a:spAutoFit/>
          </a:bodyPr>
          <a:lstStyle>
            <a:lvl1pPr marL="190500" indent="-190500" algn="l">
              <a:buSzPct val="120000"/>
              <a:buFontTx/>
              <a:buBlip>
                <a:blip r:embed="rId3"/>
              </a:buBlip>
              <a:defRPr sz="3150">
                <a:solidFill>
                  <a:schemeClr val="tx2"/>
                </a:solidFill>
              </a:defRPr>
            </a:lvl1pPr>
          </a:lstStyle>
          <a:p>
            <a:pPr lvl="0"/>
            <a:r>
              <a:rPr lang="fr-FR" dirty="0"/>
              <a:t>00</a:t>
            </a:r>
          </a:p>
        </p:txBody>
      </p:sp>
      <p:sp>
        <p:nvSpPr>
          <p:cNvPr id="37" name="Espace réservé du texte 19">
            <a:extLst>
              <a:ext uri="{FF2B5EF4-FFF2-40B4-BE49-F238E27FC236}">
                <a16:creationId xmlns:a16="http://schemas.microsoft.com/office/drawing/2014/main" id="{C2C4E235-C735-4F03-AD2E-196E27BF4235}"/>
              </a:ext>
            </a:extLst>
          </p:cNvPr>
          <p:cNvSpPr>
            <a:spLocks noGrp="1"/>
          </p:cNvSpPr>
          <p:nvPr>
            <p:ph type="body" sz="quarter" idx="23" hasCustomPrompt="1"/>
          </p:nvPr>
        </p:nvSpPr>
        <p:spPr>
          <a:xfrm>
            <a:off x="6669881" y="5207000"/>
            <a:ext cx="4286250" cy="584775"/>
          </a:xfrm>
        </p:spPr>
        <p:txBody>
          <a:bodyPr>
            <a:spAutoFit/>
          </a:bodyPr>
          <a:lstStyle>
            <a:lvl1pPr marL="622300" indent="0">
              <a:buFont typeface="Arial" panose="020B0604020202020204" pitchFamily="34" charset="0"/>
              <a:buNone/>
              <a:defRPr sz="1750" cap="all" baseline="0">
                <a:solidFill>
                  <a:schemeClr val="tx2"/>
                </a:solidFill>
              </a:defRPr>
            </a:lvl1pPr>
            <a:lvl2pPr marL="0" indent="0">
              <a:spcBef>
                <a:spcPts val="200"/>
              </a:spcBef>
              <a:buFont typeface="Arial" panose="020B0604020202020204" pitchFamily="34" charset="0"/>
              <a:buNone/>
              <a:defRPr sz="1200" cap="none" baseline="0">
                <a:solidFill>
                  <a:schemeClr val="tx2"/>
                </a:solidFill>
              </a:defRPr>
            </a:lvl2pPr>
          </a:lstStyle>
          <a:p>
            <a:pPr lvl="0"/>
            <a:r>
              <a:rPr lang="fr-FR" dirty="0"/>
              <a:t>Titre de la partie</a:t>
            </a:r>
          </a:p>
          <a:p>
            <a:pPr lvl="1"/>
            <a:r>
              <a:rPr lang="fr-FR" dirty="0"/>
              <a:t>Sous titre de la partie</a:t>
            </a:r>
          </a:p>
        </p:txBody>
      </p:sp>
      <p:sp>
        <p:nvSpPr>
          <p:cNvPr id="38" name="Espace réservé du texte 17">
            <a:extLst>
              <a:ext uri="{FF2B5EF4-FFF2-40B4-BE49-F238E27FC236}">
                <a16:creationId xmlns:a16="http://schemas.microsoft.com/office/drawing/2014/main" id="{9D8AD256-6A10-45F2-8994-6E09EBF9943C}"/>
              </a:ext>
            </a:extLst>
          </p:cNvPr>
          <p:cNvSpPr>
            <a:spLocks noGrp="1"/>
          </p:cNvSpPr>
          <p:nvPr>
            <p:ph type="body" sz="quarter" idx="24" hasCustomPrompt="1"/>
          </p:nvPr>
        </p:nvSpPr>
        <p:spPr>
          <a:xfrm>
            <a:off x="6540500" y="5080793"/>
            <a:ext cx="749564" cy="484748"/>
          </a:xfrm>
        </p:spPr>
        <p:txBody>
          <a:bodyPr wrap="none" lIns="0" tIns="0" rIns="0" bIns="0">
            <a:spAutoFit/>
          </a:bodyPr>
          <a:lstStyle>
            <a:lvl1pPr marL="190500" indent="-190500" algn="l">
              <a:buSzPct val="120000"/>
              <a:buFontTx/>
              <a:buBlip>
                <a:blip r:embed="rId3"/>
              </a:buBlip>
              <a:defRPr sz="3150">
                <a:solidFill>
                  <a:schemeClr val="tx2"/>
                </a:solidFill>
              </a:defRPr>
            </a:lvl1pPr>
          </a:lstStyle>
          <a:p>
            <a:pPr lvl="0"/>
            <a:r>
              <a:rPr lang="fr-FR" dirty="0"/>
              <a:t>00</a:t>
            </a:r>
          </a:p>
        </p:txBody>
      </p:sp>
      <p:pic>
        <p:nvPicPr>
          <p:cNvPr id="1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198590" y="136479"/>
            <a:ext cx="928049" cy="7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274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66AD72CA-07F5-468D-A37F-CD1BD8628C52}"/>
              </a:ext>
            </a:extLst>
          </p:cNvPr>
          <p:cNvSpPr>
            <a:spLocks noGrp="1"/>
          </p:cNvSpPr>
          <p:nvPr>
            <p:ph type="body" sz="quarter" idx="13"/>
          </p:nvPr>
        </p:nvSpPr>
        <p:spPr>
          <a:xfrm>
            <a:off x="546100" y="1190625"/>
            <a:ext cx="3333173" cy="1754326"/>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93291CD-EA08-401C-BB1B-759A3C7461CB}"/>
              </a:ext>
            </a:extLst>
          </p:cNvPr>
          <p:cNvSpPr>
            <a:spLocks noGrp="1"/>
          </p:cNvSpPr>
          <p:nvPr>
            <p:ph type="body" sz="quarter" idx="14"/>
          </p:nvPr>
        </p:nvSpPr>
        <p:spPr>
          <a:xfrm>
            <a:off x="546100" y="5226699"/>
            <a:ext cx="3333173" cy="369332"/>
          </a:xfrm>
        </p:spPr>
        <p:txBody>
          <a:bodyPr wrap="square" anchor="b">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1969334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 + 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733425"/>
            <a:ext cx="11099800" cy="872034"/>
          </a:xfrm>
        </p:spPr>
        <p:txBody>
          <a:bodyPr wrap="square">
            <a:sp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du texte 7">
            <a:extLst>
              <a:ext uri="{FF2B5EF4-FFF2-40B4-BE49-F238E27FC236}">
                <a16:creationId xmlns:a16="http://schemas.microsoft.com/office/drawing/2014/main" id="{B5A6BA10-E789-49C5-83E4-A81AC4992E7E}"/>
              </a:ext>
            </a:extLst>
          </p:cNvPr>
          <p:cNvSpPr>
            <a:spLocks noGrp="1"/>
          </p:cNvSpPr>
          <p:nvPr>
            <p:ph type="body" sz="quarter" idx="14"/>
          </p:nvPr>
        </p:nvSpPr>
        <p:spPr>
          <a:xfrm>
            <a:off x="546100" y="4680585"/>
            <a:ext cx="11099800" cy="1404000"/>
          </a:xfrm>
        </p:spPr>
        <p:txBody>
          <a:bodyPr wrap="square" numCol="2" spcCol="180000">
            <a:noAutofit/>
          </a:body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329938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6C5C7-EDC2-4DBF-827B-D98810BAC29A}"/>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66F04307-E984-4733-A831-C0A70D565033}"/>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E8204C8D-0F03-443B-BF08-A13530C52E7D}"/>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5B71302C-62E6-4545-B58E-E3FF81DDEB48}"/>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1583169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23B2EE-4D94-48F4-8F08-C048C861A8E6}"/>
              </a:ext>
            </a:extLst>
          </p:cNvPr>
          <p:cNvSpPr>
            <a:spLocks noGrp="1"/>
          </p:cNvSpPr>
          <p:nvPr>
            <p:ph type="dt" sz="half" idx="10"/>
          </p:nvPr>
        </p:nvSpPr>
        <p:spPr/>
        <p:txBody>
          <a:bodyPr/>
          <a:lstStyle/>
          <a:p>
            <a:endParaRPr lang="en-US"/>
          </a:p>
        </p:txBody>
      </p:sp>
      <p:sp>
        <p:nvSpPr>
          <p:cNvPr id="3" name="Espace réservé du pied de page 2">
            <a:extLst>
              <a:ext uri="{FF2B5EF4-FFF2-40B4-BE49-F238E27FC236}">
                <a16:creationId xmlns:a16="http://schemas.microsoft.com/office/drawing/2014/main" id="{749D1F27-E283-4637-BCD0-23D9ED28C8F9}"/>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4A08AAC9-885A-4617-954B-3E31893E382A}"/>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4130518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ITRE v1">
    <p:spTree>
      <p:nvGrpSpPr>
        <p:cNvPr id="1" name=""/>
        <p:cNvGrpSpPr/>
        <p:nvPr/>
      </p:nvGrpSpPr>
      <p:grpSpPr>
        <a:xfrm>
          <a:off x="0" y="0"/>
          <a:ext cx="0" cy="0"/>
          <a:chOff x="0" y="0"/>
          <a:chExt cx="0" cy="0"/>
        </a:xfrm>
      </p:grpSpPr>
      <p:sp>
        <p:nvSpPr>
          <p:cNvPr id="4" name="Graphique 2">
            <a:extLst>
              <a:ext uri="{FF2B5EF4-FFF2-40B4-BE49-F238E27FC236}">
                <a16:creationId xmlns:a16="http://schemas.microsoft.com/office/drawing/2014/main" id="{A4AE67C0-E44E-4E13-BAA8-D065E6E57F08}"/>
              </a:ext>
            </a:extLst>
          </p:cNvPr>
          <p:cNvSpPr/>
          <p:nvPr/>
        </p:nvSpPr>
        <p:spPr>
          <a:xfrm>
            <a:off x="0" y="0"/>
            <a:ext cx="6203315" cy="6858000"/>
          </a:xfrm>
          <a:custGeom>
            <a:avLst/>
            <a:gdLst>
              <a:gd name="connsiteX0" fmla="*/ 6203315 w 6203315"/>
              <a:gd name="connsiteY0" fmla="*/ 6858000 h 6858000"/>
              <a:gd name="connsiteX1" fmla="*/ 3045460 w 6203315"/>
              <a:gd name="connsiteY1" fmla="*/ 0 h 6858000"/>
              <a:gd name="connsiteX2" fmla="*/ 0 w 6203315"/>
              <a:gd name="connsiteY2" fmla="*/ 0 h 6858000"/>
              <a:gd name="connsiteX3" fmla="*/ 0 w 6203315"/>
              <a:gd name="connsiteY3" fmla="*/ 6858000 h 6858000"/>
              <a:gd name="connsiteX4" fmla="*/ 6203315 w 620331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315" h="6858000">
                <a:moveTo>
                  <a:pt x="6203315" y="6858000"/>
                </a:moveTo>
                <a:lnTo>
                  <a:pt x="3045460" y="0"/>
                </a:lnTo>
                <a:lnTo>
                  <a:pt x="0" y="0"/>
                </a:lnTo>
                <a:lnTo>
                  <a:pt x="0" y="6858000"/>
                </a:lnTo>
                <a:lnTo>
                  <a:pt x="6203315" y="6858000"/>
                </a:lnTo>
                <a:close/>
              </a:path>
            </a:pathLst>
          </a:custGeom>
          <a:solidFill>
            <a:schemeClr val="accent4"/>
          </a:solidFill>
          <a:ln w="6347"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3546354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ITRE v3">
    <p:spTree>
      <p:nvGrpSpPr>
        <p:cNvPr id="1" name=""/>
        <p:cNvGrpSpPr/>
        <p:nvPr/>
      </p:nvGrpSpPr>
      <p:grpSpPr>
        <a:xfrm>
          <a:off x="0" y="0"/>
          <a:ext cx="0" cy="0"/>
          <a:chOff x="0" y="0"/>
          <a:chExt cx="0" cy="0"/>
        </a:xfrm>
      </p:grpSpPr>
      <p:sp>
        <p:nvSpPr>
          <p:cNvPr id="7" name="Graphique 5">
            <a:extLst>
              <a:ext uri="{FF2B5EF4-FFF2-40B4-BE49-F238E27FC236}">
                <a16:creationId xmlns:a16="http://schemas.microsoft.com/office/drawing/2014/main" id="{E30776CE-21F8-4A56-8BBF-678F415AE268}"/>
              </a:ext>
            </a:extLst>
          </p:cNvPr>
          <p:cNvSpPr/>
          <p:nvPr/>
        </p:nvSpPr>
        <p:spPr>
          <a:xfrm>
            <a:off x="0" y="0"/>
            <a:ext cx="12192000" cy="6858000"/>
          </a:xfrm>
          <a:custGeom>
            <a:avLst/>
            <a:gdLst>
              <a:gd name="connsiteX0" fmla="*/ 6141720 w 12192000"/>
              <a:gd name="connsiteY0" fmla="*/ 0 h 6858000"/>
              <a:gd name="connsiteX1" fmla="*/ 4673600 w 12192000"/>
              <a:gd name="connsiteY1" fmla="*/ 3310255 h 6858000"/>
              <a:gd name="connsiteX2" fmla="*/ 1405255 w 12192000"/>
              <a:gd name="connsiteY2" fmla="*/ 5417185 h 6858000"/>
              <a:gd name="connsiteX3" fmla="*/ 0 w 12192000"/>
              <a:gd name="connsiteY3" fmla="*/ 5126355 h 6858000"/>
              <a:gd name="connsiteX4" fmla="*/ 0 w 12192000"/>
              <a:gd name="connsiteY4" fmla="*/ 6858000 h 6858000"/>
              <a:gd name="connsiteX5" fmla="*/ 12192000 w 12192000"/>
              <a:gd name="connsiteY5" fmla="*/ 6858000 h 6858000"/>
              <a:gd name="connsiteX6" fmla="*/ 12192000 w 12192000"/>
              <a:gd name="connsiteY6" fmla="*/ 0 h 6858000"/>
              <a:gd name="connsiteX7" fmla="*/ 614172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141720" y="0"/>
                </a:moveTo>
                <a:lnTo>
                  <a:pt x="4673600" y="3310255"/>
                </a:lnTo>
                <a:cubicBezTo>
                  <a:pt x="4023360" y="4700905"/>
                  <a:pt x="2718435" y="5402580"/>
                  <a:pt x="1405255" y="5417185"/>
                </a:cubicBezTo>
                <a:cubicBezTo>
                  <a:pt x="925195" y="5412105"/>
                  <a:pt x="446405" y="5314950"/>
                  <a:pt x="0" y="5126355"/>
                </a:cubicBezTo>
                <a:lnTo>
                  <a:pt x="0" y="6858000"/>
                </a:lnTo>
                <a:lnTo>
                  <a:pt x="12192000" y="6858000"/>
                </a:lnTo>
                <a:lnTo>
                  <a:pt x="12192000" y="0"/>
                </a:lnTo>
                <a:lnTo>
                  <a:pt x="6141720" y="0"/>
                </a:lnTo>
                <a:close/>
              </a:path>
            </a:pathLst>
          </a:custGeom>
          <a:solidFill>
            <a:schemeClr val="accent4"/>
          </a:solidFill>
          <a:ln w="6350"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pic>
        <p:nvPicPr>
          <p:cNvPr id="11" name="Image 10">
            <a:extLst>
              <a:ext uri="{FF2B5EF4-FFF2-40B4-BE49-F238E27FC236}">
                <a16:creationId xmlns:a16="http://schemas.microsoft.com/office/drawing/2014/main" id="{E324C30E-9BD8-4F2B-A418-CE6E94A558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94565" y="383522"/>
            <a:ext cx="1254081" cy="300629"/>
          </a:xfrm>
          <a:prstGeom prst="rect">
            <a:avLst/>
          </a:prstGeom>
        </p:spPr>
      </p:pic>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414191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1190625"/>
            <a:ext cx="8712200" cy="1538883"/>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86957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 Contenu">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0BAB25F2-89BD-4C6E-B818-282F42FD6C19}"/>
              </a:ext>
            </a:extLst>
          </p:cNvPr>
          <p:cNvSpPr>
            <a:spLocks noGrp="1"/>
          </p:cNvSpPr>
          <p:nvPr>
            <p:ph type="pic" sz="quarter" idx="13"/>
          </p:nvPr>
        </p:nvSpPr>
        <p:spPr>
          <a:xfrm>
            <a:off x="1" y="0"/>
            <a:ext cx="6203315" cy="6858000"/>
          </a:xfrm>
          <a:custGeom>
            <a:avLst/>
            <a:gdLst>
              <a:gd name="connsiteX0" fmla="*/ 0 w 6203315"/>
              <a:gd name="connsiteY0" fmla="*/ 0 h 6858000"/>
              <a:gd name="connsiteX1" fmla="*/ 3045460 w 6203315"/>
              <a:gd name="connsiteY1" fmla="*/ 0 h 6858000"/>
              <a:gd name="connsiteX2" fmla="*/ 6203315 w 6203315"/>
              <a:gd name="connsiteY2" fmla="*/ 6858000 h 6858000"/>
              <a:gd name="connsiteX3" fmla="*/ 0 w 62033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3315" h="6858000">
                <a:moveTo>
                  <a:pt x="0" y="0"/>
                </a:moveTo>
                <a:lnTo>
                  <a:pt x="3045460" y="0"/>
                </a:lnTo>
                <a:lnTo>
                  <a:pt x="6203315" y="6858000"/>
                </a:lnTo>
                <a:lnTo>
                  <a:pt x="0" y="6858000"/>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6022975" y="1225550"/>
            <a:ext cx="5622925"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56464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Contenu 2">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1803400" y="2070100"/>
            <a:ext cx="4070927"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12">
            <a:extLst>
              <a:ext uri="{FF2B5EF4-FFF2-40B4-BE49-F238E27FC236}">
                <a16:creationId xmlns:a16="http://schemas.microsoft.com/office/drawing/2014/main" id="{9528B74E-5667-46F5-B18A-9B2BFB81A6EA}"/>
              </a:ext>
            </a:extLst>
          </p:cNvPr>
          <p:cNvSpPr>
            <a:spLocks noGrp="1"/>
          </p:cNvSpPr>
          <p:nvPr>
            <p:ph type="pic" sz="quarter" idx="13"/>
          </p:nvPr>
        </p:nvSpPr>
        <p:spPr>
          <a:xfrm>
            <a:off x="7141439" y="1460501"/>
            <a:ext cx="5050563" cy="3581400"/>
          </a:xfrm>
          <a:custGeom>
            <a:avLst/>
            <a:gdLst>
              <a:gd name="connsiteX0" fmla="*/ 5050563 w 5050563"/>
              <a:gd name="connsiteY0" fmla="*/ 0 h 3581400"/>
              <a:gd name="connsiteX1" fmla="*/ 5050563 w 5050563"/>
              <a:gd name="connsiteY1" fmla="*/ 3581400 h 3581400"/>
              <a:gd name="connsiteX2" fmla="*/ 0 w 5050563"/>
              <a:gd name="connsiteY2" fmla="*/ 3581400 h 3581400"/>
              <a:gd name="connsiteX3" fmla="*/ 1645182 w 5050563"/>
              <a:gd name="connsiteY3" fmla="*/ 8896 h 3581400"/>
            </a:gdLst>
            <a:ahLst/>
            <a:cxnLst>
              <a:cxn ang="0">
                <a:pos x="connsiteX0" y="connsiteY0"/>
              </a:cxn>
              <a:cxn ang="0">
                <a:pos x="connsiteX1" y="connsiteY1"/>
              </a:cxn>
              <a:cxn ang="0">
                <a:pos x="connsiteX2" y="connsiteY2"/>
              </a:cxn>
              <a:cxn ang="0">
                <a:pos x="connsiteX3" y="connsiteY3"/>
              </a:cxn>
            </a:cxnLst>
            <a:rect l="l" t="t" r="r" b="b"/>
            <a:pathLst>
              <a:path w="5050563" h="3581400">
                <a:moveTo>
                  <a:pt x="5050563" y="0"/>
                </a:moveTo>
                <a:lnTo>
                  <a:pt x="5050563" y="3581400"/>
                </a:lnTo>
                <a:lnTo>
                  <a:pt x="0" y="3581400"/>
                </a:lnTo>
                <a:lnTo>
                  <a:pt x="1645182" y="8896"/>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dirty="0"/>
          </a:p>
        </p:txBody>
      </p:sp>
      <p:sp>
        <p:nvSpPr>
          <p:cNvPr id="15" name="Espace réservé du texte 7">
            <a:extLst>
              <a:ext uri="{FF2B5EF4-FFF2-40B4-BE49-F238E27FC236}">
                <a16:creationId xmlns:a16="http://schemas.microsoft.com/office/drawing/2014/main" id="{1FD62123-3F7D-4A3A-A36D-C2340A894271}"/>
              </a:ext>
            </a:extLst>
          </p:cNvPr>
          <p:cNvSpPr>
            <a:spLocks noGrp="1"/>
          </p:cNvSpPr>
          <p:nvPr>
            <p:ph type="body" sz="quarter" idx="15"/>
          </p:nvPr>
        </p:nvSpPr>
        <p:spPr>
          <a:xfrm>
            <a:off x="7069296" y="5204702"/>
            <a:ext cx="4576603" cy="230832"/>
          </a:xfrm>
        </p:spPr>
        <p:txBody>
          <a:bodyPr wrap="square" anchor="t">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2196984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66AD72CA-07F5-468D-A37F-CD1BD8628C52}"/>
              </a:ext>
            </a:extLst>
          </p:cNvPr>
          <p:cNvSpPr>
            <a:spLocks noGrp="1"/>
          </p:cNvSpPr>
          <p:nvPr>
            <p:ph type="body" sz="quarter" idx="13"/>
          </p:nvPr>
        </p:nvSpPr>
        <p:spPr>
          <a:xfrm>
            <a:off x="546100" y="1190625"/>
            <a:ext cx="3333173" cy="1754326"/>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93291CD-EA08-401C-BB1B-759A3C7461CB}"/>
              </a:ext>
            </a:extLst>
          </p:cNvPr>
          <p:cNvSpPr>
            <a:spLocks noGrp="1"/>
          </p:cNvSpPr>
          <p:nvPr>
            <p:ph type="body" sz="quarter" idx="14"/>
          </p:nvPr>
        </p:nvSpPr>
        <p:spPr>
          <a:xfrm>
            <a:off x="546100" y="5226699"/>
            <a:ext cx="3333173" cy="369332"/>
          </a:xfrm>
        </p:spPr>
        <p:txBody>
          <a:bodyPr wrap="square" anchor="b">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220219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ITRE v1">
    <p:spTree>
      <p:nvGrpSpPr>
        <p:cNvPr id="1" name=""/>
        <p:cNvGrpSpPr/>
        <p:nvPr/>
      </p:nvGrpSpPr>
      <p:grpSpPr>
        <a:xfrm>
          <a:off x="0" y="0"/>
          <a:ext cx="0" cy="0"/>
          <a:chOff x="0" y="0"/>
          <a:chExt cx="0" cy="0"/>
        </a:xfrm>
      </p:grpSpPr>
      <p:sp>
        <p:nvSpPr>
          <p:cNvPr id="4" name="Graphique 2">
            <a:extLst>
              <a:ext uri="{FF2B5EF4-FFF2-40B4-BE49-F238E27FC236}">
                <a16:creationId xmlns:a16="http://schemas.microsoft.com/office/drawing/2014/main" id="{A4AE67C0-E44E-4E13-BAA8-D065E6E57F08}"/>
              </a:ext>
            </a:extLst>
          </p:cNvPr>
          <p:cNvSpPr/>
          <p:nvPr/>
        </p:nvSpPr>
        <p:spPr>
          <a:xfrm>
            <a:off x="0" y="0"/>
            <a:ext cx="6203315" cy="6858000"/>
          </a:xfrm>
          <a:custGeom>
            <a:avLst/>
            <a:gdLst>
              <a:gd name="connsiteX0" fmla="*/ 6203315 w 6203315"/>
              <a:gd name="connsiteY0" fmla="*/ 6858000 h 6858000"/>
              <a:gd name="connsiteX1" fmla="*/ 3045460 w 6203315"/>
              <a:gd name="connsiteY1" fmla="*/ 0 h 6858000"/>
              <a:gd name="connsiteX2" fmla="*/ 0 w 6203315"/>
              <a:gd name="connsiteY2" fmla="*/ 0 h 6858000"/>
              <a:gd name="connsiteX3" fmla="*/ 0 w 6203315"/>
              <a:gd name="connsiteY3" fmla="*/ 6858000 h 6858000"/>
              <a:gd name="connsiteX4" fmla="*/ 6203315 w 620331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315" h="6858000">
                <a:moveTo>
                  <a:pt x="6203315" y="6858000"/>
                </a:moveTo>
                <a:lnTo>
                  <a:pt x="3045460" y="0"/>
                </a:lnTo>
                <a:lnTo>
                  <a:pt x="0" y="0"/>
                </a:lnTo>
                <a:lnTo>
                  <a:pt x="0" y="6858000"/>
                </a:lnTo>
                <a:lnTo>
                  <a:pt x="6203315" y="6858000"/>
                </a:lnTo>
                <a:close/>
              </a:path>
            </a:pathLst>
          </a:custGeom>
          <a:solidFill>
            <a:schemeClr val="tx2"/>
          </a:solidFill>
          <a:ln w="6347"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217150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 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733425"/>
            <a:ext cx="11099800" cy="872034"/>
          </a:xfrm>
        </p:spPr>
        <p:txBody>
          <a:bodyPr wrap="square">
            <a:sp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du texte 7">
            <a:extLst>
              <a:ext uri="{FF2B5EF4-FFF2-40B4-BE49-F238E27FC236}">
                <a16:creationId xmlns:a16="http://schemas.microsoft.com/office/drawing/2014/main" id="{B5A6BA10-E789-49C5-83E4-A81AC4992E7E}"/>
              </a:ext>
            </a:extLst>
          </p:cNvPr>
          <p:cNvSpPr>
            <a:spLocks noGrp="1"/>
          </p:cNvSpPr>
          <p:nvPr>
            <p:ph type="body" sz="quarter" idx="14"/>
          </p:nvPr>
        </p:nvSpPr>
        <p:spPr>
          <a:xfrm>
            <a:off x="546100" y="4680585"/>
            <a:ext cx="11099800" cy="1404000"/>
          </a:xfrm>
        </p:spPr>
        <p:txBody>
          <a:bodyPr wrap="square" numCol="2" spcCol="180000">
            <a:noAutofit/>
          </a:body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3898593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6C5C7-EDC2-4DBF-827B-D98810BAC29A}"/>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66F04307-E984-4733-A831-C0A70D565033}"/>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E8204C8D-0F03-443B-BF08-A13530C52E7D}"/>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5B71302C-62E6-4545-B58E-E3FF81DDEB48}"/>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3229862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23B2EE-4D94-48F4-8F08-C048C861A8E6}"/>
              </a:ext>
            </a:extLst>
          </p:cNvPr>
          <p:cNvSpPr>
            <a:spLocks noGrp="1"/>
          </p:cNvSpPr>
          <p:nvPr>
            <p:ph type="dt" sz="half" idx="10"/>
          </p:nvPr>
        </p:nvSpPr>
        <p:spPr/>
        <p:txBody>
          <a:bodyPr/>
          <a:lstStyle/>
          <a:p>
            <a:endParaRPr lang="en-US"/>
          </a:p>
        </p:txBody>
      </p:sp>
      <p:sp>
        <p:nvSpPr>
          <p:cNvPr id="3" name="Espace réservé du pied de page 2">
            <a:extLst>
              <a:ext uri="{FF2B5EF4-FFF2-40B4-BE49-F238E27FC236}">
                <a16:creationId xmlns:a16="http://schemas.microsoft.com/office/drawing/2014/main" id="{749D1F27-E283-4637-BCD0-23D9ED28C8F9}"/>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4A08AAC9-885A-4617-954B-3E31893E382A}"/>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2496227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ITRE v1">
    <p:spTree>
      <p:nvGrpSpPr>
        <p:cNvPr id="1" name=""/>
        <p:cNvGrpSpPr/>
        <p:nvPr/>
      </p:nvGrpSpPr>
      <p:grpSpPr>
        <a:xfrm>
          <a:off x="0" y="0"/>
          <a:ext cx="0" cy="0"/>
          <a:chOff x="0" y="0"/>
          <a:chExt cx="0" cy="0"/>
        </a:xfrm>
      </p:grpSpPr>
      <p:sp>
        <p:nvSpPr>
          <p:cNvPr id="4" name="Graphique 2">
            <a:extLst>
              <a:ext uri="{FF2B5EF4-FFF2-40B4-BE49-F238E27FC236}">
                <a16:creationId xmlns:a16="http://schemas.microsoft.com/office/drawing/2014/main" id="{A4AE67C0-E44E-4E13-BAA8-D065E6E57F08}"/>
              </a:ext>
            </a:extLst>
          </p:cNvPr>
          <p:cNvSpPr/>
          <p:nvPr/>
        </p:nvSpPr>
        <p:spPr>
          <a:xfrm>
            <a:off x="0" y="0"/>
            <a:ext cx="6203315" cy="6858000"/>
          </a:xfrm>
          <a:custGeom>
            <a:avLst/>
            <a:gdLst>
              <a:gd name="connsiteX0" fmla="*/ 6203315 w 6203315"/>
              <a:gd name="connsiteY0" fmla="*/ 6858000 h 6858000"/>
              <a:gd name="connsiteX1" fmla="*/ 3045460 w 6203315"/>
              <a:gd name="connsiteY1" fmla="*/ 0 h 6858000"/>
              <a:gd name="connsiteX2" fmla="*/ 0 w 6203315"/>
              <a:gd name="connsiteY2" fmla="*/ 0 h 6858000"/>
              <a:gd name="connsiteX3" fmla="*/ 0 w 6203315"/>
              <a:gd name="connsiteY3" fmla="*/ 6858000 h 6858000"/>
              <a:gd name="connsiteX4" fmla="*/ 6203315 w 620331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315" h="6858000">
                <a:moveTo>
                  <a:pt x="6203315" y="6858000"/>
                </a:moveTo>
                <a:lnTo>
                  <a:pt x="3045460" y="0"/>
                </a:lnTo>
                <a:lnTo>
                  <a:pt x="0" y="0"/>
                </a:lnTo>
                <a:lnTo>
                  <a:pt x="0" y="6858000"/>
                </a:lnTo>
                <a:lnTo>
                  <a:pt x="6203315" y="6858000"/>
                </a:lnTo>
                <a:close/>
              </a:path>
            </a:pathLst>
          </a:custGeom>
          <a:solidFill>
            <a:schemeClr val="accent3"/>
          </a:solidFill>
          <a:ln w="6347"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2493175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HAPITRE v3">
    <p:spTree>
      <p:nvGrpSpPr>
        <p:cNvPr id="1" name=""/>
        <p:cNvGrpSpPr/>
        <p:nvPr/>
      </p:nvGrpSpPr>
      <p:grpSpPr>
        <a:xfrm>
          <a:off x="0" y="0"/>
          <a:ext cx="0" cy="0"/>
          <a:chOff x="0" y="0"/>
          <a:chExt cx="0" cy="0"/>
        </a:xfrm>
      </p:grpSpPr>
      <p:sp>
        <p:nvSpPr>
          <p:cNvPr id="7" name="Graphique 5">
            <a:extLst>
              <a:ext uri="{FF2B5EF4-FFF2-40B4-BE49-F238E27FC236}">
                <a16:creationId xmlns:a16="http://schemas.microsoft.com/office/drawing/2014/main" id="{E30776CE-21F8-4A56-8BBF-678F415AE268}"/>
              </a:ext>
            </a:extLst>
          </p:cNvPr>
          <p:cNvSpPr/>
          <p:nvPr/>
        </p:nvSpPr>
        <p:spPr>
          <a:xfrm>
            <a:off x="0" y="0"/>
            <a:ext cx="12192000" cy="6858000"/>
          </a:xfrm>
          <a:custGeom>
            <a:avLst/>
            <a:gdLst>
              <a:gd name="connsiteX0" fmla="*/ 6141720 w 12192000"/>
              <a:gd name="connsiteY0" fmla="*/ 0 h 6858000"/>
              <a:gd name="connsiteX1" fmla="*/ 4673600 w 12192000"/>
              <a:gd name="connsiteY1" fmla="*/ 3310255 h 6858000"/>
              <a:gd name="connsiteX2" fmla="*/ 1405255 w 12192000"/>
              <a:gd name="connsiteY2" fmla="*/ 5417185 h 6858000"/>
              <a:gd name="connsiteX3" fmla="*/ 0 w 12192000"/>
              <a:gd name="connsiteY3" fmla="*/ 5126355 h 6858000"/>
              <a:gd name="connsiteX4" fmla="*/ 0 w 12192000"/>
              <a:gd name="connsiteY4" fmla="*/ 6858000 h 6858000"/>
              <a:gd name="connsiteX5" fmla="*/ 12192000 w 12192000"/>
              <a:gd name="connsiteY5" fmla="*/ 6858000 h 6858000"/>
              <a:gd name="connsiteX6" fmla="*/ 12192000 w 12192000"/>
              <a:gd name="connsiteY6" fmla="*/ 0 h 6858000"/>
              <a:gd name="connsiteX7" fmla="*/ 614172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141720" y="0"/>
                </a:moveTo>
                <a:lnTo>
                  <a:pt x="4673600" y="3310255"/>
                </a:lnTo>
                <a:cubicBezTo>
                  <a:pt x="4023360" y="4700905"/>
                  <a:pt x="2718435" y="5402580"/>
                  <a:pt x="1405255" y="5417185"/>
                </a:cubicBezTo>
                <a:cubicBezTo>
                  <a:pt x="925195" y="5412105"/>
                  <a:pt x="446405" y="5314950"/>
                  <a:pt x="0" y="5126355"/>
                </a:cubicBezTo>
                <a:lnTo>
                  <a:pt x="0" y="6858000"/>
                </a:lnTo>
                <a:lnTo>
                  <a:pt x="12192000" y="6858000"/>
                </a:lnTo>
                <a:lnTo>
                  <a:pt x="12192000" y="0"/>
                </a:lnTo>
                <a:lnTo>
                  <a:pt x="6141720" y="0"/>
                </a:lnTo>
                <a:close/>
              </a:path>
            </a:pathLst>
          </a:custGeom>
          <a:solidFill>
            <a:schemeClr val="accent3"/>
          </a:solidFill>
          <a:ln w="6350"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pic>
        <p:nvPicPr>
          <p:cNvPr id="11" name="Image 10">
            <a:extLst>
              <a:ext uri="{FF2B5EF4-FFF2-40B4-BE49-F238E27FC236}">
                <a16:creationId xmlns:a16="http://schemas.microsoft.com/office/drawing/2014/main" id="{E324C30E-9BD8-4F2B-A418-CE6E94A558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94565" y="383522"/>
            <a:ext cx="1254081" cy="300629"/>
          </a:xfrm>
          <a:prstGeom prst="rect">
            <a:avLst/>
          </a:prstGeom>
        </p:spPr>
      </p:pic>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2338159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1190625"/>
            <a:ext cx="8712200" cy="1538883"/>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30642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 Contenu">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0BAB25F2-89BD-4C6E-B818-282F42FD6C19}"/>
              </a:ext>
            </a:extLst>
          </p:cNvPr>
          <p:cNvSpPr>
            <a:spLocks noGrp="1"/>
          </p:cNvSpPr>
          <p:nvPr>
            <p:ph type="pic" sz="quarter" idx="13"/>
          </p:nvPr>
        </p:nvSpPr>
        <p:spPr>
          <a:xfrm>
            <a:off x="1" y="0"/>
            <a:ext cx="6203315" cy="6858000"/>
          </a:xfrm>
          <a:custGeom>
            <a:avLst/>
            <a:gdLst>
              <a:gd name="connsiteX0" fmla="*/ 0 w 6203315"/>
              <a:gd name="connsiteY0" fmla="*/ 0 h 6858000"/>
              <a:gd name="connsiteX1" fmla="*/ 3045460 w 6203315"/>
              <a:gd name="connsiteY1" fmla="*/ 0 h 6858000"/>
              <a:gd name="connsiteX2" fmla="*/ 6203315 w 6203315"/>
              <a:gd name="connsiteY2" fmla="*/ 6858000 h 6858000"/>
              <a:gd name="connsiteX3" fmla="*/ 0 w 62033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3315" h="6858000">
                <a:moveTo>
                  <a:pt x="0" y="0"/>
                </a:moveTo>
                <a:lnTo>
                  <a:pt x="3045460" y="0"/>
                </a:lnTo>
                <a:lnTo>
                  <a:pt x="6203315" y="6858000"/>
                </a:lnTo>
                <a:lnTo>
                  <a:pt x="0" y="6858000"/>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6022975" y="1225550"/>
            <a:ext cx="5622925"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35516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 Contenu 2">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1803400" y="2070100"/>
            <a:ext cx="4070927"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12">
            <a:extLst>
              <a:ext uri="{FF2B5EF4-FFF2-40B4-BE49-F238E27FC236}">
                <a16:creationId xmlns:a16="http://schemas.microsoft.com/office/drawing/2014/main" id="{9528B74E-5667-46F5-B18A-9B2BFB81A6EA}"/>
              </a:ext>
            </a:extLst>
          </p:cNvPr>
          <p:cNvSpPr>
            <a:spLocks noGrp="1"/>
          </p:cNvSpPr>
          <p:nvPr>
            <p:ph type="pic" sz="quarter" idx="13"/>
          </p:nvPr>
        </p:nvSpPr>
        <p:spPr>
          <a:xfrm>
            <a:off x="7141439" y="1460501"/>
            <a:ext cx="5050563" cy="3581400"/>
          </a:xfrm>
          <a:custGeom>
            <a:avLst/>
            <a:gdLst>
              <a:gd name="connsiteX0" fmla="*/ 5050563 w 5050563"/>
              <a:gd name="connsiteY0" fmla="*/ 0 h 3581400"/>
              <a:gd name="connsiteX1" fmla="*/ 5050563 w 5050563"/>
              <a:gd name="connsiteY1" fmla="*/ 3581400 h 3581400"/>
              <a:gd name="connsiteX2" fmla="*/ 0 w 5050563"/>
              <a:gd name="connsiteY2" fmla="*/ 3581400 h 3581400"/>
              <a:gd name="connsiteX3" fmla="*/ 1645182 w 5050563"/>
              <a:gd name="connsiteY3" fmla="*/ 8896 h 3581400"/>
            </a:gdLst>
            <a:ahLst/>
            <a:cxnLst>
              <a:cxn ang="0">
                <a:pos x="connsiteX0" y="connsiteY0"/>
              </a:cxn>
              <a:cxn ang="0">
                <a:pos x="connsiteX1" y="connsiteY1"/>
              </a:cxn>
              <a:cxn ang="0">
                <a:pos x="connsiteX2" y="connsiteY2"/>
              </a:cxn>
              <a:cxn ang="0">
                <a:pos x="connsiteX3" y="connsiteY3"/>
              </a:cxn>
            </a:cxnLst>
            <a:rect l="l" t="t" r="r" b="b"/>
            <a:pathLst>
              <a:path w="5050563" h="3581400">
                <a:moveTo>
                  <a:pt x="5050563" y="0"/>
                </a:moveTo>
                <a:lnTo>
                  <a:pt x="5050563" y="3581400"/>
                </a:lnTo>
                <a:lnTo>
                  <a:pt x="0" y="3581400"/>
                </a:lnTo>
                <a:lnTo>
                  <a:pt x="1645182" y="8896"/>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dirty="0"/>
          </a:p>
        </p:txBody>
      </p:sp>
      <p:sp>
        <p:nvSpPr>
          <p:cNvPr id="15" name="Espace réservé du texte 7">
            <a:extLst>
              <a:ext uri="{FF2B5EF4-FFF2-40B4-BE49-F238E27FC236}">
                <a16:creationId xmlns:a16="http://schemas.microsoft.com/office/drawing/2014/main" id="{1FD62123-3F7D-4A3A-A36D-C2340A894271}"/>
              </a:ext>
            </a:extLst>
          </p:cNvPr>
          <p:cNvSpPr>
            <a:spLocks noGrp="1"/>
          </p:cNvSpPr>
          <p:nvPr>
            <p:ph type="body" sz="quarter" idx="15"/>
          </p:nvPr>
        </p:nvSpPr>
        <p:spPr>
          <a:xfrm>
            <a:off x="7069296" y="5204702"/>
            <a:ext cx="4576603" cy="230832"/>
          </a:xfrm>
        </p:spPr>
        <p:txBody>
          <a:bodyPr wrap="square" anchor="t">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2309531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u +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66AD72CA-07F5-468D-A37F-CD1BD8628C52}"/>
              </a:ext>
            </a:extLst>
          </p:cNvPr>
          <p:cNvSpPr>
            <a:spLocks noGrp="1"/>
          </p:cNvSpPr>
          <p:nvPr>
            <p:ph type="body" sz="quarter" idx="13"/>
          </p:nvPr>
        </p:nvSpPr>
        <p:spPr>
          <a:xfrm>
            <a:off x="546100" y="1190625"/>
            <a:ext cx="3333173" cy="1754326"/>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93291CD-EA08-401C-BB1B-759A3C7461CB}"/>
              </a:ext>
            </a:extLst>
          </p:cNvPr>
          <p:cNvSpPr>
            <a:spLocks noGrp="1"/>
          </p:cNvSpPr>
          <p:nvPr>
            <p:ph type="body" sz="quarter" idx="14"/>
          </p:nvPr>
        </p:nvSpPr>
        <p:spPr>
          <a:xfrm>
            <a:off x="546100" y="5226699"/>
            <a:ext cx="3333173" cy="369332"/>
          </a:xfrm>
        </p:spPr>
        <p:txBody>
          <a:bodyPr wrap="square" anchor="b">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1967185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u + 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733425"/>
            <a:ext cx="11099800" cy="872034"/>
          </a:xfrm>
        </p:spPr>
        <p:txBody>
          <a:bodyPr wrap="square">
            <a:sp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du texte 7">
            <a:extLst>
              <a:ext uri="{FF2B5EF4-FFF2-40B4-BE49-F238E27FC236}">
                <a16:creationId xmlns:a16="http://schemas.microsoft.com/office/drawing/2014/main" id="{B5A6BA10-E789-49C5-83E4-A81AC4992E7E}"/>
              </a:ext>
            </a:extLst>
          </p:cNvPr>
          <p:cNvSpPr>
            <a:spLocks noGrp="1"/>
          </p:cNvSpPr>
          <p:nvPr>
            <p:ph type="body" sz="quarter" idx="14"/>
          </p:nvPr>
        </p:nvSpPr>
        <p:spPr>
          <a:xfrm>
            <a:off x="546100" y="4680585"/>
            <a:ext cx="11099800" cy="1404000"/>
          </a:xfrm>
        </p:spPr>
        <p:txBody>
          <a:bodyPr wrap="square" numCol="2" spcCol="180000">
            <a:noAutofit/>
          </a:body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422158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v1">
    <p:spTree>
      <p:nvGrpSpPr>
        <p:cNvPr id="1" name=""/>
        <p:cNvGrpSpPr/>
        <p:nvPr/>
      </p:nvGrpSpPr>
      <p:grpSpPr>
        <a:xfrm>
          <a:off x="0" y="0"/>
          <a:ext cx="0" cy="0"/>
          <a:chOff x="0" y="0"/>
          <a:chExt cx="0" cy="0"/>
        </a:xfrm>
      </p:grpSpPr>
      <p:sp>
        <p:nvSpPr>
          <p:cNvPr id="4" name="Graphique 2">
            <a:extLst>
              <a:ext uri="{FF2B5EF4-FFF2-40B4-BE49-F238E27FC236}">
                <a16:creationId xmlns:a16="http://schemas.microsoft.com/office/drawing/2014/main" id="{A4AE67C0-E44E-4E13-BAA8-D065E6E57F08}"/>
              </a:ext>
            </a:extLst>
          </p:cNvPr>
          <p:cNvSpPr/>
          <p:nvPr/>
        </p:nvSpPr>
        <p:spPr>
          <a:xfrm>
            <a:off x="0" y="0"/>
            <a:ext cx="6203315" cy="6858000"/>
          </a:xfrm>
          <a:custGeom>
            <a:avLst/>
            <a:gdLst>
              <a:gd name="connsiteX0" fmla="*/ 6203315 w 6203315"/>
              <a:gd name="connsiteY0" fmla="*/ 6858000 h 6858000"/>
              <a:gd name="connsiteX1" fmla="*/ 3045460 w 6203315"/>
              <a:gd name="connsiteY1" fmla="*/ 0 h 6858000"/>
              <a:gd name="connsiteX2" fmla="*/ 0 w 6203315"/>
              <a:gd name="connsiteY2" fmla="*/ 0 h 6858000"/>
              <a:gd name="connsiteX3" fmla="*/ 0 w 6203315"/>
              <a:gd name="connsiteY3" fmla="*/ 6858000 h 6858000"/>
              <a:gd name="connsiteX4" fmla="*/ 6203315 w 620331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315" h="6858000">
                <a:moveTo>
                  <a:pt x="6203315" y="6858000"/>
                </a:moveTo>
                <a:lnTo>
                  <a:pt x="3045460" y="0"/>
                </a:lnTo>
                <a:lnTo>
                  <a:pt x="0" y="0"/>
                </a:lnTo>
                <a:lnTo>
                  <a:pt x="0" y="6858000"/>
                </a:lnTo>
                <a:lnTo>
                  <a:pt x="6203315" y="6858000"/>
                </a:lnTo>
                <a:close/>
              </a:path>
            </a:pathLst>
          </a:custGeom>
          <a:solidFill>
            <a:schemeClr val="accent1"/>
          </a:solidFill>
          <a:ln w="6347"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8590" y="136479"/>
            <a:ext cx="928049" cy="7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002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6C5C7-EDC2-4DBF-827B-D98810BAC29A}"/>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66F04307-E984-4733-A831-C0A70D565033}"/>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E8204C8D-0F03-443B-BF08-A13530C52E7D}"/>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5B71302C-62E6-4545-B58E-E3FF81DDEB48}"/>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1083349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23B2EE-4D94-48F4-8F08-C048C861A8E6}"/>
              </a:ext>
            </a:extLst>
          </p:cNvPr>
          <p:cNvSpPr>
            <a:spLocks noGrp="1"/>
          </p:cNvSpPr>
          <p:nvPr>
            <p:ph type="dt" sz="half" idx="10"/>
          </p:nvPr>
        </p:nvSpPr>
        <p:spPr/>
        <p:txBody>
          <a:bodyPr/>
          <a:lstStyle/>
          <a:p>
            <a:endParaRPr lang="en-US"/>
          </a:p>
        </p:txBody>
      </p:sp>
      <p:sp>
        <p:nvSpPr>
          <p:cNvPr id="3" name="Espace réservé du pied de page 2">
            <a:extLst>
              <a:ext uri="{FF2B5EF4-FFF2-40B4-BE49-F238E27FC236}">
                <a16:creationId xmlns:a16="http://schemas.microsoft.com/office/drawing/2014/main" id="{749D1F27-E283-4637-BCD0-23D9ED28C8F9}"/>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4A08AAC9-885A-4617-954B-3E31893E382A}"/>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3043057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ITRE v1">
    <p:spTree>
      <p:nvGrpSpPr>
        <p:cNvPr id="1" name=""/>
        <p:cNvGrpSpPr/>
        <p:nvPr/>
      </p:nvGrpSpPr>
      <p:grpSpPr>
        <a:xfrm>
          <a:off x="0" y="0"/>
          <a:ext cx="0" cy="0"/>
          <a:chOff x="0" y="0"/>
          <a:chExt cx="0" cy="0"/>
        </a:xfrm>
      </p:grpSpPr>
      <p:sp>
        <p:nvSpPr>
          <p:cNvPr id="4" name="Graphique 2">
            <a:extLst>
              <a:ext uri="{FF2B5EF4-FFF2-40B4-BE49-F238E27FC236}">
                <a16:creationId xmlns:a16="http://schemas.microsoft.com/office/drawing/2014/main" id="{A4AE67C0-E44E-4E13-BAA8-D065E6E57F08}"/>
              </a:ext>
            </a:extLst>
          </p:cNvPr>
          <p:cNvSpPr/>
          <p:nvPr/>
        </p:nvSpPr>
        <p:spPr>
          <a:xfrm>
            <a:off x="0" y="0"/>
            <a:ext cx="6203315" cy="6858000"/>
          </a:xfrm>
          <a:custGeom>
            <a:avLst/>
            <a:gdLst>
              <a:gd name="connsiteX0" fmla="*/ 6203315 w 6203315"/>
              <a:gd name="connsiteY0" fmla="*/ 6858000 h 6858000"/>
              <a:gd name="connsiteX1" fmla="*/ 3045460 w 6203315"/>
              <a:gd name="connsiteY1" fmla="*/ 0 h 6858000"/>
              <a:gd name="connsiteX2" fmla="*/ 0 w 6203315"/>
              <a:gd name="connsiteY2" fmla="*/ 0 h 6858000"/>
              <a:gd name="connsiteX3" fmla="*/ 0 w 6203315"/>
              <a:gd name="connsiteY3" fmla="*/ 6858000 h 6858000"/>
              <a:gd name="connsiteX4" fmla="*/ 6203315 w 620331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315" h="6858000">
                <a:moveTo>
                  <a:pt x="6203315" y="6858000"/>
                </a:moveTo>
                <a:lnTo>
                  <a:pt x="3045460" y="0"/>
                </a:lnTo>
                <a:lnTo>
                  <a:pt x="0" y="0"/>
                </a:lnTo>
                <a:lnTo>
                  <a:pt x="0" y="6858000"/>
                </a:lnTo>
                <a:lnTo>
                  <a:pt x="6203315" y="6858000"/>
                </a:lnTo>
                <a:close/>
              </a:path>
            </a:pathLst>
          </a:custGeom>
          <a:solidFill>
            <a:srgbClr val="EDFF2B"/>
          </a:solidFill>
          <a:ln w="6347"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1032322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HAPITRE v3">
    <p:spTree>
      <p:nvGrpSpPr>
        <p:cNvPr id="1" name=""/>
        <p:cNvGrpSpPr/>
        <p:nvPr/>
      </p:nvGrpSpPr>
      <p:grpSpPr>
        <a:xfrm>
          <a:off x="0" y="0"/>
          <a:ext cx="0" cy="0"/>
          <a:chOff x="0" y="0"/>
          <a:chExt cx="0" cy="0"/>
        </a:xfrm>
      </p:grpSpPr>
      <p:sp>
        <p:nvSpPr>
          <p:cNvPr id="7" name="Graphique 5">
            <a:extLst>
              <a:ext uri="{FF2B5EF4-FFF2-40B4-BE49-F238E27FC236}">
                <a16:creationId xmlns:a16="http://schemas.microsoft.com/office/drawing/2014/main" id="{E30776CE-21F8-4A56-8BBF-678F415AE268}"/>
              </a:ext>
            </a:extLst>
          </p:cNvPr>
          <p:cNvSpPr/>
          <p:nvPr/>
        </p:nvSpPr>
        <p:spPr>
          <a:xfrm>
            <a:off x="0" y="0"/>
            <a:ext cx="12192000" cy="6858000"/>
          </a:xfrm>
          <a:custGeom>
            <a:avLst/>
            <a:gdLst>
              <a:gd name="connsiteX0" fmla="*/ 6141720 w 12192000"/>
              <a:gd name="connsiteY0" fmla="*/ 0 h 6858000"/>
              <a:gd name="connsiteX1" fmla="*/ 4673600 w 12192000"/>
              <a:gd name="connsiteY1" fmla="*/ 3310255 h 6858000"/>
              <a:gd name="connsiteX2" fmla="*/ 1405255 w 12192000"/>
              <a:gd name="connsiteY2" fmla="*/ 5417185 h 6858000"/>
              <a:gd name="connsiteX3" fmla="*/ 0 w 12192000"/>
              <a:gd name="connsiteY3" fmla="*/ 5126355 h 6858000"/>
              <a:gd name="connsiteX4" fmla="*/ 0 w 12192000"/>
              <a:gd name="connsiteY4" fmla="*/ 6858000 h 6858000"/>
              <a:gd name="connsiteX5" fmla="*/ 12192000 w 12192000"/>
              <a:gd name="connsiteY5" fmla="*/ 6858000 h 6858000"/>
              <a:gd name="connsiteX6" fmla="*/ 12192000 w 12192000"/>
              <a:gd name="connsiteY6" fmla="*/ 0 h 6858000"/>
              <a:gd name="connsiteX7" fmla="*/ 614172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141720" y="0"/>
                </a:moveTo>
                <a:lnTo>
                  <a:pt x="4673600" y="3310255"/>
                </a:lnTo>
                <a:cubicBezTo>
                  <a:pt x="4023360" y="4700905"/>
                  <a:pt x="2718435" y="5402580"/>
                  <a:pt x="1405255" y="5417185"/>
                </a:cubicBezTo>
                <a:cubicBezTo>
                  <a:pt x="925195" y="5412105"/>
                  <a:pt x="446405" y="5314950"/>
                  <a:pt x="0" y="5126355"/>
                </a:cubicBezTo>
                <a:lnTo>
                  <a:pt x="0" y="6858000"/>
                </a:lnTo>
                <a:lnTo>
                  <a:pt x="12192000" y="6858000"/>
                </a:lnTo>
                <a:lnTo>
                  <a:pt x="12192000" y="0"/>
                </a:lnTo>
                <a:lnTo>
                  <a:pt x="6141720" y="0"/>
                </a:lnTo>
                <a:close/>
              </a:path>
            </a:pathLst>
          </a:custGeom>
          <a:solidFill>
            <a:srgbClr val="EDFF2B"/>
          </a:solidFill>
          <a:ln w="6350"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pic>
        <p:nvPicPr>
          <p:cNvPr id="11" name="Image 10">
            <a:extLst>
              <a:ext uri="{FF2B5EF4-FFF2-40B4-BE49-F238E27FC236}">
                <a16:creationId xmlns:a16="http://schemas.microsoft.com/office/drawing/2014/main" id="{E324C30E-9BD8-4F2B-A418-CE6E94A558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94565" y="383522"/>
            <a:ext cx="1254081" cy="300629"/>
          </a:xfrm>
          <a:prstGeom prst="rect">
            <a:avLst/>
          </a:prstGeom>
        </p:spPr>
      </p:pic>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2403503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1190625"/>
            <a:ext cx="8712200" cy="1538883"/>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82077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 Contenu">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0BAB25F2-89BD-4C6E-B818-282F42FD6C19}"/>
              </a:ext>
            </a:extLst>
          </p:cNvPr>
          <p:cNvSpPr>
            <a:spLocks noGrp="1"/>
          </p:cNvSpPr>
          <p:nvPr>
            <p:ph type="pic" sz="quarter" idx="13"/>
          </p:nvPr>
        </p:nvSpPr>
        <p:spPr>
          <a:xfrm>
            <a:off x="1" y="0"/>
            <a:ext cx="6203315" cy="6858000"/>
          </a:xfrm>
          <a:custGeom>
            <a:avLst/>
            <a:gdLst>
              <a:gd name="connsiteX0" fmla="*/ 0 w 6203315"/>
              <a:gd name="connsiteY0" fmla="*/ 0 h 6858000"/>
              <a:gd name="connsiteX1" fmla="*/ 3045460 w 6203315"/>
              <a:gd name="connsiteY1" fmla="*/ 0 h 6858000"/>
              <a:gd name="connsiteX2" fmla="*/ 6203315 w 6203315"/>
              <a:gd name="connsiteY2" fmla="*/ 6858000 h 6858000"/>
              <a:gd name="connsiteX3" fmla="*/ 0 w 62033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3315" h="6858000">
                <a:moveTo>
                  <a:pt x="0" y="0"/>
                </a:moveTo>
                <a:lnTo>
                  <a:pt x="3045460" y="0"/>
                </a:lnTo>
                <a:lnTo>
                  <a:pt x="6203315" y="6858000"/>
                </a:lnTo>
                <a:lnTo>
                  <a:pt x="0" y="6858000"/>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6022975" y="1225550"/>
            <a:ext cx="5622925"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96345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 Contenu 2">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1803400" y="2070100"/>
            <a:ext cx="4070927"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12">
            <a:extLst>
              <a:ext uri="{FF2B5EF4-FFF2-40B4-BE49-F238E27FC236}">
                <a16:creationId xmlns:a16="http://schemas.microsoft.com/office/drawing/2014/main" id="{9528B74E-5667-46F5-B18A-9B2BFB81A6EA}"/>
              </a:ext>
            </a:extLst>
          </p:cNvPr>
          <p:cNvSpPr>
            <a:spLocks noGrp="1"/>
          </p:cNvSpPr>
          <p:nvPr>
            <p:ph type="pic" sz="quarter" idx="13"/>
          </p:nvPr>
        </p:nvSpPr>
        <p:spPr>
          <a:xfrm>
            <a:off x="7141439" y="1460501"/>
            <a:ext cx="5050563" cy="3581400"/>
          </a:xfrm>
          <a:custGeom>
            <a:avLst/>
            <a:gdLst>
              <a:gd name="connsiteX0" fmla="*/ 5050563 w 5050563"/>
              <a:gd name="connsiteY0" fmla="*/ 0 h 3581400"/>
              <a:gd name="connsiteX1" fmla="*/ 5050563 w 5050563"/>
              <a:gd name="connsiteY1" fmla="*/ 3581400 h 3581400"/>
              <a:gd name="connsiteX2" fmla="*/ 0 w 5050563"/>
              <a:gd name="connsiteY2" fmla="*/ 3581400 h 3581400"/>
              <a:gd name="connsiteX3" fmla="*/ 1645182 w 5050563"/>
              <a:gd name="connsiteY3" fmla="*/ 8896 h 3581400"/>
            </a:gdLst>
            <a:ahLst/>
            <a:cxnLst>
              <a:cxn ang="0">
                <a:pos x="connsiteX0" y="connsiteY0"/>
              </a:cxn>
              <a:cxn ang="0">
                <a:pos x="connsiteX1" y="connsiteY1"/>
              </a:cxn>
              <a:cxn ang="0">
                <a:pos x="connsiteX2" y="connsiteY2"/>
              </a:cxn>
              <a:cxn ang="0">
                <a:pos x="connsiteX3" y="connsiteY3"/>
              </a:cxn>
            </a:cxnLst>
            <a:rect l="l" t="t" r="r" b="b"/>
            <a:pathLst>
              <a:path w="5050563" h="3581400">
                <a:moveTo>
                  <a:pt x="5050563" y="0"/>
                </a:moveTo>
                <a:lnTo>
                  <a:pt x="5050563" y="3581400"/>
                </a:lnTo>
                <a:lnTo>
                  <a:pt x="0" y="3581400"/>
                </a:lnTo>
                <a:lnTo>
                  <a:pt x="1645182" y="8896"/>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dirty="0"/>
          </a:p>
        </p:txBody>
      </p:sp>
      <p:sp>
        <p:nvSpPr>
          <p:cNvPr id="15" name="Espace réservé du texte 7">
            <a:extLst>
              <a:ext uri="{FF2B5EF4-FFF2-40B4-BE49-F238E27FC236}">
                <a16:creationId xmlns:a16="http://schemas.microsoft.com/office/drawing/2014/main" id="{1FD62123-3F7D-4A3A-A36D-C2340A894271}"/>
              </a:ext>
            </a:extLst>
          </p:cNvPr>
          <p:cNvSpPr>
            <a:spLocks noGrp="1"/>
          </p:cNvSpPr>
          <p:nvPr>
            <p:ph type="body" sz="quarter" idx="15"/>
          </p:nvPr>
        </p:nvSpPr>
        <p:spPr>
          <a:xfrm>
            <a:off x="7069296" y="5204702"/>
            <a:ext cx="4576603" cy="230832"/>
          </a:xfrm>
        </p:spPr>
        <p:txBody>
          <a:bodyPr wrap="square" anchor="t">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1330377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u +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66AD72CA-07F5-468D-A37F-CD1BD8628C52}"/>
              </a:ext>
            </a:extLst>
          </p:cNvPr>
          <p:cNvSpPr>
            <a:spLocks noGrp="1"/>
          </p:cNvSpPr>
          <p:nvPr>
            <p:ph type="body" sz="quarter" idx="13"/>
          </p:nvPr>
        </p:nvSpPr>
        <p:spPr>
          <a:xfrm>
            <a:off x="546100" y="1190625"/>
            <a:ext cx="3333173" cy="1754326"/>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93291CD-EA08-401C-BB1B-759A3C7461CB}"/>
              </a:ext>
            </a:extLst>
          </p:cNvPr>
          <p:cNvSpPr>
            <a:spLocks noGrp="1"/>
          </p:cNvSpPr>
          <p:nvPr>
            <p:ph type="body" sz="quarter" idx="14"/>
          </p:nvPr>
        </p:nvSpPr>
        <p:spPr>
          <a:xfrm>
            <a:off x="546100" y="5226699"/>
            <a:ext cx="3333173" cy="369332"/>
          </a:xfrm>
        </p:spPr>
        <p:txBody>
          <a:bodyPr wrap="square" anchor="b">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3425889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u + 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733425"/>
            <a:ext cx="11099800" cy="872034"/>
          </a:xfrm>
        </p:spPr>
        <p:txBody>
          <a:bodyPr wrap="square">
            <a:sp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du texte 7">
            <a:extLst>
              <a:ext uri="{FF2B5EF4-FFF2-40B4-BE49-F238E27FC236}">
                <a16:creationId xmlns:a16="http://schemas.microsoft.com/office/drawing/2014/main" id="{B5A6BA10-E789-49C5-83E4-A81AC4992E7E}"/>
              </a:ext>
            </a:extLst>
          </p:cNvPr>
          <p:cNvSpPr>
            <a:spLocks noGrp="1"/>
          </p:cNvSpPr>
          <p:nvPr>
            <p:ph type="body" sz="quarter" idx="14"/>
          </p:nvPr>
        </p:nvSpPr>
        <p:spPr>
          <a:xfrm>
            <a:off x="546100" y="4680585"/>
            <a:ext cx="11099800" cy="1404000"/>
          </a:xfrm>
        </p:spPr>
        <p:txBody>
          <a:bodyPr wrap="square" numCol="2" spcCol="180000">
            <a:noAutofit/>
          </a:body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31153283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6C5C7-EDC2-4DBF-827B-D98810BAC29A}"/>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66F04307-E984-4733-A831-C0A70D565033}"/>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E8204C8D-0F03-443B-BF08-A13530C52E7D}"/>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5B71302C-62E6-4545-B58E-E3FF81DDEB48}"/>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350147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ITRE v2">
    <p:spTree>
      <p:nvGrpSpPr>
        <p:cNvPr id="1" name=""/>
        <p:cNvGrpSpPr/>
        <p:nvPr/>
      </p:nvGrpSpPr>
      <p:grpSpPr>
        <a:xfrm>
          <a:off x="0" y="0"/>
          <a:ext cx="0" cy="0"/>
          <a:chOff x="0" y="0"/>
          <a:chExt cx="0" cy="0"/>
        </a:xfrm>
      </p:grpSpPr>
      <p:sp>
        <p:nvSpPr>
          <p:cNvPr id="8" name="Espace réservé pour une image  13">
            <a:extLst>
              <a:ext uri="{FF2B5EF4-FFF2-40B4-BE49-F238E27FC236}">
                <a16:creationId xmlns:a16="http://schemas.microsoft.com/office/drawing/2014/main" id="{2B324181-994E-4913-A1EC-415F796B22F8}"/>
              </a:ext>
            </a:extLst>
          </p:cNvPr>
          <p:cNvSpPr>
            <a:spLocks noGrp="1"/>
          </p:cNvSpPr>
          <p:nvPr>
            <p:ph type="pic" sz="quarter" idx="15"/>
          </p:nvPr>
        </p:nvSpPr>
        <p:spPr>
          <a:xfrm>
            <a:off x="1327149" y="2196842"/>
            <a:ext cx="2266951" cy="2454534"/>
          </a:xfrm>
          <a:prstGeom prst="rect">
            <a:avLst/>
          </a:prstGeom>
        </p:spPr>
        <p:txBody>
          <a:bodyPr wrap="square" bIns="612000" anchor="ctr">
            <a:noAutofit/>
          </a:bodyPr>
          <a:lstStyle>
            <a:lvl1pPr marL="0" indent="0" algn="ctr">
              <a:buFont typeface="Arial" panose="020B0604020202020204" pitchFamily="34" charset="0"/>
              <a:buNone/>
              <a:defRPr sz="1000" b="0"/>
            </a:lvl1pP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pic>
        <p:nvPicPr>
          <p:cNvPr id="11" name="Image 10">
            <a:extLst>
              <a:ext uri="{FF2B5EF4-FFF2-40B4-BE49-F238E27FC236}">
                <a16:creationId xmlns:a16="http://schemas.microsoft.com/office/drawing/2014/main" id="{E324C30E-9BD8-4F2B-A418-CE6E94A558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93977" y="383381"/>
            <a:ext cx="1255257" cy="300911"/>
          </a:xfrm>
          <a:prstGeom prst="rect">
            <a:avLst/>
          </a:prstGeom>
        </p:spPr>
      </p:pic>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249863" y="2412205"/>
            <a:ext cx="545021" cy="484748"/>
          </a:xfrm>
        </p:spPr>
        <p:txBody>
          <a:bodyPr wrap="none" lIns="0" tIns="0" rIns="0" bIns="0">
            <a:spAutoFit/>
          </a:bodyPr>
          <a:lstStyle>
            <a:lvl1pPr marL="0" indent="0" algn="l">
              <a:buSzPct val="120000"/>
              <a:buFont typeface="Arial" panose="020B0604020202020204" pitchFamily="34" charset="0"/>
              <a:buNone/>
              <a:defRPr sz="315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249862" y="2837422"/>
            <a:ext cx="5710237" cy="1624034"/>
          </a:xfrm>
        </p:spPr>
        <p:txBody>
          <a:bodyPr wrap="square" lIns="0"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
        <p:nvSpPr>
          <p:cNvPr id="5" name="Titre 4">
            <a:extLst>
              <a:ext uri="{FF2B5EF4-FFF2-40B4-BE49-F238E27FC236}">
                <a16:creationId xmlns:a16="http://schemas.microsoft.com/office/drawing/2014/main" id="{FF81DBDB-A84B-43BD-8AC3-F767F00FAC82}"/>
              </a:ext>
            </a:extLst>
          </p:cNvPr>
          <p:cNvSpPr>
            <a:spLocks noGrp="1"/>
          </p:cNvSpPr>
          <p:nvPr>
            <p:ph type="title"/>
          </p:nvPr>
        </p:nvSpPr>
        <p:spPr/>
        <p:txBody>
          <a:bodyPr/>
          <a:lstStyle/>
          <a:p>
            <a:r>
              <a:rPr lang="fr-FR"/>
              <a:t>Modifiez le style du titre</a:t>
            </a:r>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98590" y="136479"/>
            <a:ext cx="928049" cy="7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740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23B2EE-4D94-48F4-8F08-C048C861A8E6}"/>
              </a:ext>
            </a:extLst>
          </p:cNvPr>
          <p:cNvSpPr>
            <a:spLocks noGrp="1"/>
          </p:cNvSpPr>
          <p:nvPr>
            <p:ph type="dt" sz="half" idx="10"/>
          </p:nvPr>
        </p:nvSpPr>
        <p:spPr/>
        <p:txBody>
          <a:bodyPr/>
          <a:lstStyle/>
          <a:p>
            <a:endParaRPr lang="en-US"/>
          </a:p>
        </p:txBody>
      </p:sp>
      <p:sp>
        <p:nvSpPr>
          <p:cNvPr id="3" name="Espace réservé du pied de page 2">
            <a:extLst>
              <a:ext uri="{FF2B5EF4-FFF2-40B4-BE49-F238E27FC236}">
                <a16:creationId xmlns:a16="http://schemas.microsoft.com/office/drawing/2014/main" id="{749D1F27-E283-4637-BCD0-23D9ED28C8F9}"/>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4A08AAC9-885A-4617-954B-3E31893E382A}"/>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14025513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ITRE v1">
    <p:spTree>
      <p:nvGrpSpPr>
        <p:cNvPr id="1" name=""/>
        <p:cNvGrpSpPr/>
        <p:nvPr/>
      </p:nvGrpSpPr>
      <p:grpSpPr>
        <a:xfrm>
          <a:off x="0" y="0"/>
          <a:ext cx="0" cy="0"/>
          <a:chOff x="0" y="0"/>
          <a:chExt cx="0" cy="0"/>
        </a:xfrm>
      </p:grpSpPr>
      <p:sp>
        <p:nvSpPr>
          <p:cNvPr id="4" name="Graphique 2">
            <a:extLst>
              <a:ext uri="{FF2B5EF4-FFF2-40B4-BE49-F238E27FC236}">
                <a16:creationId xmlns:a16="http://schemas.microsoft.com/office/drawing/2014/main" id="{A4AE67C0-E44E-4E13-BAA8-D065E6E57F08}"/>
              </a:ext>
            </a:extLst>
          </p:cNvPr>
          <p:cNvSpPr/>
          <p:nvPr/>
        </p:nvSpPr>
        <p:spPr>
          <a:xfrm>
            <a:off x="0" y="0"/>
            <a:ext cx="6203315" cy="6858000"/>
          </a:xfrm>
          <a:custGeom>
            <a:avLst/>
            <a:gdLst>
              <a:gd name="connsiteX0" fmla="*/ 6203315 w 6203315"/>
              <a:gd name="connsiteY0" fmla="*/ 6858000 h 6858000"/>
              <a:gd name="connsiteX1" fmla="*/ 3045460 w 6203315"/>
              <a:gd name="connsiteY1" fmla="*/ 0 h 6858000"/>
              <a:gd name="connsiteX2" fmla="*/ 0 w 6203315"/>
              <a:gd name="connsiteY2" fmla="*/ 0 h 6858000"/>
              <a:gd name="connsiteX3" fmla="*/ 0 w 6203315"/>
              <a:gd name="connsiteY3" fmla="*/ 6858000 h 6858000"/>
              <a:gd name="connsiteX4" fmla="*/ 6203315 w 620331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315" h="6858000">
                <a:moveTo>
                  <a:pt x="6203315" y="6858000"/>
                </a:moveTo>
                <a:lnTo>
                  <a:pt x="3045460" y="0"/>
                </a:lnTo>
                <a:lnTo>
                  <a:pt x="0" y="0"/>
                </a:lnTo>
                <a:lnTo>
                  <a:pt x="0" y="6858000"/>
                </a:lnTo>
                <a:lnTo>
                  <a:pt x="6203315" y="6858000"/>
                </a:lnTo>
                <a:close/>
              </a:path>
            </a:pathLst>
          </a:custGeom>
          <a:solidFill>
            <a:srgbClr val="FFB01C"/>
          </a:solidFill>
          <a:ln w="6347"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4221931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APITRE v3">
    <p:spTree>
      <p:nvGrpSpPr>
        <p:cNvPr id="1" name=""/>
        <p:cNvGrpSpPr/>
        <p:nvPr/>
      </p:nvGrpSpPr>
      <p:grpSpPr>
        <a:xfrm>
          <a:off x="0" y="0"/>
          <a:ext cx="0" cy="0"/>
          <a:chOff x="0" y="0"/>
          <a:chExt cx="0" cy="0"/>
        </a:xfrm>
      </p:grpSpPr>
      <p:sp>
        <p:nvSpPr>
          <p:cNvPr id="7" name="Graphique 5">
            <a:extLst>
              <a:ext uri="{FF2B5EF4-FFF2-40B4-BE49-F238E27FC236}">
                <a16:creationId xmlns:a16="http://schemas.microsoft.com/office/drawing/2014/main" id="{E30776CE-21F8-4A56-8BBF-678F415AE268}"/>
              </a:ext>
            </a:extLst>
          </p:cNvPr>
          <p:cNvSpPr/>
          <p:nvPr/>
        </p:nvSpPr>
        <p:spPr>
          <a:xfrm>
            <a:off x="0" y="0"/>
            <a:ext cx="12192000" cy="6858000"/>
          </a:xfrm>
          <a:custGeom>
            <a:avLst/>
            <a:gdLst>
              <a:gd name="connsiteX0" fmla="*/ 6141720 w 12192000"/>
              <a:gd name="connsiteY0" fmla="*/ 0 h 6858000"/>
              <a:gd name="connsiteX1" fmla="*/ 4673600 w 12192000"/>
              <a:gd name="connsiteY1" fmla="*/ 3310255 h 6858000"/>
              <a:gd name="connsiteX2" fmla="*/ 1405255 w 12192000"/>
              <a:gd name="connsiteY2" fmla="*/ 5417185 h 6858000"/>
              <a:gd name="connsiteX3" fmla="*/ 0 w 12192000"/>
              <a:gd name="connsiteY3" fmla="*/ 5126355 h 6858000"/>
              <a:gd name="connsiteX4" fmla="*/ 0 w 12192000"/>
              <a:gd name="connsiteY4" fmla="*/ 6858000 h 6858000"/>
              <a:gd name="connsiteX5" fmla="*/ 12192000 w 12192000"/>
              <a:gd name="connsiteY5" fmla="*/ 6858000 h 6858000"/>
              <a:gd name="connsiteX6" fmla="*/ 12192000 w 12192000"/>
              <a:gd name="connsiteY6" fmla="*/ 0 h 6858000"/>
              <a:gd name="connsiteX7" fmla="*/ 614172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141720" y="0"/>
                </a:moveTo>
                <a:lnTo>
                  <a:pt x="4673600" y="3310255"/>
                </a:lnTo>
                <a:cubicBezTo>
                  <a:pt x="4023360" y="4700905"/>
                  <a:pt x="2718435" y="5402580"/>
                  <a:pt x="1405255" y="5417185"/>
                </a:cubicBezTo>
                <a:cubicBezTo>
                  <a:pt x="925195" y="5412105"/>
                  <a:pt x="446405" y="5314950"/>
                  <a:pt x="0" y="5126355"/>
                </a:cubicBezTo>
                <a:lnTo>
                  <a:pt x="0" y="6858000"/>
                </a:lnTo>
                <a:lnTo>
                  <a:pt x="12192000" y="6858000"/>
                </a:lnTo>
                <a:lnTo>
                  <a:pt x="12192000" y="0"/>
                </a:lnTo>
                <a:lnTo>
                  <a:pt x="6141720" y="0"/>
                </a:lnTo>
                <a:close/>
              </a:path>
            </a:pathLst>
          </a:custGeom>
          <a:solidFill>
            <a:srgbClr val="FFB01C"/>
          </a:solidFill>
          <a:ln w="6350"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pic>
        <p:nvPicPr>
          <p:cNvPr id="11" name="Image 10">
            <a:extLst>
              <a:ext uri="{FF2B5EF4-FFF2-40B4-BE49-F238E27FC236}">
                <a16:creationId xmlns:a16="http://schemas.microsoft.com/office/drawing/2014/main" id="{E324C30E-9BD8-4F2B-A418-CE6E94A558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94565" y="383522"/>
            <a:ext cx="1254081" cy="300629"/>
          </a:xfrm>
          <a:prstGeom prst="rect">
            <a:avLst/>
          </a:prstGeom>
        </p:spPr>
      </p:pic>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30684827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1190625"/>
            <a:ext cx="8712200" cy="1538883"/>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43635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 Contenu">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0BAB25F2-89BD-4C6E-B818-282F42FD6C19}"/>
              </a:ext>
            </a:extLst>
          </p:cNvPr>
          <p:cNvSpPr>
            <a:spLocks noGrp="1"/>
          </p:cNvSpPr>
          <p:nvPr>
            <p:ph type="pic" sz="quarter" idx="13"/>
          </p:nvPr>
        </p:nvSpPr>
        <p:spPr>
          <a:xfrm>
            <a:off x="1" y="0"/>
            <a:ext cx="6203315" cy="6858000"/>
          </a:xfrm>
          <a:custGeom>
            <a:avLst/>
            <a:gdLst>
              <a:gd name="connsiteX0" fmla="*/ 0 w 6203315"/>
              <a:gd name="connsiteY0" fmla="*/ 0 h 6858000"/>
              <a:gd name="connsiteX1" fmla="*/ 3045460 w 6203315"/>
              <a:gd name="connsiteY1" fmla="*/ 0 h 6858000"/>
              <a:gd name="connsiteX2" fmla="*/ 6203315 w 6203315"/>
              <a:gd name="connsiteY2" fmla="*/ 6858000 h 6858000"/>
              <a:gd name="connsiteX3" fmla="*/ 0 w 62033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3315" h="6858000">
                <a:moveTo>
                  <a:pt x="0" y="0"/>
                </a:moveTo>
                <a:lnTo>
                  <a:pt x="3045460" y="0"/>
                </a:lnTo>
                <a:lnTo>
                  <a:pt x="6203315" y="6858000"/>
                </a:lnTo>
                <a:lnTo>
                  <a:pt x="0" y="6858000"/>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6022975" y="1225550"/>
            <a:ext cx="5622925"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1513758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 Contenu 2">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1803400" y="2070100"/>
            <a:ext cx="4070927"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12">
            <a:extLst>
              <a:ext uri="{FF2B5EF4-FFF2-40B4-BE49-F238E27FC236}">
                <a16:creationId xmlns:a16="http://schemas.microsoft.com/office/drawing/2014/main" id="{9528B74E-5667-46F5-B18A-9B2BFB81A6EA}"/>
              </a:ext>
            </a:extLst>
          </p:cNvPr>
          <p:cNvSpPr>
            <a:spLocks noGrp="1"/>
          </p:cNvSpPr>
          <p:nvPr>
            <p:ph type="pic" sz="quarter" idx="13"/>
          </p:nvPr>
        </p:nvSpPr>
        <p:spPr>
          <a:xfrm>
            <a:off x="7141439" y="1460501"/>
            <a:ext cx="5050563" cy="3581400"/>
          </a:xfrm>
          <a:custGeom>
            <a:avLst/>
            <a:gdLst>
              <a:gd name="connsiteX0" fmla="*/ 5050563 w 5050563"/>
              <a:gd name="connsiteY0" fmla="*/ 0 h 3581400"/>
              <a:gd name="connsiteX1" fmla="*/ 5050563 w 5050563"/>
              <a:gd name="connsiteY1" fmla="*/ 3581400 h 3581400"/>
              <a:gd name="connsiteX2" fmla="*/ 0 w 5050563"/>
              <a:gd name="connsiteY2" fmla="*/ 3581400 h 3581400"/>
              <a:gd name="connsiteX3" fmla="*/ 1645182 w 5050563"/>
              <a:gd name="connsiteY3" fmla="*/ 8896 h 3581400"/>
            </a:gdLst>
            <a:ahLst/>
            <a:cxnLst>
              <a:cxn ang="0">
                <a:pos x="connsiteX0" y="connsiteY0"/>
              </a:cxn>
              <a:cxn ang="0">
                <a:pos x="connsiteX1" y="connsiteY1"/>
              </a:cxn>
              <a:cxn ang="0">
                <a:pos x="connsiteX2" y="connsiteY2"/>
              </a:cxn>
              <a:cxn ang="0">
                <a:pos x="connsiteX3" y="connsiteY3"/>
              </a:cxn>
            </a:cxnLst>
            <a:rect l="l" t="t" r="r" b="b"/>
            <a:pathLst>
              <a:path w="5050563" h="3581400">
                <a:moveTo>
                  <a:pt x="5050563" y="0"/>
                </a:moveTo>
                <a:lnTo>
                  <a:pt x="5050563" y="3581400"/>
                </a:lnTo>
                <a:lnTo>
                  <a:pt x="0" y="3581400"/>
                </a:lnTo>
                <a:lnTo>
                  <a:pt x="1645182" y="8896"/>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dirty="0"/>
          </a:p>
        </p:txBody>
      </p:sp>
      <p:sp>
        <p:nvSpPr>
          <p:cNvPr id="15" name="Espace réservé du texte 7">
            <a:extLst>
              <a:ext uri="{FF2B5EF4-FFF2-40B4-BE49-F238E27FC236}">
                <a16:creationId xmlns:a16="http://schemas.microsoft.com/office/drawing/2014/main" id="{1FD62123-3F7D-4A3A-A36D-C2340A894271}"/>
              </a:ext>
            </a:extLst>
          </p:cNvPr>
          <p:cNvSpPr>
            <a:spLocks noGrp="1"/>
          </p:cNvSpPr>
          <p:nvPr>
            <p:ph type="body" sz="quarter" idx="15"/>
          </p:nvPr>
        </p:nvSpPr>
        <p:spPr>
          <a:xfrm>
            <a:off x="7069296" y="5204702"/>
            <a:ext cx="4576603" cy="230832"/>
          </a:xfrm>
        </p:spPr>
        <p:txBody>
          <a:bodyPr wrap="square" anchor="t">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1061236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u +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66AD72CA-07F5-468D-A37F-CD1BD8628C52}"/>
              </a:ext>
            </a:extLst>
          </p:cNvPr>
          <p:cNvSpPr>
            <a:spLocks noGrp="1"/>
          </p:cNvSpPr>
          <p:nvPr>
            <p:ph type="body" sz="quarter" idx="13"/>
          </p:nvPr>
        </p:nvSpPr>
        <p:spPr>
          <a:xfrm>
            <a:off x="546100" y="1190625"/>
            <a:ext cx="3333173" cy="1754326"/>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93291CD-EA08-401C-BB1B-759A3C7461CB}"/>
              </a:ext>
            </a:extLst>
          </p:cNvPr>
          <p:cNvSpPr>
            <a:spLocks noGrp="1"/>
          </p:cNvSpPr>
          <p:nvPr>
            <p:ph type="body" sz="quarter" idx="14"/>
          </p:nvPr>
        </p:nvSpPr>
        <p:spPr>
          <a:xfrm>
            <a:off x="546100" y="5226699"/>
            <a:ext cx="3333173" cy="369332"/>
          </a:xfrm>
        </p:spPr>
        <p:txBody>
          <a:bodyPr wrap="square" anchor="b">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2128608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u + 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733425"/>
            <a:ext cx="11099800" cy="872034"/>
          </a:xfrm>
        </p:spPr>
        <p:txBody>
          <a:bodyPr wrap="square">
            <a:sp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du texte 7">
            <a:extLst>
              <a:ext uri="{FF2B5EF4-FFF2-40B4-BE49-F238E27FC236}">
                <a16:creationId xmlns:a16="http://schemas.microsoft.com/office/drawing/2014/main" id="{B5A6BA10-E789-49C5-83E4-A81AC4992E7E}"/>
              </a:ext>
            </a:extLst>
          </p:cNvPr>
          <p:cNvSpPr>
            <a:spLocks noGrp="1"/>
          </p:cNvSpPr>
          <p:nvPr>
            <p:ph type="body" sz="quarter" idx="14"/>
          </p:nvPr>
        </p:nvSpPr>
        <p:spPr>
          <a:xfrm>
            <a:off x="546100" y="4680585"/>
            <a:ext cx="11099800" cy="1404000"/>
          </a:xfrm>
        </p:spPr>
        <p:txBody>
          <a:bodyPr wrap="square" numCol="2" spcCol="180000">
            <a:noAutofit/>
          </a:body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4755086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6C5C7-EDC2-4DBF-827B-D98810BAC29A}"/>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66F04307-E984-4733-A831-C0A70D565033}"/>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E8204C8D-0F03-443B-BF08-A13530C52E7D}"/>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5B71302C-62E6-4545-B58E-E3FF81DDEB48}"/>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2758923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23B2EE-4D94-48F4-8F08-C048C861A8E6}"/>
              </a:ext>
            </a:extLst>
          </p:cNvPr>
          <p:cNvSpPr>
            <a:spLocks noGrp="1"/>
          </p:cNvSpPr>
          <p:nvPr>
            <p:ph type="dt" sz="half" idx="10"/>
          </p:nvPr>
        </p:nvSpPr>
        <p:spPr/>
        <p:txBody>
          <a:bodyPr/>
          <a:lstStyle/>
          <a:p>
            <a:endParaRPr lang="en-US"/>
          </a:p>
        </p:txBody>
      </p:sp>
      <p:sp>
        <p:nvSpPr>
          <p:cNvPr id="3" name="Espace réservé du pied de page 2">
            <a:extLst>
              <a:ext uri="{FF2B5EF4-FFF2-40B4-BE49-F238E27FC236}">
                <a16:creationId xmlns:a16="http://schemas.microsoft.com/office/drawing/2014/main" id="{749D1F27-E283-4637-BCD0-23D9ED28C8F9}"/>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4A08AAC9-885A-4617-954B-3E31893E382A}"/>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379247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ITRE v1">
    <p:spTree>
      <p:nvGrpSpPr>
        <p:cNvPr id="1" name=""/>
        <p:cNvGrpSpPr/>
        <p:nvPr/>
      </p:nvGrpSpPr>
      <p:grpSpPr>
        <a:xfrm>
          <a:off x="0" y="0"/>
          <a:ext cx="0" cy="0"/>
          <a:chOff x="0" y="0"/>
          <a:chExt cx="0" cy="0"/>
        </a:xfrm>
      </p:grpSpPr>
      <p:sp>
        <p:nvSpPr>
          <p:cNvPr id="4" name="Graphique 2">
            <a:extLst>
              <a:ext uri="{FF2B5EF4-FFF2-40B4-BE49-F238E27FC236}">
                <a16:creationId xmlns:a16="http://schemas.microsoft.com/office/drawing/2014/main" id="{A4AE67C0-E44E-4E13-BAA8-D065E6E57F08}"/>
              </a:ext>
            </a:extLst>
          </p:cNvPr>
          <p:cNvSpPr/>
          <p:nvPr/>
        </p:nvSpPr>
        <p:spPr>
          <a:xfrm>
            <a:off x="0" y="0"/>
            <a:ext cx="6203315" cy="6858000"/>
          </a:xfrm>
          <a:custGeom>
            <a:avLst/>
            <a:gdLst>
              <a:gd name="connsiteX0" fmla="*/ 6203315 w 6203315"/>
              <a:gd name="connsiteY0" fmla="*/ 6858000 h 6858000"/>
              <a:gd name="connsiteX1" fmla="*/ 3045460 w 6203315"/>
              <a:gd name="connsiteY1" fmla="*/ 0 h 6858000"/>
              <a:gd name="connsiteX2" fmla="*/ 0 w 6203315"/>
              <a:gd name="connsiteY2" fmla="*/ 0 h 6858000"/>
              <a:gd name="connsiteX3" fmla="*/ 0 w 6203315"/>
              <a:gd name="connsiteY3" fmla="*/ 6858000 h 6858000"/>
              <a:gd name="connsiteX4" fmla="*/ 6203315 w 620331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315" h="6858000">
                <a:moveTo>
                  <a:pt x="6203315" y="6858000"/>
                </a:moveTo>
                <a:lnTo>
                  <a:pt x="3045460" y="0"/>
                </a:lnTo>
                <a:lnTo>
                  <a:pt x="0" y="0"/>
                </a:lnTo>
                <a:lnTo>
                  <a:pt x="0" y="6858000"/>
                </a:lnTo>
                <a:lnTo>
                  <a:pt x="6203315" y="6858000"/>
                </a:lnTo>
                <a:close/>
              </a:path>
            </a:pathLst>
          </a:custGeom>
          <a:solidFill>
            <a:schemeClr val="tx2"/>
          </a:solidFill>
          <a:ln w="6347"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2171509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ITRE v1">
    <p:spTree>
      <p:nvGrpSpPr>
        <p:cNvPr id="1" name=""/>
        <p:cNvGrpSpPr/>
        <p:nvPr/>
      </p:nvGrpSpPr>
      <p:grpSpPr>
        <a:xfrm>
          <a:off x="0" y="0"/>
          <a:ext cx="0" cy="0"/>
          <a:chOff x="0" y="0"/>
          <a:chExt cx="0" cy="0"/>
        </a:xfrm>
      </p:grpSpPr>
      <p:sp>
        <p:nvSpPr>
          <p:cNvPr id="4" name="Graphique 2">
            <a:extLst>
              <a:ext uri="{FF2B5EF4-FFF2-40B4-BE49-F238E27FC236}">
                <a16:creationId xmlns:a16="http://schemas.microsoft.com/office/drawing/2014/main" id="{A4AE67C0-E44E-4E13-BAA8-D065E6E57F08}"/>
              </a:ext>
            </a:extLst>
          </p:cNvPr>
          <p:cNvSpPr/>
          <p:nvPr/>
        </p:nvSpPr>
        <p:spPr>
          <a:xfrm>
            <a:off x="0" y="0"/>
            <a:ext cx="6203315" cy="6858000"/>
          </a:xfrm>
          <a:custGeom>
            <a:avLst/>
            <a:gdLst>
              <a:gd name="connsiteX0" fmla="*/ 6203315 w 6203315"/>
              <a:gd name="connsiteY0" fmla="*/ 6858000 h 6858000"/>
              <a:gd name="connsiteX1" fmla="*/ 3045460 w 6203315"/>
              <a:gd name="connsiteY1" fmla="*/ 0 h 6858000"/>
              <a:gd name="connsiteX2" fmla="*/ 0 w 6203315"/>
              <a:gd name="connsiteY2" fmla="*/ 0 h 6858000"/>
              <a:gd name="connsiteX3" fmla="*/ 0 w 6203315"/>
              <a:gd name="connsiteY3" fmla="*/ 6858000 h 6858000"/>
              <a:gd name="connsiteX4" fmla="*/ 6203315 w 620331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315" h="6858000">
                <a:moveTo>
                  <a:pt x="6203315" y="6858000"/>
                </a:moveTo>
                <a:lnTo>
                  <a:pt x="3045460" y="0"/>
                </a:lnTo>
                <a:lnTo>
                  <a:pt x="0" y="0"/>
                </a:lnTo>
                <a:lnTo>
                  <a:pt x="0" y="6858000"/>
                </a:lnTo>
                <a:lnTo>
                  <a:pt x="6203315" y="6858000"/>
                </a:lnTo>
                <a:close/>
              </a:path>
            </a:pathLst>
          </a:custGeom>
          <a:solidFill>
            <a:srgbClr val="FF7A70"/>
          </a:solidFill>
          <a:ln w="6347"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32831900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HAPITRE v3">
    <p:spTree>
      <p:nvGrpSpPr>
        <p:cNvPr id="1" name=""/>
        <p:cNvGrpSpPr/>
        <p:nvPr/>
      </p:nvGrpSpPr>
      <p:grpSpPr>
        <a:xfrm>
          <a:off x="0" y="0"/>
          <a:ext cx="0" cy="0"/>
          <a:chOff x="0" y="0"/>
          <a:chExt cx="0" cy="0"/>
        </a:xfrm>
      </p:grpSpPr>
      <p:sp>
        <p:nvSpPr>
          <p:cNvPr id="7" name="Graphique 5">
            <a:extLst>
              <a:ext uri="{FF2B5EF4-FFF2-40B4-BE49-F238E27FC236}">
                <a16:creationId xmlns:a16="http://schemas.microsoft.com/office/drawing/2014/main" id="{E30776CE-21F8-4A56-8BBF-678F415AE268}"/>
              </a:ext>
            </a:extLst>
          </p:cNvPr>
          <p:cNvSpPr/>
          <p:nvPr/>
        </p:nvSpPr>
        <p:spPr>
          <a:xfrm>
            <a:off x="0" y="0"/>
            <a:ext cx="12192000" cy="6858000"/>
          </a:xfrm>
          <a:custGeom>
            <a:avLst/>
            <a:gdLst>
              <a:gd name="connsiteX0" fmla="*/ 6141720 w 12192000"/>
              <a:gd name="connsiteY0" fmla="*/ 0 h 6858000"/>
              <a:gd name="connsiteX1" fmla="*/ 4673600 w 12192000"/>
              <a:gd name="connsiteY1" fmla="*/ 3310255 h 6858000"/>
              <a:gd name="connsiteX2" fmla="*/ 1405255 w 12192000"/>
              <a:gd name="connsiteY2" fmla="*/ 5417185 h 6858000"/>
              <a:gd name="connsiteX3" fmla="*/ 0 w 12192000"/>
              <a:gd name="connsiteY3" fmla="*/ 5126355 h 6858000"/>
              <a:gd name="connsiteX4" fmla="*/ 0 w 12192000"/>
              <a:gd name="connsiteY4" fmla="*/ 6858000 h 6858000"/>
              <a:gd name="connsiteX5" fmla="*/ 12192000 w 12192000"/>
              <a:gd name="connsiteY5" fmla="*/ 6858000 h 6858000"/>
              <a:gd name="connsiteX6" fmla="*/ 12192000 w 12192000"/>
              <a:gd name="connsiteY6" fmla="*/ 0 h 6858000"/>
              <a:gd name="connsiteX7" fmla="*/ 614172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141720" y="0"/>
                </a:moveTo>
                <a:lnTo>
                  <a:pt x="4673600" y="3310255"/>
                </a:lnTo>
                <a:cubicBezTo>
                  <a:pt x="4023360" y="4700905"/>
                  <a:pt x="2718435" y="5402580"/>
                  <a:pt x="1405255" y="5417185"/>
                </a:cubicBezTo>
                <a:cubicBezTo>
                  <a:pt x="925195" y="5412105"/>
                  <a:pt x="446405" y="5314950"/>
                  <a:pt x="0" y="5126355"/>
                </a:cubicBezTo>
                <a:lnTo>
                  <a:pt x="0" y="6858000"/>
                </a:lnTo>
                <a:lnTo>
                  <a:pt x="12192000" y="6858000"/>
                </a:lnTo>
                <a:lnTo>
                  <a:pt x="12192000" y="0"/>
                </a:lnTo>
                <a:lnTo>
                  <a:pt x="6141720" y="0"/>
                </a:lnTo>
                <a:close/>
              </a:path>
            </a:pathLst>
          </a:custGeom>
          <a:solidFill>
            <a:srgbClr val="FF7A70"/>
          </a:solidFill>
          <a:ln w="6350"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pic>
        <p:nvPicPr>
          <p:cNvPr id="11" name="Image 10">
            <a:extLst>
              <a:ext uri="{FF2B5EF4-FFF2-40B4-BE49-F238E27FC236}">
                <a16:creationId xmlns:a16="http://schemas.microsoft.com/office/drawing/2014/main" id="{E324C30E-9BD8-4F2B-A418-CE6E94A558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94565" y="383522"/>
            <a:ext cx="1254081" cy="300629"/>
          </a:xfrm>
          <a:prstGeom prst="rect">
            <a:avLst/>
          </a:prstGeom>
        </p:spPr>
      </p:pic>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19779834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1190625"/>
            <a:ext cx="8712200" cy="1538883"/>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0345007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 Contenu">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0BAB25F2-89BD-4C6E-B818-282F42FD6C19}"/>
              </a:ext>
            </a:extLst>
          </p:cNvPr>
          <p:cNvSpPr>
            <a:spLocks noGrp="1"/>
          </p:cNvSpPr>
          <p:nvPr>
            <p:ph type="pic" sz="quarter" idx="13"/>
          </p:nvPr>
        </p:nvSpPr>
        <p:spPr>
          <a:xfrm>
            <a:off x="1" y="0"/>
            <a:ext cx="6203315" cy="6858000"/>
          </a:xfrm>
          <a:custGeom>
            <a:avLst/>
            <a:gdLst>
              <a:gd name="connsiteX0" fmla="*/ 0 w 6203315"/>
              <a:gd name="connsiteY0" fmla="*/ 0 h 6858000"/>
              <a:gd name="connsiteX1" fmla="*/ 3045460 w 6203315"/>
              <a:gd name="connsiteY1" fmla="*/ 0 h 6858000"/>
              <a:gd name="connsiteX2" fmla="*/ 6203315 w 6203315"/>
              <a:gd name="connsiteY2" fmla="*/ 6858000 h 6858000"/>
              <a:gd name="connsiteX3" fmla="*/ 0 w 62033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3315" h="6858000">
                <a:moveTo>
                  <a:pt x="0" y="0"/>
                </a:moveTo>
                <a:lnTo>
                  <a:pt x="3045460" y="0"/>
                </a:lnTo>
                <a:lnTo>
                  <a:pt x="6203315" y="6858000"/>
                </a:lnTo>
                <a:lnTo>
                  <a:pt x="0" y="6858000"/>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6022975" y="1225550"/>
            <a:ext cx="5622925"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5672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 Contenu 2">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1803400" y="2070100"/>
            <a:ext cx="4070927"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12">
            <a:extLst>
              <a:ext uri="{FF2B5EF4-FFF2-40B4-BE49-F238E27FC236}">
                <a16:creationId xmlns:a16="http://schemas.microsoft.com/office/drawing/2014/main" id="{9528B74E-5667-46F5-B18A-9B2BFB81A6EA}"/>
              </a:ext>
            </a:extLst>
          </p:cNvPr>
          <p:cNvSpPr>
            <a:spLocks noGrp="1"/>
          </p:cNvSpPr>
          <p:nvPr>
            <p:ph type="pic" sz="quarter" idx="13"/>
          </p:nvPr>
        </p:nvSpPr>
        <p:spPr>
          <a:xfrm>
            <a:off x="7141439" y="1460501"/>
            <a:ext cx="5050563" cy="3581400"/>
          </a:xfrm>
          <a:custGeom>
            <a:avLst/>
            <a:gdLst>
              <a:gd name="connsiteX0" fmla="*/ 5050563 w 5050563"/>
              <a:gd name="connsiteY0" fmla="*/ 0 h 3581400"/>
              <a:gd name="connsiteX1" fmla="*/ 5050563 w 5050563"/>
              <a:gd name="connsiteY1" fmla="*/ 3581400 h 3581400"/>
              <a:gd name="connsiteX2" fmla="*/ 0 w 5050563"/>
              <a:gd name="connsiteY2" fmla="*/ 3581400 h 3581400"/>
              <a:gd name="connsiteX3" fmla="*/ 1645182 w 5050563"/>
              <a:gd name="connsiteY3" fmla="*/ 8896 h 3581400"/>
            </a:gdLst>
            <a:ahLst/>
            <a:cxnLst>
              <a:cxn ang="0">
                <a:pos x="connsiteX0" y="connsiteY0"/>
              </a:cxn>
              <a:cxn ang="0">
                <a:pos x="connsiteX1" y="connsiteY1"/>
              </a:cxn>
              <a:cxn ang="0">
                <a:pos x="connsiteX2" y="connsiteY2"/>
              </a:cxn>
              <a:cxn ang="0">
                <a:pos x="connsiteX3" y="connsiteY3"/>
              </a:cxn>
            </a:cxnLst>
            <a:rect l="l" t="t" r="r" b="b"/>
            <a:pathLst>
              <a:path w="5050563" h="3581400">
                <a:moveTo>
                  <a:pt x="5050563" y="0"/>
                </a:moveTo>
                <a:lnTo>
                  <a:pt x="5050563" y="3581400"/>
                </a:lnTo>
                <a:lnTo>
                  <a:pt x="0" y="3581400"/>
                </a:lnTo>
                <a:lnTo>
                  <a:pt x="1645182" y="8896"/>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dirty="0"/>
          </a:p>
        </p:txBody>
      </p:sp>
      <p:sp>
        <p:nvSpPr>
          <p:cNvPr id="15" name="Espace réservé du texte 7">
            <a:extLst>
              <a:ext uri="{FF2B5EF4-FFF2-40B4-BE49-F238E27FC236}">
                <a16:creationId xmlns:a16="http://schemas.microsoft.com/office/drawing/2014/main" id="{1FD62123-3F7D-4A3A-A36D-C2340A894271}"/>
              </a:ext>
            </a:extLst>
          </p:cNvPr>
          <p:cNvSpPr>
            <a:spLocks noGrp="1"/>
          </p:cNvSpPr>
          <p:nvPr>
            <p:ph type="body" sz="quarter" idx="15"/>
          </p:nvPr>
        </p:nvSpPr>
        <p:spPr>
          <a:xfrm>
            <a:off x="7069296" y="5204702"/>
            <a:ext cx="4576603" cy="230832"/>
          </a:xfrm>
        </p:spPr>
        <p:txBody>
          <a:bodyPr wrap="square" anchor="t">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26295313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u +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66AD72CA-07F5-468D-A37F-CD1BD8628C52}"/>
              </a:ext>
            </a:extLst>
          </p:cNvPr>
          <p:cNvSpPr>
            <a:spLocks noGrp="1"/>
          </p:cNvSpPr>
          <p:nvPr>
            <p:ph type="body" sz="quarter" idx="13"/>
          </p:nvPr>
        </p:nvSpPr>
        <p:spPr>
          <a:xfrm>
            <a:off x="546100" y="1190625"/>
            <a:ext cx="3333173" cy="1754326"/>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93291CD-EA08-401C-BB1B-759A3C7461CB}"/>
              </a:ext>
            </a:extLst>
          </p:cNvPr>
          <p:cNvSpPr>
            <a:spLocks noGrp="1"/>
          </p:cNvSpPr>
          <p:nvPr>
            <p:ph type="body" sz="quarter" idx="14"/>
          </p:nvPr>
        </p:nvSpPr>
        <p:spPr>
          <a:xfrm>
            <a:off x="546100" y="5226699"/>
            <a:ext cx="3333173" cy="369332"/>
          </a:xfrm>
        </p:spPr>
        <p:txBody>
          <a:bodyPr wrap="square" anchor="b">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12719899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u + 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733425"/>
            <a:ext cx="11099800" cy="872034"/>
          </a:xfrm>
        </p:spPr>
        <p:txBody>
          <a:bodyPr wrap="square">
            <a:sp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du texte 7">
            <a:extLst>
              <a:ext uri="{FF2B5EF4-FFF2-40B4-BE49-F238E27FC236}">
                <a16:creationId xmlns:a16="http://schemas.microsoft.com/office/drawing/2014/main" id="{B5A6BA10-E789-49C5-83E4-A81AC4992E7E}"/>
              </a:ext>
            </a:extLst>
          </p:cNvPr>
          <p:cNvSpPr>
            <a:spLocks noGrp="1"/>
          </p:cNvSpPr>
          <p:nvPr>
            <p:ph type="body" sz="quarter" idx="14"/>
          </p:nvPr>
        </p:nvSpPr>
        <p:spPr>
          <a:xfrm>
            <a:off x="546100" y="4680585"/>
            <a:ext cx="11099800" cy="1404000"/>
          </a:xfrm>
        </p:spPr>
        <p:txBody>
          <a:bodyPr wrap="square" numCol="2" spcCol="180000">
            <a:noAutofit/>
          </a:body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16872064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6C5C7-EDC2-4DBF-827B-D98810BAC29A}"/>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66F04307-E984-4733-A831-C0A70D565033}"/>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E8204C8D-0F03-443B-BF08-A13530C52E7D}"/>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5B71302C-62E6-4545-B58E-E3FF81DDEB48}"/>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2917125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23B2EE-4D94-48F4-8F08-C048C861A8E6}"/>
              </a:ext>
            </a:extLst>
          </p:cNvPr>
          <p:cNvSpPr>
            <a:spLocks noGrp="1"/>
          </p:cNvSpPr>
          <p:nvPr>
            <p:ph type="dt" sz="half" idx="10"/>
          </p:nvPr>
        </p:nvSpPr>
        <p:spPr/>
        <p:txBody>
          <a:bodyPr/>
          <a:lstStyle/>
          <a:p>
            <a:endParaRPr lang="en-US"/>
          </a:p>
        </p:txBody>
      </p:sp>
      <p:sp>
        <p:nvSpPr>
          <p:cNvPr id="3" name="Espace réservé du pied de page 2">
            <a:extLst>
              <a:ext uri="{FF2B5EF4-FFF2-40B4-BE49-F238E27FC236}">
                <a16:creationId xmlns:a16="http://schemas.microsoft.com/office/drawing/2014/main" id="{749D1F27-E283-4637-BCD0-23D9ED28C8F9}"/>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4A08AAC9-885A-4617-954B-3E31893E382A}"/>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2213658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ITRE v1">
    <p:spTree>
      <p:nvGrpSpPr>
        <p:cNvPr id="1" name=""/>
        <p:cNvGrpSpPr/>
        <p:nvPr/>
      </p:nvGrpSpPr>
      <p:grpSpPr>
        <a:xfrm>
          <a:off x="0" y="0"/>
          <a:ext cx="0" cy="0"/>
          <a:chOff x="0" y="0"/>
          <a:chExt cx="0" cy="0"/>
        </a:xfrm>
      </p:grpSpPr>
      <p:sp>
        <p:nvSpPr>
          <p:cNvPr id="4" name="Graphique 2">
            <a:extLst>
              <a:ext uri="{FF2B5EF4-FFF2-40B4-BE49-F238E27FC236}">
                <a16:creationId xmlns:a16="http://schemas.microsoft.com/office/drawing/2014/main" id="{A4AE67C0-E44E-4E13-BAA8-D065E6E57F08}"/>
              </a:ext>
            </a:extLst>
          </p:cNvPr>
          <p:cNvSpPr/>
          <p:nvPr/>
        </p:nvSpPr>
        <p:spPr>
          <a:xfrm>
            <a:off x="0" y="0"/>
            <a:ext cx="6203315" cy="6858000"/>
          </a:xfrm>
          <a:custGeom>
            <a:avLst/>
            <a:gdLst>
              <a:gd name="connsiteX0" fmla="*/ 6203315 w 6203315"/>
              <a:gd name="connsiteY0" fmla="*/ 6858000 h 6858000"/>
              <a:gd name="connsiteX1" fmla="*/ 3045460 w 6203315"/>
              <a:gd name="connsiteY1" fmla="*/ 0 h 6858000"/>
              <a:gd name="connsiteX2" fmla="*/ 0 w 6203315"/>
              <a:gd name="connsiteY2" fmla="*/ 0 h 6858000"/>
              <a:gd name="connsiteX3" fmla="*/ 0 w 6203315"/>
              <a:gd name="connsiteY3" fmla="*/ 6858000 h 6858000"/>
              <a:gd name="connsiteX4" fmla="*/ 6203315 w 620331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315" h="6858000">
                <a:moveTo>
                  <a:pt x="6203315" y="6858000"/>
                </a:moveTo>
                <a:lnTo>
                  <a:pt x="3045460" y="0"/>
                </a:lnTo>
                <a:lnTo>
                  <a:pt x="0" y="0"/>
                </a:lnTo>
                <a:lnTo>
                  <a:pt x="0" y="6858000"/>
                </a:lnTo>
                <a:lnTo>
                  <a:pt x="6203315" y="6858000"/>
                </a:lnTo>
                <a:close/>
              </a:path>
            </a:pathLst>
          </a:custGeom>
          <a:solidFill>
            <a:srgbClr val="FF73B2"/>
          </a:solidFill>
          <a:ln w="6347"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47775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ITRE v3">
    <p:spTree>
      <p:nvGrpSpPr>
        <p:cNvPr id="1" name=""/>
        <p:cNvGrpSpPr/>
        <p:nvPr/>
      </p:nvGrpSpPr>
      <p:grpSpPr>
        <a:xfrm>
          <a:off x="0" y="0"/>
          <a:ext cx="0" cy="0"/>
          <a:chOff x="0" y="0"/>
          <a:chExt cx="0" cy="0"/>
        </a:xfrm>
      </p:grpSpPr>
      <p:sp>
        <p:nvSpPr>
          <p:cNvPr id="7" name="Graphique 5">
            <a:extLst>
              <a:ext uri="{FF2B5EF4-FFF2-40B4-BE49-F238E27FC236}">
                <a16:creationId xmlns:a16="http://schemas.microsoft.com/office/drawing/2014/main" id="{E30776CE-21F8-4A56-8BBF-678F415AE268}"/>
              </a:ext>
            </a:extLst>
          </p:cNvPr>
          <p:cNvSpPr/>
          <p:nvPr/>
        </p:nvSpPr>
        <p:spPr>
          <a:xfrm>
            <a:off x="0" y="0"/>
            <a:ext cx="12192000" cy="6858000"/>
          </a:xfrm>
          <a:custGeom>
            <a:avLst/>
            <a:gdLst>
              <a:gd name="connsiteX0" fmla="*/ 6141720 w 12192000"/>
              <a:gd name="connsiteY0" fmla="*/ 0 h 6858000"/>
              <a:gd name="connsiteX1" fmla="*/ 4673600 w 12192000"/>
              <a:gd name="connsiteY1" fmla="*/ 3310255 h 6858000"/>
              <a:gd name="connsiteX2" fmla="*/ 1405255 w 12192000"/>
              <a:gd name="connsiteY2" fmla="*/ 5417185 h 6858000"/>
              <a:gd name="connsiteX3" fmla="*/ 0 w 12192000"/>
              <a:gd name="connsiteY3" fmla="*/ 5126355 h 6858000"/>
              <a:gd name="connsiteX4" fmla="*/ 0 w 12192000"/>
              <a:gd name="connsiteY4" fmla="*/ 6858000 h 6858000"/>
              <a:gd name="connsiteX5" fmla="*/ 12192000 w 12192000"/>
              <a:gd name="connsiteY5" fmla="*/ 6858000 h 6858000"/>
              <a:gd name="connsiteX6" fmla="*/ 12192000 w 12192000"/>
              <a:gd name="connsiteY6" fmla="*/ 0 h 6858000"/>
              <a:gd name="connsiteX7" fmla="*/ 614172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141720" y="0"/>
                </a:moveTo>
                <a:lnTo>
                  <a:pt x="4673600" y="3310255"/>
                </a:lnTo>
                <a:cubicBezTo>
                  <a:pt x="4023360" y="4700905"/>
                  <a:pt x="2718435" y="5402580"/>
                  <a:pt x="1405255" y="5417185"/>
                </a:cubicBezTo>
                <a:cubicBezTo>
                  <a:pt x="925195" y="5412105"/>
                  <a:pt x="446405" y="5314950"/>
                  <a:pt x="0" y="5126355"/>
                </a:cubicBezTo>
                <a:lnTo>
                  <a:pt x="0" y="6858000"/>
                </a:lnTo>
                <a:lnTo>
                  <a:pt x="12192000" y="6858000"/>
                </a:lnTo>
                <a:lnTo>
                  <a:pt x="12192000" y="0"/>
                </a:lnTo>
                <a:lnTo>
                  <a:pt x="6141720" y="0"/>
                </a:lnTo>
                <a:close/>
              </a:path>
            </a:pathLst>
          </a:custGeom>
          <a:solidFill>
            <a:schemeClr val="accent2"/>
          </a:solidFill>
          <a:ln w="6350"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pic>
        <p:nvPicPr>
          <p:cNvPr id="11" name="Image 10">
            <a:extLst>
              <a:ext uri="{FF2B5EF4-FFF2-40B4-BE49-F238E27FC236}">
                <a16:creationId xmlns:a16="http://schemas.microsoft.com/office/drawing/2014/main" id="{E324C30E-9BD8-4F2B-A418-CE6E94A558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94565" y="383522"/>
            <a:ext cx="1254081" cy="300629"/>
          </a:xfrm>
          <a:prstGeom prst="rect">
            <a:avLst/>
          </a:prstGeom>
        </p:spPr>
      </p:pic>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98590" y="136479"/>
            <a:ext cx="928049" cy="7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7273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HAPITRE v3">
    <p:spTree>
      <p:nvGrpSpPr>
        <p:cNvPr id="1" name=""/>
        <p:cNvGrpSpPr/>
        <p:nvPr/>
      </p:nvGrpSpPr>
      <p:grpSpPr>
        <a:xfrm>
          <a:off x="0" y="0"/>
          <a:ext cx="0" cy="0"/>
          <a:chOff x="0" y="0"/>
          <a:chExt cx="0" cy="0"/>
        </a:xfrm>
      </p:grpSpPr>
      <p:sp>
        <p:nvSpPr>
          <p:cNvPr id="7" name="Graphique 5">
            <a:extLst>
              <a:ext uri="{FF2B5EF4-FFF2-40B4-BE49-F238E27FC236}">
                <a16:creationId xmlns:a16="http://schemas.microsoft.com/office/drawing/2014/main" id="{E30776CE-21F8-4A56-8BBF-678F415AE268}"/>
              </a:ext>
            </a:extLst>
          </p:cNvPr>
          <p:cNvSpPr/>
          <p:nvPr/>
        </p:nvSpPr>
        <p:spPr>
          <a:xfrm>
            <a:off x="0" y="0"/>
            <a:ext cx="12192000" cy="6858000"/>
          </a:xfrm>
          <a:custGeom>
            <a:avLst/>
            <a:gdLst>
              <a:gd name="connsiteX0" fmla="*/ 6141720 w 12192000"/>
              <a:gd name="connsiteY0" fmla="*/ 0 h 6858000"/>
              <a:gd name="connsiteX1" fmla="*/ 4673600 w 12192000"/>
              <a:gd name="connsiteY1" fmla="*/ 3310255 h 6858000"/>
              <a:gd name="connsiteX2" fmla="*/ 1405255 w 12192000"/>
              <a:gd name="connsiteY2" fmla="*/ 5417185 h 6858000"/>
              <a:gd name="connsiteX3" fmla="*/ 0 w 12192000"/>
              <a:gd name="connsiteY3" fmla="*/ 5126355 h 6858000"/>
              <a:gd name="connsiteX4" fmla="*/ 0 w 12192000"/>
              <a:gd name="connsiteY4" fmla="*/ 6858000 h 6858000"/>
              <a:gd name="connsiteX5" fmla="*/ 12192000 w 12192000"/>
              <a:gd name="connsiteY5" fmla="*/ 6858000 h 6858000"/>
              <a:gd name="connsiteX6" fmla="*/ 12192000 w 12192000"/>
              <a:gd name="connsiteY6" fmla="*/ 0 h 6858000"/>
              <a:gd name="connsiteX7" fmla="*/ 614172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141720" y="0"/>
                </a:moveTo>
                <a:lnTo>
                  <a:pt x="4673600" y="3310255"/>
                </a:lnTo>
                <a:cubicBezTo>
                  <a:pt x="4023360" y="4700905"/>
                  <a:pt x="2718435" y="5402580"/>
                  <a:pt x="1405255" y="5417185"/>
                </a:cubicBezTo>
                <a:cubicBezTo>
                  <a:pt x="925195" y="5412105"/>
                  <a:pt x="446405" y="5314950"/>
                  <a:pt x="0" y="5126355"/>
                </a:cubicBezTo>
                <a:lnTo>
                  <a:pt x="0" y="6858000"/>
                </a:lnTo>
                <a:lnTo>
                  <a:pt x="12192000" y="6858000"/>
                </a:lnTo>
                <a:lnTo>
                  <a:pt x="12192000" y="0"/>
                </a:lnTo>
                <a:lnTo>
                  <a:pt x="6141720" y="0"/>
                </a:lnTo>
                <a:close/>
              </a:path>
            </a:pathLst>
          </a:custGeom>
          <a:solidFill>
            <a:srgbClr val="FF73B2"/>
          </a:solidFill>
          <a:ln w="6350" cap="flat">
            <a:noFill/>
            <a:prstDash val="solid"/>
            <a:miter/>
          </a:ln>
        </p:spPr>
        <p:txBody>
          <a:bodyPr rtlCol="0" anchor="ct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pic>
        <p:nvPicPr>
          <p:cNvPr id="11" name="Image 10">
            <a:extLst>
              <a:ext uri="{FF2B5EF4-FFF2-40B4-BE49-F238E27FC236}">
                <a16:creationId xmlns:a16="http://schemas.microsoft.com/office/drawing/2014/main" id="{E324C30E-9BD8-4F2B-A418-CE6E94A558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94565" y="383522"/>
            <a:ext cx="1254081" cy="300629"/>
          </a:xfrm>
          <a:prstGeom prst="rect">
            <a:avLst/>
          </a:prstGeom>
        </p:spPr>
      </p:pic>
      <p:sp>
        <p:nvSpPr>
          <p:cNvPr id="18" name="Espace réservé du texte 17">
            <a:extLst>
              <a:ext uri="{FF2B5EF4-FFF2-40B4-BE49-F238E27FC236}">
                <a16:creationId xmlns:a16="http://schemas.microsoft.com/office/drawing/2014/main" id="{A032EEC7-265D-411E-A295-CBD9CDA1B8E4}"/>
              </a:ext>
            </a:extLst>
          </p:cNvPr>
          <p:cNvSpPr>
            <a:spLocks noGrp="1"/>
          </p:cNvSpPr>
          <p:nvPr>
            <p:ph type="body" sz="quarter" idx="13" hasCustomPrompt="1"/>
          </p:nvPr>
        </p:nvSpPr>
        <p:spPr>
          <a:xfrm>
            <a:off x="5935663" y="1083468"/>
            <a:ext cx="1987724" cy="1769715"/>
          </a:xfrm>
        </p:spPr>
        <p:txBody>
          <a:bodyPr wrap="none" lIns="0" tIns="0" rIns="0" bIns="0">
            <a:spAutoFit/>
          </a:bodyPr>
          <a:lstStyle>
            <a:lvl1pPr marL="0" indent="0" algn="l">
              <a:buSzPct val="120000"/>
              <a:buFont typeface="Arial" panose="020B0604020202020204" pitchFamily="34" charset="0"/>
              <a:buNone/>
              <a:defRPr sz="11500">
                <a:solidFill>
                  <a:schemeClr val="tx2"/>
                </a:solidFill>
              </a:defRPr>
            </a:lvl1pPr>
          </a:lstStyle>
          <a:p>
            <a:pPr lvl="0"/>
            <a:r>
              <a:rPr lang="fr-FR" dirty="0"/>
              <a:t>00</a:t>
            </a:r>
          </a:p>
        </p:txBody>
      </p:sp>
      <p:sp>
        <p:nvSpPr>
          <p:cNvPr id="20" name="Espace réservé du texte 19">
            <a:extLst>
              <a:ext uri="{FF2B5EF4-FFF2-40B4-BE49-F238E27FC236}">
                <a16:creationId xmlns:a16="http://schemas.microsoft.com/office/drawing/2014/main" id="{C8FE573F-ED93-4D2E-9057-959FAA5B2866}"/>
              </a:ext>
            </a:extLst>
          </p:cNvPr>
          <p:cNvSpPr>
            <a:spLocks noGrp="1"/>
          </p:cNvSpPr>
          <p:nvPr>
            <p:ph type="body" sz="quarter" idx="14" hasCustomPrompt="1"/>
          </p:nvPr>
        </p:nvSpPr>
        <p:spPr>
          <a:xfrm>
            <a:off x="5935662" y="2744554"/>
            <a:ext cx="5710237" cy="1624034"/>
          </a:xfrm>
        </p:spPr>
        <p:txBody>
          <a:bodyPr wrap="square" rIns="0">
            <a:spAutoFit/>
          </a:bodyPr>
          <a:lstStyle>
            <a:lvl1pPr marL="0" indent="0">
              <a:buFont typeface="Arial" panose="020B0604020202020204" pitchFamily="34" charset="0"/>
              <a:buNone/>
              <a:defRPr sz="3150" cap="all" baseline="0">
                <a:solidFill>
                  <a:schemeClr val="tx2"/>
                </a:solidFill>
              </a:defRPr>
            </a:lvl1pPr>
            <a:lvl2pPr marL="0" indent="0">
              <a:spcBef>
                <a:spcPts val="1000"/>
              </a:spcBef>
              <a:buFont typeface="Arial" panose="020B0604020202020204" pitchFamily="34" charset="0"/>
              <a:buNone/>
              <a:defRPr sz="1410" cap="none" baseline="0">
                <a:solidFill>
                  <a:schemeClr val="tx2"/>
                </a:solidFill>
              </a:defRPr>
            </a:lvl2pPr>
          </a:lstStyle>
          <a:p>
            <a:pPr lvl="0"/>
            <a:r>
              <a:rPr lang="fr-FR" dirty="0"/>
              <a:t>Titre de la partie sur une ou plusieurs lignes</a:t>
            </a:r>
          </a:p>
          <a:p>
            <a:pPr lvl="1"/>
            <a:r>
              <a:rPr lang="fr-FR" dirty="0"/>
              <a:t>Sous titre de la partie sur une ou </a:t>
            </a:r>
            <a:br>
              <a:rPr lang="fr-FR" dirty="0"/>
            </a:br>
            <a:r>
              <a:rPr lang="fr-FR" dirty="0"/>
              <a:t>plusieurs lignes</a:t>
            </a:r>
          </a:p>
        </p:txBody>
      </p:sp>
    </p:spTree>
    <p:extLst>
      <p:ext uri="{BB962C8B-B14F-4D97-AF65-F5344CB8AC3E}">
        <p14:creationId xmlns:p14="http://schemas.microsoft.com/office/powerpoint/2010/main" val="5225637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1190625"/>
            <a:ext cx="8712200" cy="1538883"/>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99915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 Contenu">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0BAB25F2-89BD-4C6E-B818-282F42FD6C19}"/>
              </a:ext>
            </a:extLst>
          </p:cNvPr>
          <p:cNvSpPr>
            <a:spLocks noGrp="1"/>
          </p:cNvSpPr>
          <p:nvPr>
            <p:ph type="pic" sz="quarter" idx="13"/>
          </p:nvPr>
        </p:nvSpPr>
        <p:spPr>
          <a:xfrm>
            <a:off x="1" y="0"/>
            <a:ext cx="6203315" cy="6858000"/>
          </a:xfrm>
          <a:custGeom>
            <a:avLst/>
            <a:gdLst>
              <a:gd name="connsiteX0" fmla="*/ 0 w 6203315"/>
              <a:gd name="connsiteY0" fmla="*/ 0 h 6858000"/>
              <a:gd name="connsiteX1" fmla="*/ 3045460 w 6203315"/>
              <a:gd name="connsiteY1" fmla="*/ 0 h 6858000"/>
              <a:gd name="connsiteX2" fmla="*/ 6203315 w 6203315"/>
              <a:gd name="connsiteY2" fmla="*/ 6858000 h 6858000"/>
              <a:gd name="connsiteX3" fmla="*/ 0 w 62033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3315" h="6858000">
                <a:moveTo>
                  <a:pt x="0" y="0"/>
                </a:moveTo>
                <a:lnTo>
                  <a:pt x="3045460" y="0"/>
                </a:lnTo>
                <a:lnTo>
                  <a:pt x="6203315" y="6858000"/>
                </a:lnTo>
                <a:lnTo>
                  <a:pt x="0" y="6858000"/>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6022975" y="1225550"/>
            <a:ext cx="5622925"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571928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 Contenu 2">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1803400" y="2070100"/>
            <a:ext cx="4070927"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12">
            <a:extLst>
              <a:ext uri="{FF2B5EF4-FFF2-40B4-BE49-F238E27FC236}">
                <a16:creationId xmlns:a16="http://schemas.microsoft.com/office/drawing/2014/main" id="{9528B74E-5667-46F5-B18A-9B2BFB81A6EA}"/>
              </a:ext>
            </a:extLst>
          </p:cNvPr>
          <p:cNvSpPr>
            <a:spLocks noGrp="1"/>
          </p:cNvSpPr>
          <p:nvPr>
            <p:ph type="pic" sz="quarter" idx="13"/>
          </p:nvPr>
        </p:nvSpPr>
        <p:spPr>
          <a:xfrm>
            <a:off x="7141439" y="1460501"/>
            <a:ext cx="5050563" cy="3581400"/>
          </a:xfrm>
          <a:custGeom>
            <a:avLst/>
            <a:gdLst>
              <a:gd name="connsiteX0" fmla="*/ 5050563 w 5050563"/>
              <a:gd name="connsiteY0" fmla="*/ 0 h 3581400"/>
              <a:gd name="connsiteX1" fmla="*/ 5050563 w 5050563"/>
              <a:gd name="connsiteY1" fmla="*/ 3581400 h 3581400"/>
              <a:gd name="connsiteX2" fmla="*/ 0 w 5050563"/>
              <a:gd name="connsiteY2" fmla="*/ 3581400 h 3581400"/>
              <a:gd name="connsiteX3" fmla="*/ 1645182 w 5050563"/>
              <a:gd name="connsiteY3" fmla="*/ 8896 h 3581400"/>
            </a:gdLst>
            <a:ahLst/>
            <a:cxnLst>
              <a:cxn ang="0">
                <a:pos x="connsiteX0" y="connsiteY0"/>
              </a:cxn>
              <a:cxn ang="0">
                <a:pos x="connsiteX1" y="connsiteY1"/>
              </a:cxn>
              <a:cxn ang="0">
                <a:pos x="connsiteX2" y="connsiteY2"/>
              </a:cxn>
              <a:cxn ang="0">
                <a:pos x="connsiteX3" y="connsiteY3"/>
              </a:cxn>
            </a:cxnLst>
            <a:rect l="l" t="t" r="r" b="b"/>
            <a:pathLst>
              <a:path w="5050563" h="3581400">
                <a:moveTo>
                  <a:pt x="5050563" y="0"/>
                </a:moveTo>
                <a:lnTo>
                  <a:pt x="5050563" y="3581400"/>
                </a:lnTo>
                <a:lnTo>
                  <a:pt x="0" y="3581400"/>
                </a:lnTo>
                <a:lnTo>
                  <a:pt x="1645182" y="8896"/>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dirty="0"/>
          </a:p>
        </p:txBody>
      </p:sp>
      <p:sp>
        <p:nvSpPr>
          <p:cNvPr id="15" name="Espace réservé du texte 7">
            <a:extLst>
              <a:ext uri="{FF2B5EF4-FFF2-40B4-BE49-F238E27FC236}">
                <a16:creationId xmlns:a16="http://schemas.microsoft.com/office/drawing/2014/main" id="{1FD62123-3F7D-4A3A-A36D-C2340A894271}"/>
              </a:ext>
            </a:extLst>
          </p:cNvPr>
          <p:cNvSpPr>
            <a:spLocks noGrp="1"/>
          </p:cNvSpPr>
          <p:nvPr>
            <p:ph type="body" sz="quarter" idx="15"/>
          </p:nvPr>
        </p:nvSpPr>
        <p:spPr>
          <a:xfrm>
            <a:off x="7069296" y="5204702"/>
            <a:ext cx="4576603" cy="230832"/>
          </a:xfrm>
        </p:spPr>
        <p:txBody>
          <a:bodyPr wrap="square" anchor="t">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38767266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u +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66AD72CA-07F5-468D-A37F-CD1BD8628C52}"/>
              </a:ext>
            </a:extLst>
          </p:cNvPr>
          <p:cNvSpPr>
            <a:spLocks noGrp="1"/>
          </p:cNvSpPr>
          <p:nvPr>
            <p:ph type="body" sz="quarter" idx="13"/>
          </p:nvPr>
        </p:nvSpPr>
        <p:spPr>
          <a:xfrm>
            <a:off x="546100" y="1190625"/>
            <a:ext cx="3333173" cy="1754326"/>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93291CD-EA08-401C-BB1B-759A3C7461CB}"/>
              </a:ext>
            </a:extLst>
          </p:cNvPr>
          <p:cNvSpPr>
            <a:spLocks noGrp="1"/>
          </p:cNvSpPr>
          <p:nvPr>
            <p:ph type="body" sz="quarter" idx="14"/>
          </p:nvPr>
        </p:nvSpPr>
        <p:spPr>
          <a:xfrm>
            <a:off x="546100" y="5226699"/>
            <a:ext cx="3333173" cy="369332"/>
          </a:xfrm>
        </p:spPr>
        <p:txBody>
          <a:bodyPr wrap="square" anchor="b">
            <a:spAutoFit/>
          </a:bodyPr>
          <a:lstStyle>
            <a:lvl1pPr marL="0" indent="0">
              <a:spcBef>
                <a:spcPts val="600"/>
              </a:spcBef>
              <a:buFont typeface="Arial" panose="020B0604020202020204" pitchFamily="34" charset="0"/>
              <a:buNone/>
              <a:defRPr sz="900" b="0" cap="all" baseline="0">
                <a:solidFill>
                  <a:schemeClr val="tx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373190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u + 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733425"/>
            <a:ext cx="11099800" cy="872034"/>
          </a:xfrm>
        </p:spPr>
        <p:txBody>
          <a:bodyPr wrap="square">
            <a:sp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du texte 7">
            <a:extLst>
              <a:ext uri="{FF2B5EF4-FFF2-40B4-BE49-F238E27FC236}">
                <a16:creationId xmlns:a16="http://schemas.microsoft.com/office/drawing/2014/main" id="{B5A6BA10-E789-49C5-83E4-A81AC4992E7E}"/>
              </a:ext>
            </a:extLst>
          </p:cNvPr>
          <p:cNvSpPr>
            <a:spLocks noGrp="1"/>
          </p:cNvSpPr>
          <p:nvPr>
            <p:ph type="body" sz="quarter" idx="14"/>
          </p:nvPr>
        </p:nvSpPr>
        <p:spPr>
          <a:xfrm>
            <a:off x="546100" y="4680585"/>
            <a:ext cx="11099800" cy="1404000"/>
          </a:xfrm>
        </p:spPr>
        <p:txBody>
          <a:bodyPr wrap="square" numCol="2" spcCol="180000">
            <a:noAutofit/>
          </a:body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5956659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6C5C7-EDC2-4DBF-827B-D98810BAC29A}"/>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66F04307-E984-4733-A831-C0A70D565033}"/>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E8204C8D-0F03-443B-BF08-A13530C52E7D}"/>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5B71302C-62E6-4545-B58E-E3FF81DDEB48}"/>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42756264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23B2EE-4D94-48F4-8F08-C048C861A8E6}"/>
              </a:ext>
            </a:extLst>
          </p:cNvPr>
          <p:cNvSpPr>
            <a:spLocks noGrp="1"/>
          </p:cNvSpPr>
          <p:nvPr>
            <p:ph type="dt" sz="half" idx="10"/>
          </p:nvPr>
        </p:nvSpPr>
        <p:spPr/>
        <p:txBody>
          <a:bodyPr/>
          <a:lstStyle/>
          <a:p>
            <a:endParaRPr lang="en-US"/>
          </a:p>
        </p:txBody>
      </p:sp>
      <p:sp>
        <p:nvSpPr>
          <p:cNvPr id="3" name="Espace réservé du pied de page 2">
            <a:extLst>
              <a:ext uri="{FF2B5EF4-FFF2-40B4-BE49-F238E27FC236}">
                <a16:creationId xmlns:a16="http://schemas.microsoft.com/office/drawing/2014/main" id="{749D1F27-E283-4637-BCD0-23D9ED28C8F9}"/>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4A08AAC9-885A-4617-954B-3E31893E382A}"/>
              </a:ext>
            </a:extLst>
          </p:cNvPr>
          <p:cNvSpPr>
            <a:spLocks noGrp="1"/>
          </p:cNvSpPr>
          <p:nvPr>
            <p:ph type="sldNum" sz="quarter" idx="12"/>
          </p:nvPr>
        </p:nvSpPr>
        <p:spPr/>
        <p:txBody>
          <a:bodyPr/>
          <a:lstStyle/>
          <a:p>
            <a:fld id="{C972D0C7-8A48-4519-8EA6-265A6FF30D7C}" type="slidenum">
              <a:rPr lang="en-US" smtClean="0"/>
              <a:t>‹N°›</a:t>
            </a:fld>
            <a:endParaRPr lang="en-US"/>
          </a:p>
        </p:txBody>
      </p:sp>
    </p:spTree>
    <p:extLst>
      <p:ext uri="{BB962C8B-B14F-4D97-AF65-F5344CB8AC3E}">
        <p14:creationId xmlns:p14="http://schemas.microsoft.com/office/powerpoint/2010/main" val="57230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84DA7-8F93-4727-87C4-E1D172CD59D6}"/>
              </a:ext>
            </a:extLst>
          </p:cNvPr>
          <p:cNvSpPr>
            <a:spLocks noGrp="1"/>
          </p:cNvSpPr>
          <p:nvPr>
            <p:ph type="title"/>
          </p:nvPr>
        </p:nvSpPr>
        <p:spPr/>
        <p:txBody>
          <a:bodyPr/>
          <a:lstStyle/>
          <a:p>
            <a:r>
              <a:rPr lang="fr-FR"/>
              <a:t>Modifiez le style du titre</a:t>
            </a:r>
            <a:endParaRPr lang="en-US"/>
          </a:p>
        </p:txBody>
      </p:sp>
      <p:sp>
        <p:nvSpPr>
          <p:cNvPr id="6" name="Espace réservé du numéro de diapositive 5">
            <a:extLst>
              <a:ext uri="{FF2B5EF4-FFF2-40B4-BE49-F238E27FC236}">
                <a16:creationId xmlns:a16="http://schemas.microsoft.com/office/drawing/2014/main" id="{BC4C8285-372A-4590-A116-29C3494EC0D9}"/>
              </a:ext>
            </a:extLst>
          </p:cNvPr>
          <p:cNvSpPr>
            <a:spLocks noGrp="1"/>
          </p:cNvSpPr>
          <p:nvPr>
            <p:ph type="sldNum" sz="quarter" idx="12"/>
          </p:nvPr>
        </p:nvSpPr>
        <p:spPr/>
        <p:txBody>
          <a:bodyPr/>
          <a:lstStyle/>
          <a:p>
            <a:fld id="{C972D0C7-8A48-4519-8EA6-265A6FF30D7C}" type="slidenum">
              <a:rPr lang="en-US" smtClean="0"/>
              <a:t>‹N°›</a:t>
            </a:fld>
            <a:endParaRPr lang="en-US"/>
          </a:p>
        </p:txBody>
      </p:sp>
      <p:sp>
        <p:nvSpPr>
          <p:cNvPr id="9" name="Espace réservé du texte 7">
            <a:extLst>
              <a:ext uri="{FF2B5EF4-FFF2-40B4-BE49-F238E27FC236}">
                <a16:creationId xmlns:a16="http://schemas.microsoft.com/office/drawing/2014/main" id="{37493F51-23F9-4CBD-8368-918207CA2201}"/>
              </a:ext>
            </a:extLst>
          </p:cNvPr>
          <p:cNvSpPr>
            <a:spLocks noGrp="1"/>
          </p:cNvSpPr>
          <p:nvPr>
            <p:ph type="body" sz="quarter" idx="13"/>
          </p:nvPr>
        </p:nvSpPr>
        <p:spPr>
          <a:xfrm>
            <a:off x="546100" y="1190625"/>
            <a:ext cx="8712200" cy="1538883"/>
          </a:xfrm>
        </p:spPr>
        <p:txBody>
          <a:bodyPr>
            <a:sp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8590" y="136479"/>
            <a:ext cx="928049" cy="7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01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 Contenu">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0BAB25F2-89BD-4C6E-B818-282F42FD6C19}"/>
              </a:ext>
            </a:extLst>
          </p:cNvPr>
          <p:cNvSpPr>
            <a:spLocks noGrp="1"/>
          </p:cNvSpPr>
          <p:nvPr>
            <p:ph type="pic" sz="quarter" idx="13"/>
          </p:nvPr>
        </p:nvSpPr>
        <p:spPr>
          <a:xfrm>
            <a:off x="1" y="0"/>
            <a:ext cx="6203315" cy="6858000"/>
          </a:xfrm>
          <a:custGeom>
            <a:avLst/>
            <a:gdLst>
              <a:gd name="connsiteX0" fmla="*/ 0 w 6203315"/>
              <a:gd name="connsiteY0" fmla="*/ 0 h 6858000"/>
              <a:gd name="connsiteX1" fmla="*/ 3045460 w 6203315"/>
              <a:gd name="connsiteY1" fmla="*/ 0 h 6858000"/>
              <a:gd name="connsiteX2" fmla="*/ 6203315 w 6203315"/>
              <a:gd name="connsiteY2" fmla="*/ 6858000 h 6858000"/>
              <a:gd name="connsiteX3" fmla="*/ 0 w 62033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3315" h="6858000">
                <a:moveTo>
                  <a:pt x="0" y="0"/>
                </a:moveTo>
                <a:lnTo>
                  <a:pt x="3045460" y="0"/>
                </a:lnTo>
                <a:lnTo>
                  <a:pt x="6203315" y="6858000"/>
                </a:lnTo>
                <a:lnTo>
                  <a:pt x="0" y="6858000"/>
                </a:lnTo>
                <a:close/>
              </a:path>
            </a:pathLst>
          </a:custGeom>
        </p:spPr>
        <p:txBody>
          <a:bodyPr wrap="square" bIns="612000" anchor="ctr">
            <a:noAutofit/>
          </a:bodyPr>
          <a:lstStyle>
            <a:lvl1pPr marL="0" indent="0" algn="ctr">
              <a:buFont typeface="Arial" panose="020B0604020202020204" pitchFamily="34" charset="0"/>
              <a:buNone/>
              <a:defRPr sz="1000" b="0"/>
            </a:lvl1pPr>
          </a:lstStyle>
          <a:p>
            <a:endParaRPr lang="fr-FR"/>
          </a:p>
        </p:txBody>
      </p:sp>
      <p:sp>
        <p:nvSpPr>
          <p:cNvPr id="10" name="Espace réservé du numéro de diapositive 9">
            <a:extLst>
              <a:ext uri="{FF2B5EF4-FFF2-40B4-BE49-F238E27FC236}">
                <a16:creationId xmlns:a16="http://schemas.microsoft.com/office/drawing/2014/main" id="{DDC103E3-206A-4418-804D-FC8FD6E3D02C}"/>
              </a:ext>
            </a:extLst>
          </p:cNvPr>
          <p:cNvSpPr>
            <a:spLocks noGrp="1"/>
          </p:cNvSpPr>
          <p:nvPr>
            <p:ph type="sldNum" sz="quarter" idx="12"/>
          </p:nvPr>
        </p:nvSpPr>
        <p:spPr/>
        <p:txBody>
          <a:bodyPr/>
          <a:lstStyle/>
          <a:p>
            <a:fld id="{C972D0C7-8A48-4519-8EA6-265A6FF30D7C}" type="slidenum">
              <a:rPr lang="en-US" smtClean="0"/>
              <a:pPr/>
              <a:t>‹N°›</a:t>
            </a:fld>
            <a:endParaRPr lang="en-US" dirty="0"/>
          </a:p>
        </p:txBody>
      </p:sp>
      <p:sp>
        <p:nvSpPr>
          <p:cNvPr id="2" name="Titre 1">
            <a:extLst>
              <a:ext uri="{FF2B5EF4-FFF2-40B4-BE49-F238E27FC236}">
                <a16:creationId xmlns:a16="http://schemas.microsoft.com/office/drawing/2014/main" id="{AC9B6E38-2C86-45F2-AEE8-F2D84329536B}"/>
              </a:ext>
            </a:extLst>
          </p:cNvPr>
          <p:cNvSpPr>
            <a:spLocks noGrp="1"/>
          </p:cNvSpPr>
          <p:nvPr>
            <p:ph type="title"/>
          </p:nvPr>
        </p:nvSpPr>
        <p:spPr/>
        <p:txBody>
          <a:bodyPr/>
          <a:lstStyle/>
          <a:p>
            <a:r>
              <a:rPr lang="fr-FR"/>
              <a:t>Modifiez le style du titre</a:t>
            </a:r>
          </a:p>
        </p:txBody>
      </p:sp>
      <p:sp>
        <p:nvSpPr>
          <p:cNvPr id="17" name="Espace réservé du texte 8">
            <a:extLst>
              <a:ext uri="{FF2B5EF4-FFF2-40B4-BE49-F238E27FC236}">
                <a16:creationId xmlns:a16="http://schemas.microsoft.com/office/drawing/2014/main" id="{9BE5F0C3-7128-4A86-9EA8-147F9DFD2D6A}"/>
              </a:ext>
            </a:extLst>
          </p:cNvPr>
          <p:cNvSpPr>
            <a:spLocks noGrp="1"/>
          </p:cNvSpPr>
          <p:nvPr>
            <p:ph type="body" sz="quarter" idx="14"/>
          </p:nvPr>
        </p:nvSpPr>
        <p:spPr>
          <a:xfrm>
            <a:off x="6022975" y="1225550"/>
            <a:ext cx="5622925" cy="15382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98590" y="136479"/>
            <a:ext cx="928049" cy="7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99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2.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png"/><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13.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1.png"/><Relationship Id="rId5" Type="http://schemas.openxmlformats.org/officeDocument/2006/relationships/slideLayout" Target="../slideLayouts/slideLayout55.xml"/><Relationship Id="rId10" Type="http://schemas.openxmlformats.org/officeDocument/2006/relationships/theme" Target="../theme/theme6.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14.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1.png"/><Relationship Id="rId5" Type="http://schemas.openxmlformats.org/officeDocument/2006/relationships/slideLayout" Target="../slideLayouts/slideLayout64.xml"/><Relationship Id="rId10" Type="http://schemas.openxmlformats.org/officeDocument/2006/relationships/theme" Target="../theme/theme7.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15.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1.png"/><Relationship Id="rId5" Type="http://schemas.openxmlformats.org/officeDocument/2006/relationships/slideLayout" Target="../slideLayouts/slideLayout73.xml"/><Relationship Id="rId10" Type="http://schemas.openxmlformats.org/officeDocument/2006/relationships/theme" Target="../theme/theme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5D2970-55D9-4751-8C06-6FCA5F157646}"/>
              </a:ext>
            </a:extLst>
          </p:cNvPr>
          <p:cNvSpPr>
            <a:spLocks noGrp="1"/>
          </p:cNvSpPr>
          <p:nvPr>
            <p:ph type="title"/>
          </p:nvPr>
        </p:nvSpPr>
        <p:spPr>
          <a:xfrm>
            <a:off x="546100" y="314453"/>
            <a:ext cx="5400000" cy="145424"/>
          </a:xfrm>
          <a:prstGeom prst="rect">
            <a:avLst/>
          </a:prstGeom>
        </p:spPr>
        <p:txBody>
          <a:bodyPr vert="horz" lIns="91440" tIns="0" rIns="91440" bIns="0" rtlCol="0" anchor="ctr">
            <a:spAutoFit/>
          </a:bodyPr>
          <a:lstStyle/>
          <a:p>
            <a:r>
              <a:rPr lang="fr-FR" dirty="0"/>
              <a:t>01 – Titre de la partie</a:t>
            </a:r>
            <a:endParaRPr lang="en-US" dirty="0"/>
          </a:p>
        </p:txBody>
      </p:sp>
      <p:sp>
        <p:nvSpPr>
          <p:cNvPr id="3" name="Espace réservé du texte 2">
            <a:extLst>
              <a:ext uri="{FF2B5EF4-FFF2-40B4-BE49-F238E27FC236}">
                <a16:creationId xmlns:a16="http://schemas.microsoft.com/office/drawing/2014/main" id="{313A7F4A-5912-4975-BA36-6C46CF4F4C62}"/>
              </a:ext>
            </a:extLst>
          </p:cNvPr>
          <p:cNvSpPr>
            <a:spLocks noGrp="1"/>
          </p:cNvSpPr>
          <p:nvPr>
            <p:ph type="body" idx="1"/>
          </p:nvPr>
        </p:nvSpPr>
        <p:spPr>
          <a:xfrm>
            <a:off x="546100" y="1190516"/>
            <a:ext cx="11099800" cy="1538883"/>
          </a:xfrm>
          <a:prstGeom prst="rect">
            <a:avLst/>
          </a:prstGeom>
        </p:spPr>
        <p:txBody>
          <a:bodyPr vert="horz" lIns="72000" tIns="45720" rIns="91440" bIns="45720" rtlCol="0">
            <a:spAutoFit/>
          </a:bodyPr>
          <a:lstStyle/>
          <a:p>
            <a:pPr lvl="0"/>
            <a:r>
              <a:rPr lang="fr-FR" dirty="0"/>
              <a:t>Titre sur une ligne</a:t>
            </a:r>
          </a:p>
          <a:p>
            <a:pPr lvl="1"/>
            <a:r>
              <a:rPr lang="fr-FR" dirty="0"/>
              <a:t>Sous-titre sur une ligne</a:t>
            </a:r>
          </a:p>
          <a:p>
            <a:pPr lvl="2"/>
            <a:r>
              <a:rPr lang="fr-FR" dirty="0"/>
              <a:t>Troisième niveau</a:t>
            </a:r>
          </a:p>
          <a:p>
            <a:pPr lvl="3"/>
            <a:r>
              <a:rPr lang="fr-FR" dirty="0"/>
              <a:t>Quatrième niveau</a:t>
            </a:r>
          </a:p>
          <a:p>
            <a:pPr lvl="4"/>
            <a:r>
              <a:rPr lang="fr-FR" dirty="0"/>
              <a:t>Cinquième niveau </a:t>
            </a:r>
            <a:endParaRPr lang="en-US" dirty="0"/>
          </a:p>
        </p:txBody>
      </p:sp>
      <p:sp>
        <p:nvSpPr>
          <p:cNvPr id="5" name="Espace réservé du pied de page 4">
            <a:extLst>
              <a:ext uri="{FF2B5EF4-FFF2-40B4-BE49-F238E27FC236}">
                <a16:creationId xmlns:a16="http://schemas.microsoft.com/office/drawing/2014/main" id="{2B202856-97D8-41C8-A3CB-27D3A45DE936}"/>
              </a:ext>
            </a:extLst>
          </p:cNvPr>
          <p:cNvSpPr>
            <a:spLocks noGrp="1"/>
          </p:cNvSpPr>
          <p:nvPr>
            <p:ph type="ftr" sz="quarter" idx="3"/>
          </p:nvPr>
        </p:nvSpPr>
        <p:spPr>
          <a:xfrm>
            <a:off x="4038600" y="6426370"/>
            <a:ext cx="4114800" cy="161583"/>
          </a:xfrm>
          <a:prstGeom prst="rect">
            <a:avLst/>
          </a:prstGeom>
        </p:spPr>
        <p:txBody>
          <a:bodyPr vert="horz" lIns="0" tIns="0" rIns="0" bIns="0" rtlCol="0" anchor="ctr">
            <a:spAutoFit/>
          </a:bodyPr>
          <a:lstStyle>
            <a:lvl1pPr algn="ctr">
              <a:defRPr sz="1050">
                <a:solidFill>
                  <a:schemeClr val="tx1"/>
                </a:solidFill>
              </a:defRPr>
            </a:lvl1pPr>
          </a:lstStyle>
          <a:p>
            <a:endParaRPr lang="en-US" dirty="0"/>
          </a:p>
        </p:txBody>
      </p:sp>
      <p:sp>
        <p:nvSpPr>
          <p:cNvPr id="6" name="Espace réservé du numéro de diapositive 5">
            <a:extLst>
              <a:ext uri="{FF2B5EF4-FFF2-40B4-BE49-F238E27FC236}">
                <a16:creationId xmlns:a16="http://schemas.microsoft.com/office/drawing/2014/main" id="{0CA68D2E-4F23-4043-B3EF-C1E361E49B0E}"/>
              </a:ext>
            </a:extLst>
          </p:cNvPr>
          <p:cNvSpPr>
            <a:spLocks noGrp="1"/>
          </p:cNvSpPr>
          <p:nvPr>
            <p:ph type="sldNum" sz="quarter" idx="4"/>
          </p:nvPr>
        </p:nvSpPr>
        <p:spPr>
          <a:xfrm>
            <a:off x="8905875" y="6426370"/>
            <a:ext cx="2740025" cy="161583"/>
          </a:xfrm>
          <a:prstGeom prst="rect">
            <a:avLst/>
          </a:prstGeom>
        </p:spPr>
        <p:txBody>
          <a:bodyPr vert="horz" wrap="square" lIns="0" tIns="0" rIns="0" bIns="0" rtlCol="0" anchor="ctr">
            <a:spAutoFit/>
          </a:bodyPr>
          <a:lstStyle>
            <a:lvl1pPr algn="r">
              <a:defRPr sz="1050">
                <a:solidFill>
                  <a:schemeClr val="tx1"/>
                </a:solidFill>
              </a:defRPr>
            </a:lvl1pPr>
          </a:lstStyle>
          <a:p>
            <a:fld id="{C972D0C7-8A48-4519-8EA6-265A6FF30D7C}" type="slidenum">
              <a:rPr lang="en-US" smtClean="0"/>
              <a:pPr/>
              <a:t>‹N°›</a:t>
            </a:fld>
            <a:endParaRPr lang="en-US" dirty="0"/>
          </a:p>
        </p:txBody>
      </p:sp>
      <p:pic>
        <p:nvPicPr>
          <p:cNvPr id="10" name="Image 9">
            <a:extLst>
              <a:ext uri="{FF2B5EF4-FFF2-40B4-BE49-F238E27FC236}">
                <a16:creationId xmlns:a16="http://schemas.microsoft.com/office/drawing/2014/main" id="{E96DED6C-9C11-4927-9A94-98E2F5C9D05C}"/>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10293977" y="383381"/>
            <a:ext cx="1255257" cy="300911"/>
          </a:xfrm>
          <a:prstGeom prst="rect">
            <a:avLst/>
          </a:prstGeom>
        </p:spPr>
      </p:pic>
      <p:sp>
        <p:nvSpPr>
          <p:cNvPr id="14" name="Graphique 12">
            <a:extLst>
              <a:ext uri="{FF2B5EF4-FFF2-40B4-BE49-F238E27FC236}">
                <a16:creationId xmlns:a16="http://schemas.microsoft.com/office/drawing/2014/main" id="{11F116A6-E423-446B-B0D2-4E1F4F42A42B}"/>
              </a:ext>
            </a:extLst>
          </p:cNvPr>
          <p:cNvSpPr/>
          <p:nvPr/>
        </p:nvSpPr>
        <p:spPr>
          <a:xfrm>
            <a:off x="0" y="4872794"/>
            <a:ext cx="914400" cy="1984830"/>
          </a:xfrm>
          <a:custGeom>
            <a:avLst/>
            <a:gdLst>
              <a:gd name="connsiteX0" fmla="*/ 0 w 3159269"/>
              <a:gd name="connsiteY0" fmla="*/ 6857624 h 6857623"/>
              <a:gd name="connsiteX1" fmla="*/ 3159270 w 3159269"/>
              <a:gd name="connsiteY1" fmla="*/ 6857624 h 6857623"/>
              <a:gd name="connsiteX2" fmla="*/ 1505 w 3159269"/>
              <a:gd name="connsiteY2" fmla="*/ 0 h 6857623"/>
              <a:gd name="connsiteX3" fmla="*/ 0 w 3159269"/>
              <a:gd name="connsiteY3" fmla="*/ 6857624 h 6857623"/>
            </a:gdLst>
            <a:ahLst/>
            <a:cxnLst>
              <a:cxn ang="0">
                <a:pos x="connsiteX0" y="connsiteY0"/>
              </a:cxn>
              <a:cxn ang="0">
                <a:pos x="connsiteX1" y="connsiteY1"/>
              </a:cxn>
              <a:cxn ang="0">
                <a:pos x="connsiteX2" y="connsiteY2"/>
              </a:cxn>
              <a:cxn ang="0">
                <a:pos x="connsiteX3" y="connsiteY3"/>
              </a:cxn>
            </a:cxnLst>
            <a:rect l="l" t="t" r="r" b="b"/>
            <a:pathLst>
              <a:path w="3159269" h="6857623">
                <a:moveTo>
                  <a:pt x="0" y="6857624"/>
                </a:moveTo>
                <a:lnTo>
                  <a:pt x="3159270" y="6857624"/>
                </a:lnTo>
                <a:lnTo>
                  <a:pt x="1505" y="0"/>
                </a:lnTo>
                <a:lnTo>
                  <a:pt x="0" y="6857624"/>
                </a:lnTo>
                <a:close/>
              </a:path>
            </a:pathLst>
          </a:custGeom>
          <a:solidFill>
            <a:schemeClr val="accent1"/>
          </a:solidFill>
          <a:ln w="3753" cap="flat">
            <a:noFill/>
            <a:prstDash val="solid"/>
            <a:miter/>
          </a:ln>
        </p:spPr>
        <p:txBody>
          <a:bodyPr rtlCol="0" anchor="ctr"/>
          <a:lstStyle/>
          <a:p>
            <a:endParaRPr lang="en-US"/>
          </a:p>
        </p:txBody>
      </p:sp>
      <p:sp>
        <p:nvSpPr>
          <p:cNvPr id="4" name="Espace réservé de la date 3">
            <a:extLst>
              <a:ext uri="{FF2B5EF4-FFF2-40B4-BE49-F238E27FC236}">
                <a16:creationId xmlns:a16="http://schemas.microsoft.com/office/drawing/2014/main" id="{F4BF15B7-0E63-4B87-9EEF-D210785A7FF1}"/>
              </a:ext>
            </a:extLst>
          </p:cNvPr>
          <p:cNvSpPr>
            <a:spLocks noGrp="1"/>
          </p:cNvSpPr>
          <p:nvPr>
            <p:ph type="dt" sz="half" idx="2"/>
          </p:nvPr>
        </p:nvSpPr>
        <p:spPr>
          <a:xfrm>
            <a:off x="546100" y="6426370"/>
            <a:ext cx="2743200" cy="161583"/>
          </a:xfrm>
          <a:prstGeom prst="rect">
            <a:avLst/>
          </a:prstGeom>
        </p:spPr>
        <p:txBody>
          <a:bodyPr vert="horz" lIns="0" tIns="0" rIns="0" bIns="0" rtlCol="0" anchor="ctr">
            <a:spAutoFit/>
          </a:bodyPr>
          <a:lstStyle>
            <a:lvl1pPr algn="l">
              <a:defRPr sz="1050">
                <a:solidFill>
                  <a:schemeClr val="tx1"/>
                </a:solidFill>
              </a:defRPr>
            </a:lvl1pPr>
          </a:lstStyle>
          <a:p>
            <a:endParaRPr lang="en-US" dirty="0"/>
          </a:p>
        </p:txBody>
      </p:sp>
    </p:spTree>
    <p:extLst>
      <p:ext uri="{BB962C8B-B14F-4D97-AF65-F5344CB8AC3E}">
        <p14:creationId xmlns:p14="http://schemas.microsoft.com/office/powerpoint/2010/main" val="33942487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778" r:id="rId3"/>
    <p:sldLayoutId id="2147483657" r:id="rId4"/>
    <p:sldLayoutId id="2147483658" r:id="rId5"/>
    <p:sldLayoutId id="2147483777" r:id="rId6"/>
    <p:sldLayoutId id="2147483763" r:id="rId7"/>
    <p:sldLayoutId id="2147483650" r:id="rId8"/>
    <p:sldLayoutId id="2147483659" r:id="rId9"/>
    <p:sldLayoutId id="2147483662" r:id="rId10"/>
    <p:sldLayoutId id="2147483660" r:id="rId11"/>
    <p:sldLayoutId id="2147483661" r:id="rId12"/>
    <p:sldLayoutId id="2147483654" r:id="rId13"/>
    <p:sldLayoutId id="2147483655" r:id="rId14"/>
  </p:sldLayoutIdLst>
  <p:hf hdr="0" ftr="0" dt="0"/>
  <p:txStyles>
    <p:titleStyle>
      <a:lvl1pPr algn="l" defTabSz="914400" rtl="0" eaLnBrk="1" latinLnBrk="0" hangingPunct="1">
        <a:lnSpc>
          <a:spcPct val="90000"/>
        </a:lnSpc>
        <a:spcBef>
          <a:spcPct val="0"/>
        </a:spcBef>
        <a:buNone/>
        <a:defRPr sz="1050" b="1" kern="1200" cap="all" baseline="0">
          <a:solidFill>
            <a:schemeClr val="tx2"/>
          </a:solidFill>
          <a:latin typeface="+mj-lt"/>
          <a:ea typeface="+mj-ea"/>
          <a:cs typeface="+mj-cs"/>
        </a:defRPr>
      </a:lvl1pPr>
    </p:titleStyle>
    <p:bodyStyle>
      <a:lvl1pPr marL="190500" indent="-190500" algn="l" defTabSz="914400" rtl="0" eaLnBrk="1" latinLnBrk="0" hangingPunct="1">
        <a:lnSpc>
          <a:spcPct val="100000"/>
        </a:lnSpc>
        <a:spcBef>
          <a:spcPts val="4200"/>
        </a:spcBef>
        <a:buSzPct val="150000"/>
        <a:buFontTx/>
        <a:buBlip>
          <a:blip r:embed="rId17"/>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44" userDrawn="1">
          <p15:clr>
            <a:srgbClr val="F26B43"/>
          </p15:clr>
        </p15:guide>
        <p15:guide id="4" pos="7336" userDrawn="1">
          <p15:clr>
            <a:srgbClr val="F26B43"/>
          </p15:clr>
        </p15:guide>
        <p15:guide id="5" orient="horz" userDrawn="1">
          <p15:clr>
            <a:srgbClr val="F26B43"/>
          </p15:clr>
        </p15:guide>
        <p15:guide id="6" orient="horz" pos="4320" userDrawn="1">
          <p15:clr>
            <a:srgbClr val="F26B43"/>
          </p15:clr>
        </p15:guide>
        <p15:guide id="7" orient="horz" pos="192" userDrawn="1">
          <p15:clr>
            <a:srgbClr val="F26B43"/>
          </p15:clr>
        </p15:guide>
        <p15:guide id="8"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5D2970-55D9-4751-8C06-6FCA5F157646}"/>
              </a:ext>
            </a:extLst>
          </p:cNvPr>
          <p:cNvSpPr>
            <a:spLocks noGrp="1"/>
          </p:cNvSpPr>
          <p:nvPr>
            <p:ph type="title"/>
          </p:nvPr>
        </p:nvSpPr>
        <p:spPr>
          <a:xfrm>
            <a:off x="546100" y="314453"/>
            <a:ext cx="5400000" cy="145424"/>
          </a:xfrm>
          <a:prstGeom prst="rect">
            <a:avLst/>
          </a:prstGeom>
        </p:spPr>
        <p:txBody>
          <a:bodyPr vert="horz" lIns="91440" tIns="0" rIns="91440" bIns="0" rtlCol="0" anchor="ctr">
            <a:spAutoFit/>
          </a:bodyPr>
          <a:lstStyle/>
          <a:p>
            <a:r>
              <a:rPr lang="fr-FR" dirty="0"/>
              <a:t>01 – Titre de la partie</a:t>
            </a:r>
            <a:endParaRPr lang="en-US" dirty="0"/>
          </a:p>
        </p:txBody>
      </p:sp>
      <p:sp>
        <p:nvSpPr>
          <p:cNvPr id="3" name="Espace réservé du texte 2">
            <a:extLst>
              <a:ext uri="{FF2B5EF4-FFF2-40B4-BE49-F238E27FC236}">
                <a16:creationId xmlns:a16="http://schemas.microsoft.com/office/drawing/2014/main" id="{313A7F4A-5912-4975-BA36-6C46CF4F4C62}"/>
              </a:ext>
            </a:extLst>
          </p:cNvPr>
          <p:cNvSpPr>
            <a:spLocks noGrp="1"/>
          </p:cNvSpPr>
          <p:nvPr>
            <p:ph type="body" idx="1"/>
          </p:nvPr>
        </p:nvSpPr>
        <p:spPr>
          <a:xfrm>
            <a:off x="546100" y="1190516"/>
            <a:ext cx="11099800" cy="1538883"/>
          </a:xfrm>
          <a:prstGeom prst="rect">
            <a:avLst/>
          </a:prstGeom>
        </p:spPr>
        <p:txBody>
          <a:bodyPr vert="horz" lIns="72000" tIns="45720" rIns="91440" bIns="45720" rtlCol="0">
            <a:spAutoFit/>
          </a:bodyPr>
          <a:lstStyle/>
          <a:p>
            <a:pPr lvl="0"/>
            <a:r>
              <a:rPr lang="fr-FR" dirty="0"/>
              <a:t>Titre sur une ligne</a:t>
            </a:r>
          </a:p>
          <a:p>
            <a:pPr lvl="1"/>
            <a:r>
              <a:rPr lang="fr-FR" dirty="0"/>
              <a:t>Sous-titre sur une ligne</a:t>
            </a:r>
          </a:p>
          <a:p>
            <a:pPr lvl="2"/>
            <a:r>
              <a:rPr lang="fr-FR" dirty="0"/>
              <a:t>Troisième niveau</a:t>
            </a:r>
          </a:p>
          <a:p>
            <a:pPr lvl="3"/>
            <a:r>
              <a:rPr lang="fr-FR" dirty="0"/>
              <a:t>Quatrième niveau</a:t>
            </a:r>
          </a:p>
          <a:p>
            <a:pPr lvl="4"/>
            <a:r>
              <a:rPr lang="fr-FR" dirty="0"/>
              <a:t>Cinquième niveau </a:t>
            </a:r>
            <a:endParaRPr lang="en-US" dirty="0"/>
          </a:p>
        </p:txBody>
      </p:sp>
      <p:sp>
        <p:nvSpPr>
          <p:cNvPr id="5" name="Espace réservé du pied de page 4">
            <a:extLst>
              <a:ext uri="{FF2B5EF4-FFF2-40B4-BE49-F238E27FC236}">
                <a16:creationId xmlns:a16="http://schemas.microsoft.com/office/drawing/2014/main" id="{2B202856-97D8-41C8-A3CB-27D3A45DE936}"/>
              </a:ext>
            </a:extLst>
          </p:cNvPr>
          <p:cNvSpPr>
            <a:spLocks noGrp="1"/>
          </p:cNvSpPr>
          <p:nvPr>
            <p:ph type="ftr" sz="quarter" idx="3"/>
          </p:nvPr>
        </p:nvSpPr>
        <p:spPr>
          <a:xfrm>
            <a:off x="4038600" y="6426370"/>
            <a:ext cx="4114800" cy="161583"/>
          </a:xfrm>
          <a:prstGeom prst="rect">
            <a:avLst/>
          </a:prstGeom>
        </p:spPr>
        <p:txBody>
          <a:bodyPr vert="horz" lIns="0" tIns="0" rIns="0" bIns="0" rtlCol="0" anchor="ctr">
            <a:spAutoFit/>
          </a:bodyPr>
          <a:lstStyle>
            <a:lvl1pPr algn="ctr">
              <a:defRPr sz="1050">
                <a:solidFill>
                  <a:schemeClr val="tx1"/>
                </a:solidFill>
              </a:defRPr>
            </a:lvl1pPr>
          </a:lstStyle>
          <a:p>
            <a:endParaRPr lang="en-US" dirty="0"/>
          </a:p>
        </p:txBody>
      </p:sp>
      <p:sp>
        <p:nvSpPr>
          <p:cNvPr id="6" name="Espace réservé du numéro de diapositive 5">
            <a:extLst>
              <a:ext uri="{FF2B5EF4-FFF2-40B4-BE49-F238E27FC236}">
                <a16:creationId xmlns:a16="http://schemas.microsoft.com/office/drawing/2014/main" id="{0CA68D2E-4F23-4043-B3EF-C1E361E49B0E}"/>
              </a:ext>
            </a:extLst>
          </p:cNvPr>
          <p:cNvSpPr>
            <a:spLocks noGrp="1"/>
          </p:cNvSpPr>
          <p:nvPr>
            <p:ph type="sldNum" sz="quarter" idx="4"/>
          </p:nvPr>
        </p:nvSpPr>
        <p:spPr>
          <a:xfrm>
            <a:off x="8905875" y="6426370"/>
            <a:ext cx="2740025" cy="161583"/>
          </a:xfrm>
          <a:prstGeom prst="rect">
            <a:avLst/>
          </a:prstGeom>
        </p:spPr>
        <p:txBody>
          <a:bodyPr vert="horz" wrap="square" lIns="0" tIns="0" rIns="0" bIns="0" rtlCol="0" anchor="ctr">
            <a:spAutoFit/>
          </a:bodyPr>
          <a:lstStyle>
            <a:lvl1pPr algn="r">
              <a:defRPr sz="1050">
                <a:solidFill>
                  <a:schemeClr val="tx1"/>
                </a:solidFill>
              </a:defRPr>
            </a:lvl1pPr>
          </a:lstStyle>
          <a:p>
            <a:fld id="{C972D0C7-8A48-4519-8EA6-265A6FF30D7C}" type="slidenum">
              <a:rPr lang="en-US" smtClean="0"/>
              <a:pPr/>
              <a:t>‹N°›</a:t>
            </a:fld>
            <a:endParaRPr lang="en-US" dirty="0"/>
          </a:p>
        </p:txBody>
      </p:sp>
      <p:pic>
        <p:nvPicPr>
          <p:cNvPr id="10" name="Image 9">
            <a:extLst>
              <a:ext uri="{FF2B5EF4-FFF2-40B4-BE49-F238E27FC236}">
                <a16:creationId xmlns:a16="http://schemas.microsoft.com/office/drawing/2014/main" id="{E96DED6C-9C11-4927-9A94-98E2F5C9D05C}"/>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293977" y="383381"/>
            <a:ext cx="1255257" cy="300911"/>
          </a:xfrm>
          <a:prstGeom prst="rect">
            <a:avLst/>
          </a:prstGeom>
        </p:spPr>
      </p:pic>
      <p:sp>
        <p:nvSpPr>
          <p:cNvPr id="14" name="Graphique 12">
            <a:extLst>
              <a:ext uri="{FF2B5EF4-FFF2-40B4-BE49-F238E27FC236}">
                <a16:creationId xmlns:a16="http://schemas.microsoft.com/office/drawing/2014/main" id="{11F116A6-E423-446B-B0D2-4E1F4F42A42B}"/>
              </a:ext>
            </a:extLst>
          </p:cNvPr>
          <p:cNvSpPr/>
          <p:nvPr/>
        </p:nvSpPr>
        <p:spPr>
          <a:xfrm>
            <a:off x="0" y="4872794"/>
            <a:ext cx="914400" cy="1984830"/>
          </a:xfrm>
          <a:custGeom>
            <a:avLst/>
            <a:gdLst>
              <a:gd name="connsiteX0" fmla="*/ 0 w 3159269"/>
              <a:gd name="connsiteY0" fmla="*/ 6857624 h 6857623"/>
              <a:gd name="connsiteX1" fmla="*/ 3159270 w 3159269"/>
              <a:gd name="connsiteY1" fmla="*/ 6857624 h 6857623"/>
              <a:gd name="connsiteX2" fmla="*/ 1505 w 3159269"/>
              <a:gd name="connsiteY2" fmla="*/ 0 h 6857623"/>
              <a:gd name="connsiteX3" fmla="*/ 0 w 3159269"/>
              <a:gd name="connsiteY3" fmla="*/ 6857624 h 6857623"/>
            </a:gdLst>
            <a:ahLst/>
            <a:cxnLst>
              <a:cxn ang="0">
                <a:pos x="connsiteX0" y="connsiteY0"/>
              </a:cxn>
              <a:cxn ang="0">
                <a:pos x="connsiteX1" y="connsiteY1"/>
              </a:cxn>
              <a:cxn ang="0">
                <a:pos x="connsiteX2" y="connsiteY2"/>
              </a:cxn>
              <a:cxn ang="0">
                <a:pos x="connsiteX3" y="connsiteY3"/>
              </a:cxn>
            </a:cxnLst>
            <a:rect l="l" t="t" r="r" b="b"/>
            <a:pathLst>
              <a:path w="3159269" h="6857623">
                <a:moveTo>
                  <a:pt x="0" y="6857624"/>
                </a:moveTo>
                <a:lnTo>
                  <a:pt x="3159270" y="6857624"/>
                </a:lnTo>
                <a:lnTo>
                  <a:pt x="1505" y="0"/>
                </a:lnTo>
                <a:lnTo>
                  <a:pt x="0" y="6857624"/>
                </a:lnTo>
                <a:close/>
              </a:path>
            </a:pathLst>
          </a:custGeom>
          <a:solidFill>
            <a:schemeClr val="tx2"/>
          </a:solidFill>
          <a:ln w="3753" cap="flat">
            <a:noFill/>
            <a:prstDash val="solid"/>
            <a:miter/>
          </a:ln>
        </p:spPr>
        <p:txBody>
          <a:bodyPr rtlCol="0" anchor="ctr"/>
          <a:lstStyle/>
          <a:p>
            <a:endParaRPr lang="en-US"/>
          </a:p>
        </p:txBody>
      </p:sp>
      <p:sp>
        <p:nvSpPr>
          <p:cNvPr id="4" name="Espace réservé de la date 3">
            <a:extLst>
              <a:ext uri="{FF2B5EF4-FFF2-40B4-BE49-F238E27FC236}">
                <a16:creationId xmlns:a16="http://schemas.microsoft.com/office/drawing/2014/main" id="{F4BF15B7-0E63-4B87-9EEF-D210785A7FF1}"/>
              </a:ext>
            </a:extLst>
          </p:cNvPr>
          <p:cNvSpPr>
            <a:spLocks noGrp="1"/>
          </p:cNvSpPr>
          <p:nvPr>
            <p:ph type="dt" sz="half" idx="2"/>
          </p:nvPr>
        </p:nvSpPr>
        <p:spPr>
          <a:xfrm>
            <a:off x="546100" y="6426370"/>
            <a:ext cx="2743200" cy="161583"/>
          </a:xfrm>
          <a:prstGeom prst="rect">
            <a:avLst/>
          </a:prstGeom>
        </p:spPr>
        <p:txBody>
          <a:bodyPr vert="horz" lIns="0" tIns="0" rIns="0" bIns="0" rtlCol="0" anchor="ctr">
            <a:spAutoFit/>
          </a:bodyPr>
          <a:lstStyle>
            <a:lvl1pPr algn="l">
              <a:defRPr sz="1050">
                <a:solidFill>
                  <a:schemeClr val="tx1"/>
                </a:solidFill>
              </a:defRPr>
            </a:lvl1pPr>
          </a:lstStyle>
          <a:p>
            <a:endParaRPr lang="en-US" dirty="0"/>
          </a:p>
        </p:txBody>
      </p:sp>
      <p:pic>
        <p:nvPicPr>
          <p:cNvPr id="11" name="Picture 3"/>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9198590" y="136479"/>
            <a:ext cx="928049" cy="7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25100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672" r:id="rId3"/>
    <p:sldLayoutId id="2147483673" r:id="rId4"/>
    <p:sldLayoutId id="2147483674" r:id="rId5"/>
    <p:sldLayoutId id="2147483675" r:id="rId6"/>
    <p:sldLayoutId id="2147483676" r:id="rId7"/>
    <p:sldLayoutId id="2147483677" r:id="rId8"/>
    <p:sldLayoutId id="2147483678" r:id="rId9"/>
  </p:sldLayoutIdLst>
  <p:hf hdr="0" ftr="0" dt="0"/>
  <p:txStyles>
    <p:titleStyle>
      <a:lvl1pPr algn="l" defTabSz="914400" rtl="0" eaLnBrk="1" latinLnBrk="0" hangingPunct="1">
        <a:lnSpc>
          <a:spcPct val="90000"/>
        </a:lnSpc>
        <a:spcBef>
          <a:spcPct val="0"/>
        </a:spcBef>
        <a:buNone/>
        <a:defRPr sz="1050" b="1" kern="1200" cap="all" baseline="0">
          <a:solidFill>
            <a:schemeClr val="tx2"/>
          </a:solidFill>
          <a:latin typeface="+mj-lt"/>
          <a:ea typeface="+mj-ea"/>
          <a:cs typeface="+mj-cs"/>
        </a:defRPr>
      </a:lvl1pPr>
    </p:titleStyle>
    <p:bodyStyle>
      <a:lvl1pPr marL="190500" indent="-190500" algn="l" defTabSz="914400" rtl="0" eaLnBrk="1" latinLnBrk="0" hangingPunct="1">
        <a:lnSpc>
          <a:spcPct val="100000"/>
        </a:lnSpc>
        <a:spcBef>
          <a:spcPts val="4200"/>
        </a:spcBef>
        <a:buSzPct val="150000"/>
        <a:buFontTx/>
        <a:buBlip>
          <a:blip r:embed="rId13"/>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44" userDrawn="1">
          <p15:clr>
            <a:srgbClr val="F26B43"/>
          </p15:clr>
        </p15:guide>
        <p15:guide id="4" pos="7336" userDrawn="1">
          <p15:clr>
            <a:srgbClr val="F26B43"/>
          </p15:clr>
        </p15:guide>
        <p15:guide id="5" orient="horz" userDrawn="1">
          <p15:clr>
            <a:srgbClr val="F26B43"/>
          </p15:clr>
        </p15:guide>
        <p15:guide id="6" orient="horz" pos="4320" userDrawn="1">
          <p15:clr>
            <a:srgbClr val="F26B43"/>
          </p15:clr>
        </p15:guide>
        <p15:guide id="7" orient="horz" pos="192" userDrawn="1">
          <p15:clr>
            <a:srgbClr val="F26B43"/>
          </p15:clr>
        </p15:guide>
        <p15:guide id="8" orient="horz" pos="41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5D2970-55D9-4751-8C06-6FCA5F157646}"/>
              </a:ext>
            </a:extLst>
          </p:cNvPr>
          <p:cNvSpPr>
            <a:spLocks noGrp="1"/>
          </p:cNvSpPr>
          <p:nvPr>
            <p:ph type="title"/>
          </p:nvPr>
        </p:nvSpPr>
        <p:spPr>
          <a:xfrm>
            <a:off x="546100" y="314453"/>
            <a:ext cx="5400000" cy="145424"/>
          </a:xfrm>
          <a:prstGeom prst="rect">
            <a:avLst/>
          </a:prstGeom>
        </p:spPr>
        <p:txBody>
          <a:bodyPr vert="horz" lIns="91440" tIns="0" rIns="91440" bIns="0" rtlCol="0" anchor="ctr">
            <a:spAutoFit/>
          </a:bodyPr>
          <a:lstStyle/>
          <a:p>
            <a:r>
              <a:rPr lang="fr-FR" dirty="0"/>
              <a:t>01 – Titre de la partie</a:t>
            </a:r>
            <a:endParaRPr lang="en-US" dirty="0"/>
          </a:p>
        </p:txBody>
      </p:sp>
      <p:sp>
        <p:nvSpPr>
          <p:cNvPr id="3" name="Espace réservé du texte 2">
            <a:extLst>
              <a:ext uri="{FF2B5EF4-FFF2-40B4-BE49-F238E27FC236}">
                <a16:creationId xmlns:a16="http://schemas.microsoft.com/office/drawing/2014/main" id="{313A7F4A-5912-4975-BA36-6C46CF4F4C62}"/>
              </a:ext>
            </a:extLst>
          </p:cNvPr>
          <p:cNvSpPr>
            <a:spLocks noGrp="1"/>
          </p:cNvSpPr>
          <p:nvPr>
            <p:ph type="body" idx="1"/>
          </p:nvPr>
        </p:nvSpPr>
        <p:spPr>
          <a:xfrm>
            <a:off x="546100" y="1190516"/>
            <a:ext cx="11099800" cy="1538883"/>
          </a:xfrm>
          <a:prstGeom prst="rect">
            <a:avLst/>
          </a:prstGeom>
        </p:spPr>
        <p:txBody>
          <a:bodyPr vert="horz" lIns="72000" tIns="45720" rIns="91440" bIns="45720" rtlCol="0">
            <a:spAutoFit/>
          </a:bodyPr>
          <a:lstStyle/>
          <a:p>
            <a:pPr lvl="0"/>
            <a:r>
              <a:rPr lang="fr-FR" dirty="0"/>
              <a:t>Titre sur une ligne</a:t>
            </a:r>
          </a:p>
          <a:p>
            <a:pPr lvl="1"/>
            <a:r>
              <a:rPr lang="fr-FR" dirty="0"/>
              <a:t>Sous-titre sur une ligne</a:t>
            </a:r>
          </a:p>
          <a:p>
            <a:pPr lvl="2"/>
            <a:r>
              <a:rPr lang="fr-FR" dirty="0"/>
              <a:t>Troisième niveau</a:t>
            </a:r>
          </a:p>
          <a:p>
            <a:pPr lvl="3"/>
            <a:r>
              <a:rPr lang="fr-FR" dirty="0"/>
              <a:t>Quatrième niveau</a:t>
            </a:r>
          </a:p>
          <a:p>
            <a:pPr lvl="4"/>
            <a:r>
              <a:rPr lang="fr-FR" dirty="0"/>
              <a:t>Cinquième niveau </a:t>
            </a:r>
            <a:endParaRPr lang="en-US" dirty="0"/>
          </a:p>
        </p:txBody>
      </p:sp>
      <p:sp>
        <p:nvSpPr>
          <p:cNvPr id="5" name="Espace réservé du pied de page 4">
            <a:extLst>
              <a:ext uri="{FF2B5EF4-FFF2-40B4-BE49-F238E27FC236}">
                <a16:creationId xmlns:a16="http://schemas.microsoft.com/office/drawing/2014/main" id="{2B202856-97D8-41C8-A3CB-27D3A45DE936}"/>
              </a:ext>
            </a:extLst>
          </p:cNvPr>
          <p:cNvSpPr>
            <a:spLocks noGrp="1"/>
          </p:cNvSpPr>
          <p:nvPr>
            <p:ph type="ftr" sz="quarter" idx="3"/>
          </p:nvPr>
        </p:nvSpPr>
        <p:spPr>
          <a:xfrm>
            <a:off x="4038600" y="6426370"/>
            <a:ext cx="4114800" cy="161583"/>
          </a:xfrm>
          <a:prstGeom prst="rect">
            <a:avLst/>
          </a:prstGeom>
        </p:spPr>
        <p:txBody>
          <a:bodyPr vert="horz" lIns="0" tIns="0" rIns="0" bIns="0" rtlCol="0" anchor="ctr">
            <a:spAutoFit/>
          </a:bodyPr>
          <a:lstStyle>
            <a:lvl1pPr algn="ctr">
              <a:defRPr sz="1050">
                <a:solidFill>
                  <a:schemeClr val="tx1"/>
                </a:solidFill>
              </a:defRPr>
            </a:lvl1pPr>
          </a:lstStyle>
          <a:p>
            <a:endParaRPr lang="en-US" dirty="0"/>
          </a:p>
        </p:txBody>
      </p:sp>
      <p:sp>
        <p:nvSpPr>
          <p:cNvPr id="6" name="Espace réservé du numéro de diapositive 5">
            <a:extLst>
              <a:ext uri="{FF2B5EF4-FFF2-40B4-BE49-F238E27FC236}">
                <a16:creationId xmlns:a16="http://schemas.microsoft.com/office/drawing/2014/main" id="{0CA68D2E-4F23-4043-B3EF-C1E361E49B0E}"/>
              </a:ext>
            </a:extLst>
          </p:cNvPr>
          <p:cNvSpPr>
            <a:spLocks noGrp="1"/>
          </p:cNvSpPr>
          <p:nvPr>
            <p:ph type="sldNum" sz="quarter" idx="4"/>
          </p:nvPr>
        </p:nvSpPr>
        <p:spPr>
          <a:xfrm>
            <a:off x="8905875" y="6426370"/>
            <a:ext cx="2740025" cy="161583"/>
          </a:xfrm>
          <a:prstGeom prst="rect">
            <a:avLst/>
          </a:prstGeom>
        </p:spPr>
        <p:txBody>
          <a:bodyPr vert="horz" wrap="square" lIns="0" tIns="0" rIns="0" bIns="0" rtlCol="0" anchor="ctr">
            <a:spAutoFit/>
          </a:bodyPr>
          <a:lstStyle>
            <a:lvl1pPr algn="r">
              <a:defRPr sz="1050">
                <a:solidFill>
                  <a:schemeClr val="tx1"/>
                </a:solidFill>
              </a:defRPr>
            </a:lvl1pPr>
          </a:lstStyle>
          <a:p>
            <a:fld id="{C972D0C7-8A48-4519-8EA6-265A6FF30D7C}" type="slidenum">
              <a:rPr lang="en-US" smtClean="0"/>
              <a:pPr/>
              <a:t>‹N°›</a:t>
            </a:fld>
            <a:endParaRPr lang="en-US" dirty="0"/>
          </a:p>
        </p:txBody>
      </p:sp>
      <p:sp>
        <p:nvSpPr>
          <p:cNvPr id="14" name="Graphique 12">
            <a:extLst>
              <a:ext uri="{FF2B5EF4-FFF2-40B4-BE49-F238E27FC236}">
                <a16:creationId xmlns:a16="http://schemas.microsoft.com/office/drawing/2014/main" id="{11F116A6-E423-446B-B0D2-4E1F4F42A42B}"/>
              </a:ext>
            </a:extLst>
          </p:cNvPr>
          <p:cNvSpPr/>
          <p:nvPr/>
        </p:nvSpPr>
        <p:spPr>
          <a:xfrm>
            <a:off x="0" y="4872794"/>
            <a:ext cx="914400" cy="1984830"/>
          </a:xfrm>
          <a:custGeom>
            <a:avLst/>
            <a:gdLst>
              <a:gd name="connsiteX0" fmla="*/ 0 w 3159269"/>
              <a:gd name="connsiteY0" fmla="*/ 6857624 h 6857623"/>
              <a:gd name="connsiteX1" fmla="*/ 3159270 w 3159269"/>
              <a:gd name="connsiteY1" fmla="*/ 6857624 h 6857623"/>
              <a:gd name="connsiteX2" fmla="*/ 1505 w 3159269"/>
              <a:gd name="connsiteY2" fmla="*/ 0 h 6857623"/>
              <a:gd name="connsiteX3" fmla="*/ 0 w 3159269"/>
              <a:gd name="connsiteY3" fmla="*/ 6857624 h 6857623"/>
            </a:gdLst>
            <a:ahLst/>
            <a:cxnLst>
              <a:cxn ang="0">
                <a:pos x="connsiteX0" y="connsiteY0"/>
              </a:cxn>
              <a:cxn ang="0">
                <a:pos x="connsiteX1" y="connsiteY1"/>
              </a:cxn>
              <a:cxn ang="0">
                <a:pos x="connsiteX2" y="connsiteY2"/>
              </a:cxn>
              <a:cxn ang="0">
                <a:pos x="connsiteX3" y="connsiteY3"/>
              </a:cxn>
            </a:cxnLst>
            <a:rect l="l" t="t" r="r" b="b"/>
            <a:pathLst>
              <a:path w="3159269" h="6857623">
                <a:moveTo>
                  <a:pt x="0" y="6857624"/>
                </a:moveTo>
                <a:lnTo>
                  <a:pt x="3159270" y="6857624"/>
                </a:lnTo>
                <a:lnTo>
                  <a:pt x="1505" y="0"/>
                </a:lnTo>
                <a:lnTo>
                  <a:pt x="0" y="6857624"/>
                </a:lnTo>
                <a:close/>
              </a:path>
            </a:pathLst>
          </a:custGeom>
          <a:solidFill>
            <a:schemeClr val="accent4"/>
          </a:solidFill>
          <a:ln w="3753" cap="flat">
            <a:noFill/>
            <a:prstDash val="solid"/>
            <a:miter/>
          </a:ln>
        </p:spPr>
        <p:txBody>
          <a:bodyPr rtlCol="0" anchor="ctr"/>
          <a:lstStyle/>
          <a:p>
            <a:endParaRPr lang="en-US"/>
          </a:p>
        </p:txBody>
      </p:sp>
      <p:sp>
        <p:nvSpPr>
          <p:cNvPr id="4" name="Espace réservé de la date 3">
            <a:extLst>
              <a:ext uri="{FF2B5EF4-FFF2-40B4-BE49-F238E27FC236}">
                <a16:creationId xmlns:a16="http://schemas.microsoft.com/office/drawing/2014/main" id="{F4BF15B7-0E63-4B87-9EEF-D210785A7FF1}"/>
              </a:ext>
            </a:extLst>
          </p:cNvPr>
          <p:cNvSpPr>
            <a:spLocks noGrp="1"/>
          </p:cNvSpPr>
          <p:nvPr>
            <p:ph type="dt" sz="half" idx="2"/>
          </p:nvPr>
        </p:nvSpPr>
        <p:spPr>
          <a:xfrm>
            <a:off x="546100" y="6426370"/>
            <a:ext cx="2743200" cy="161583"/>
          </a:xfrm>
          <a:prstGeom prst="rect">
            <a:avLst/>
          </a:prstGeom>
        </p:spPr>
        <p:txBody>
          <a:bodyPr vert="horz" lIns="0" tIns="0" rIns="0" bIns="0" rtlCol="0" anchor="ctr">
            <a:spAutoFit/>
          </a:bodyPr>
          <a:lstStyle>
            <a:lvl1pPr algn="l">
              <a:defRPr sz="1050">
                <a:solidFill>
                  <a:schemeClr val="tx1"/>
                </a:solidFill>
              </a:defRPr>
            </a:lvl1pPr>
          </a:lstStyle>
          <a:p>
            <a:endParaRPr lang="en-US" dirty="0"/>
          </a:p>
        </p:txBody>
      </p:sp>
      <p:pic>
        <p:nvPicPr>
          <p:cNvPr id="9" name="Image 8">
            <a:extLst>
              <a:ext uri="{FF2B5EF4-FFF2-40B4-BE49-F238E27FC236}">
                <a16:creationId xmlns:a16="http://schemas.microsoft.com/office/drawing/2014/main" id="{CB23D3A7-266C-4780-862E-8B8F1BC67E83}"/>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293977" y="383381"/>
            <a:ext cx="1255257" cy="300911"/>
          </a:xfrm>
          <a:prstGeom prst="rect">
            <a:avLst/>
          </a:prstGeom>
        </p:spPr>
      </p:pic>
    </p:spTree>
    <p:extLst>
      <p:ext uri="{BB962C8B-B14F-4D97-AF65-F5344CB8AC3E}">
        <p14:creationId xmlns:p14="http://schemas.microsoft.com/office/powerpoint/2010/main" val="4136508598"/>
      </p:ext>
    </p:extLst>
  </p:cSld>
  <p:clrMap bg1="lt1" tx1="dk1" bg2="lt2" tx2="dk2" accent1="accent1" accent2="accent2" accent3="accent3" accent4="accent4" accent5="accent5" accent6="accent6" hlink="hlink" folHlink="folHlink"/>
  <p:sldLayoutIdLst>
    <p:sldLayoutId id="2147483766" r:id="rId1"/>
    <p:sldLayoutId id="2147483663"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l" defTabSz="914400" rtl="0" eaLnBrk="1" latinLnBrk="0" hangingPunct="1">
        <a:lnSpc>
          <a:spcPct val="90000"/>
        </a:lnSpc>
        <a:spcBef>
          <a:spcPct val="0"/>
        </a:spcBef>
        <a:buNone/>
        <a:defRPr sz="1050" b="1" kern="1200" cap="all" baseline="0">
          <a:solidFill>
            <a:schemeClr val="tx2"/>
          </a:solidFill>
          <a:latin typeface="+mj-lt"/>
          <a:ea typeface="+mj-ea"/>
          <a:cs typeface="+mj-cs"/>
        </a:defRPr>
      </a:lvl1pPr>
    </p:titleStyle>
    <p:bodyStyle>
      <a:lvl1pPr marL="190500" indent="-190500" algn="l" defTabSz="914400" rtl="0" eaLnBrk="1" latinLnBrk="0" hangingPunct="1">
        <a:lnSpc>
          <a:spcPct val="100000"/>
        </a:lnSpc>
        <a:spcBef>
          <a:spcPts val="4200"/>
        </a:spcBef>
        <a:buSzPct val="150000"/>
        <a:buFontTx/>
        <a:buBlip>
          <a:blip r:embed="rId12"/>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44" userDrawn="1">
          <p15:clr>
            <a:srgbClr val="F26B43"/>
          </p15:clr>
        </p15:guide>
        <p15:guide id="4" pos="7336" userDrawn="1">
          <p15:clr>
            <a:srgbClr val="F26B43"/>
          </p15:clr>
        </p15:guide>
        <p15:guide id="5" orient="horz" userDrawn="1">
          <p15:clr>
            <a:srgbClr val="F26B43"/>
          </p15:clr>
        </p15:guide>
        <p15:guide id="6" orient="horz" pos="4320" userDrawn="1">
          <p15:clr>
            <a:srgbClr val="F26B43"/>
          </p15:clr>
        </p15:guide>
        <p15:guide id="7" orient="horz" pos="192" userDrawn="1">
          <p15:clr>
            <a:srgbClr val="F26B43"/>
          </p15:clr>
        </p15:guide>
        <p15:guide id="8" orient="horz" pos="412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5D2970-55D9-4751-8C06-6FCA5F157646}"/>
              </a:ext>
            </a:extLst>
          </p:cNvPr>
          <p:cNvSpPr>
            <a:spLocks noGrp="1"/>
          </p:cNvSpPr>
          <p:nvPr>
            <p:ph type="title"/>
          </p:nvPr>
        </p:nvSpPr>
        <p:spPr>
          <a:xfrm>
            <a:off x="546100" y="314453"/>
            <a:ext cx="5400000" cy="145424"/>
          </a:xfrm>
          <a:prstGeom prst="rect">
            <a:avLst/>
          </a:prstGeom>
        </p:spPr>
        <p:txBody>
          <a:bodyPr vert="horz" lIns="91440" tIns="0" rIns="91440" bIns="0" rtlCol="0" anchor="ctr">
            <a:spAutoFit/>
          </a:bodyPr>
          <a:lstStyle/>
          <a:p>
            <a:r>
              <a:rPr lang="fr-FR" dirty="0"/>
              <a:t>01 – Titre de la partie</a:t>
            </a:r>
            <a:endParaRPr lang="en-US" dirty="0"/>
          </a:p>
        </p:txBody>
      </p:sp>
      <p:sp>
        <p:nvSpPr>
          <p:cNvPr id="3" name="Espace réservé du texte 2">
            <a:extLst>
              <a:ext uri="{FF2B5EF4-FFF2-40B4-BE49-F238E27FC236}">
                <a16:creationId xmlns:a16="http://schemas.microsoft.com/office/drawing/2014/main" id="{313A7F4A-5912-4975-BA36-6C46CF4F4C62}"/>
              </a:ext>
            </a:extLst>
          </p:cNvPr>
          <p:cNvSpPr>
            <a:spLocks noGrp="1"/>
          </p:cNvSpPr>
          <p:nvPr>
            <p:ph type="body" idx="1"/>
          </p:nvPr>
        </p:nvSpPr>
        <p:spPr>
          <a:xfrm>
            <a:off x="546100" y="1190516"/>
            <a:ext cx="11099800" cy="1538883"/>
          </a:xfrm>
          <a:prstGeom prst="rect">
            <a:avLst/>
          </a:prstGeom>
        </p:spPr>
        <p:txBody>
          <a:bodyPr vert="horz" lIns="72000" tIns="45720" rIns="91440" bIns="45720" rtlCol="0">
            <a:spAutoFit/>
          </a:bodyPr>
          <a:lstStyle/>
          <a:p>
            <a:pPr lvl="0"/>
            <a:r>
              <a:rPr lang="fr-FR" dirty="0"/>
              <a:t>Titre sur une ligne</a:t>
            </a:r>
          </a:p>
          <a:p>
            <a:pPr lvl="1"/>
            <a:r>
              <a:rPr lang="fr-FR" dirty="0"/>
              <a:t>Sous-titre sur une ligne</a:t>
            </a:r>
          </a:p>
          <a:p>
            <a:pPr lvl="2"/>
            <a:r>
              <a:rPr lang="fr-FR" dirty="0"/>
              <a:t>Troisième niveau</a:t>
            </a:r>
          </a:p>
          <a:p>
            <a:pPr lvl="3"/>
            <a:r>
              <a:rPr lang="fr-FR" dirty="0"/>
              <a:t>Quatrième niveau</a:t>
            </a:r>
          </a:p>
          <a:p>
            <a:pPr lvl="4"/>
            <a:r>
              <a:rPr lang="fr-FR" dirty="0"/>
              <a:t>Cinquième niveau </a:t>
            </a:r>
            <a:endParaRPr lang="en-US" dirty="0"/>
          </a:p>
        </p:txBody>
      </p:sp>
      <p:sp>
        <p:nvSpPr>
          <p:cNvPr id="5" name="Espace réservé du pied de page 4">
            <a:extLst>
              <a:ext uri="{FF2B5EF4-FFF2-40B4-BE49-F238E27FC236}">
                <a16:creationId xmlns:a16="http://schemas.microsoft.com/office/drawing/2014/main" id="{2B202856-97D8-41C8-A3CB-27D3A45DE936}"/>
              </a:ext>
            </a:extLst>
          </p:cNvPr>
          <p:cNvSpPr>
            <a:spLocks noGrp="1"/>
          </p:cNvSpPr>
          <p:nvPr>
            <p:ph type="ftr" sz="quarter" idx="3"/>
          </p:nvPr>
        </p:nvSpPr>
        <p:spPr>
          <a:xfrm>
            <a:off x="4038600" y="6426370"/>
            <a:ext cx="4114800" cy="161583"/>
          </a:xfrm>
          <a:prstGeom prst="rect">
            <a:avLst/>
          </a:prstGeom>
        </p:spPr>
        <p:txBody>
          <a:bodyPr vert="horz" lIns="0" tIns="0" rIns="0" bIns="0" rtlCol="0" anchor="ctr">
            <a:spAutoFit/>
          </a:bodyPr>
          <a:lstStyle>
            <a:lvl1pPr algn="ctr">
              <a:defRPr sz="1050">
                <a:solidFill>
                  <a:schemeClr val="tx1"/>
                </a:solidFill>
              </a:defRPr>
            </a:lvl1pPr>
          </a:lstStyle>
          <a:p>
            <a:endParaRPr lang="en-US" dirty="0"/>
          </a:p>
        </p:txBody>
      </p:sp>
      <p:sp>
        <p:nvSpPr>
          <p:cNvPr id="6" name="Espace réservé du numéro de diapositive 5">
            <a:extLst>
              <a:ext uri="{FF2B5EF4-FFF2-40B4-BE49-F238E27FC236}">
                <a16:creationId xmlns:a16="http://schemas.microsoft.com/office/drawing/2014/main" id="{0CA68D2E-4F23-4043-B3EF-C1E361E49B0E}"/>
              </a:ext>
            </a:extLst>
          </p:cNvPr>
          <p:cNvSpPr>
            <a:spLocks noGrp="1"/>
          </p:cNvSpPr>
          <p:nvPr>
            <p:ph type="sldNum" sz="quarter" idx="4"/>
          </p:nvPr>
        </p:nvSpPr>
        <p:spPr>
          <a:xfrm>
            <a:off x="8905875" y="6426370"/>
            <a:ext cx="2740025" cy="161583"/>
          </a:xfrm>
          <a:prstGeom prst="rect">
            <a:avLst/>
          </a:prstGeom>
        </p:spPr>
        <p:txBody>
          <a:bodyPr vert="horz" wrap="square" lIns="0" tIns="0" rIns="0" bIns="0" rtlCol="0" anchor="ctr">
            <a:spAutoFit/>
          </a:bodyPr>
          <a:lstStyle>
            <a:lvl1pPr algn="r">
              <a:defRPr sz="1050">
                <a:solidFill>
                  <a:schemeClr val="tx1"/>
                </a:solidFill>
              </a:defRPr>
            </a:lvl1pPr>
          </a:lstStyle>
          <a:p>
            <a:fld id="{C972D0C7-8A48-4519-8EA6-265A6FF30D7C}" type="slidenum">
              <a:rPr lang="en-US" smtClean="0"/>
              <a:pPr/>
              <a:t>‹N°›</a:t>
            </a:fld>
            <a:endParaRPr lang="en-US" dirty="0"/>
          </a:p>
        </p:txBody>
      </p:sp>
      <p:sp>
        <p:nvSpPr>
          <p:cNvPr id="14" name="Graphique 12">
            <a:extLst>
              <a:ext uri="{FF2B5EF4-FFF2-40B4-BE49-F238E27FC236}">
                <a16:creationId xmlns:a16="http://schemas.microsoft.com/office/drawing/2014/main" id="{11F116A6-E423-446B-B0D2-4E1F4F42A42B}"/>
              </a:ext>
            </a:extLst>
          </p:cNvPr>
          <p:cNvSpPr/>
          <p:nvPr/>
        </p:nvSpPr>
        <p:spPr>
          <a:xfrm>
            <a:off x="0" y="4872794"/>
            <a:ext cx="914400" cy="1984830"/>
          </a:xfrm>
          <a:custGeom>
            <a:avLst/>
            <a:gdLst>
              <a:gd name="connsiteX0" fmla="*/ 0 w 3159269"/>
              <a:gd name="connsiteY0" fmla="*/ 6857624 h 6857623"/>
              <a:gd name="connsiteX1" fmla="*/ 3159270 w 3159269"/>
              <a:gd name="connsiteY1" fmla="*/ 6857624 h 6857623"/>
              <a:gd name="connsiteX2" fmla="*/ 1505 w 3159269"/>
              <a:gd name="connsiteY2" fmla="*/ 0 h 6857623"/>
              <a:gd name="connsiteX3" fmla="*/ 0 w 3159269"/>
              <a:gd name="connsiteY3" fmla="*/ 6857624 h 6857623"/>
            </a:gdLst>
            <a:ahLst/>
            <a:cxnLst>
              <a:cxn ang="0">
                <a:pos x="connsiteX0" y="connsiteY0"/>
              </a:cxn>
              <a:cxn ang="0">
                <a:pos x="connsiteX1" y="connsiteY1"/>
              </a:cxn>
              <a:cxn ang="0">
                <a:pos x="connsiteX2" y="connsiteY2"/>
              </a:cxn>
              <a:cxn ang="0">
                <a:pos x="connsiteX3" y="connsiteY3"/>
              </a:cxn>
            </a:cxnLst>
            <a:rect l="l" t="t" r="r" b="b"/>
            <a:pathLst>
              <a:path w="3159269" h="6857623">
                <a:moveTo>
                  <a:pt x="0" y="6857624"/>
                </a:moveTo>
                <a:lnTo>
                  <a:pt x="3159270" y="6857624"/>
                </a:lnTo>
                <a:lnTo>
                  <a:pt x="1505" y="0"/>
                </a:lnTo>
                <a:lnTo>
                  <a:pt x="0" y="6857624"/>
                </a:lnTo>
                <a:close/>
              </a:path>
            </a:pathLst>
          </a:custGeom>
          <a:solidFill>
            <a:schemeClr val="accent3"/>
          </a:solidFill>
          <a:ln w="3753" cap="flat">
            <a:noFill/>
            <a:prstDash val="solid"/>
            <a:miter/>
          </a:ln>
        </p:spPr>
        <p:txBody>
          <a:bodyPr rtlCol="0" anchor="ctr"/>
          <a:lstStyle/>
          <a:p>
            <a:endParaRPr lang="en-US"/>
          </a:p>
        </p:txBody>
      </p:sp>
      <p:sp>
        <p:nvSpPr>
          <p:cNvPr id="4" name="Espace réservé de la date 3">
            <a:extLst>
              <a:ext uri="{FF2B5EF4-FFF2-40B4-BE49-F238E27FC236}">
                <a16:creationId xmlns:a16="http://schemas.microsoft.com/office/drawing/2014/main" id="{F4BF15B7-0E63-4B87-9EEF-D210785A7FF1}"/>
              </a:ext>
            </a:extLst>
          </p:cNvPr>
          <p:cNvSpPr>
            <a:spLocks noGrp="1"/>
          </p:cNvSpPr>
          <p:nvPr>
            <p:ph type="dt" sz="half" idx="2"/>
          </p:nvPr>
        </p:nvSpPr>
        <p:spPr>
          <a:xfrm>
            <a:off x="546100" y="6426370"/>
            <a:ext cx="2743200" cy="161583"/>
          </a:xfrm>
          <a:prstGeom prst="rect">
            <a:avLst/>
          </a:prstGeom>
        </p:spPr>
        <p:txBody>
          <a:bodyPr vert="horz" lIns="0" tIns="0" rIns="0" bIns="0" rtlCol="0" anchor="ctr">
            <a:spAutoFit/>
          </a:bodyPr>
          <a:lstStyle>
            <a:lvl1pPr algn="l">
              <a:defRPr sz="1050">
                <a:solidFill>
                  <a:schemeClr val="tx1"/>
                </a:solidFill>
              </a:defRPr>
            </a:lvl1pPr>
          </a:lstStyle>
          <a:p>
            <a:endParaRPr lang="en-US" dirty="0"/>
          </a:p>
        </p:txBody>
      </p:sp>
      <p:pic>
        <p:nvPicPr>
          <p:cNvPr id="9" name="Image 8">
            <a:extLst>
              <a:ext uri="{FF2B5EF4-FFF2-40B4-BE49-F238E27FC236}">
                <a16:creationId xmlns:a16="http://schemas.microsoft.com/office/drawing/2014/main" id="{D9BA9113-549F-47EF-A25B-6F3F7F26822A}"/>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293977" y="383381"/>
            <a:ext cx="1255257" cy="300911"/>
          </a:xfrm>
          <a:prstGeom prst="rect">
            <a:avLst/>
          </a:prstGeom>
        </p:spPr>
      </p:pic>
    </p:spTree>
    <p:extLst>
      <p:ext uri="{BB962C8B-B14F-4D97-AF65-F5344CB8AC3E}">
        <p14:creationId xmlns:p14="http://schemas.microsoft.com/office/powerpoint/2010/main" val="260062300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00" r:id="rId3"/>
    <p:sldLayoutId id="2147483701" r:id="rId4"/>
    <p:sldLayoutId id="2147483702" r:id="rId5"/>
    <p:sldLayoutId id="2147483703" r:id="rId6"/>
    <p:sldLayoutId id="2147483704" r:id="rId7"/>
    <p:sldLayoutId id="2147483705" r:id="rId8"/>
    <p:sldLayoutId id="2147483706" r:id="rId9"/>
  </p:sldLayoutIdLst>
  <p:hf hdr="0" ftr="0" dt="0"/>
  <p:txStyles>
    <p:titleStyle>
      <a:lvl1pPr algn="l" defTabSz="914400" rtl="0" eaLnBrk="1" latinLnBrk="0" hangingPunct="1">
        <a:lnSpc>
          <a:spcPct val="90000"/>
        </a:lnSpc>
        <a:spcBef>
          <a:spcPct val="0"/>
        </a:spcBef>
        <a:buNone/>
        <a:defRPr sz="1050" b="1" kern="1200" cap="all" baseline="0">
          <a:solidFill>
            <a:schemeClr val="tx2"/>
          </a:solidFill>
          <a:latin typeface="+mj-lt"/>
          <a:ea typeface="+mj-ea"/>
          <a:cs typeface="+mj-cs"/>
        </a:defRPr>
      </a:lvl1pPr>
    </p:titleStyle>
    <p:bodyStyle>
      <a:lvl1pPr marL="190500" indent="-190500" algn="l" defTabSz="914400" rtl="0" eaLnBrk="1" latinLnBrk="0" hangingPunct="1">
        <a:lnSpc>
          <a:spcPct val="100000"/>
        </a:lnSpc>
        <a:spcBef>
          <a:spcPts val="4200"/>
        </a:spcBef>
        <a:buSzPct val="150000"/>
        <a:buFontTx/>
        <a:buBlip>
          <a:blip r:embed="rId12"/>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44" userDrawn="1">
          <p15:clr>
            <a:srgbClr val="F26B43"/>
          </p15:clr>
        </p15:guide>
        <p15:guide id="4" pos="7336" userDrawn="1">
          <p15:clr>
            <a:srgbClr val="F26B43"/>
          </p15:clr>
        </p15:guide>
        <p15:guide id="5" orient="horz" userDrawn="1">
          <p15:clr>
            <a:srgbClr val="F26B43"/>
          </p15:clr>
        </p15:guide>
        <p15:guide id="6" orient="horz" pos="4320" userDrawn="1">
          <p15:clr>
            <a:srgbClr val="F26B43"/>
          </p15:clr>
        </p15:guide>
        <p15:guide id="7" orient="horz" pos="192" userDrawn="1">
          <p15:clr>
            <a:srgbClr val="F26B43"/>
          </p15:clr>
        </p15:guide>
        <p15:guide id="8" orient="horz" pos="412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5D2970-55D9-4751-8C06-6FCA5F157646}"/>
              </a:ext>
            </a:extLst>
          </p:cNvPr>
          <p:cNvSpPr>
            <a:spLocks noGrp="1"/>
          </p:cNvSpPr>
          <p:nvPr>
            <p:ph type="title"/>
          </p:nvPr>
        </p:nvSpPr>
        <p:spPr>
          <a:xfrm>
            <a:off x="546100" y="314453"/>
            <a:ext cx="5400000" cy="145424"/>
          </a:xfrm>
          <a:prstGeom prst="rect">
            <a:avLst/>
          </a:prstGeom>
        </p:spPr>
        <p:txBody>
          <a:bodyPr vert="horz" lIns="91440" tIns="0" rIns="91440" bIns="0" rtlCol="0" anchor="ctr">
            <a:spAutoFit/>
          </a:bodyPr>
          <a:lstStyle/>
          <a:p>
            <a:r>
              <a:rPr lang="fr-FR" dirty="0"/>
              <a:t>01 – Titre de la partie</a:t>
            </a:r>
            <a:endParaRPr lang="en-US" dirty="0"/>
          </a:p>
        </p:txBody>
      </p:sp>
      <p:sp>
        <p:nvSpPr>
          <p:cNvPr id="3" name="Espace réservé du texte 2">
            <a:extLst>
              <a:ext uri="{FF2B5EF4-FFF2-40B4-BE49-F238E27FC236}">
                <a16:creationId xmlns:a16="http://schemas.microsoft.com/office/drawing/2014/main" id="{313A7F4A-5912-4975-BA36-6C46CF4F4C62}"/>
              </a:ext>
            </a:extLst>
          </p:cNvPr>
          <p:cNvSpPr>
            <a:spLocks noGrp="1"/>
          </p:cNvSpPr>
          <p:nvPr>
            <p:ph type="body" idx="1"/>
          </p:nvPr>
        </p:nvSpPr>
        <p:spPr>
          <a:xfrm>
            <a:off x="546100" y="1190516"/>
            <a:ext cx="11099800" cy="1538883"/>
          </a:xfrm>
          <a:prstGeom prst="rect">
            <a:avLst/>
          </a:prstGeom>
        </p:spPr>
        <p:txBody>
          <a:bodyPr vert="horz" lIns="72000" tIns="45720" rIns="91440" bIns="45720" rtlCol="0">
            <a:spAutoFit/>
          </a:bodyPr>
          <a:lstStyle/>
          <a:p>
            <a:pPr lvl="0"/>
            <a:r>
              <a:rPr lang="fr-FR" dirty="0"/>
              <a:t>Titre sur une ligne</a:t>
            </a:r>
          </a:p>
          <a:p>
            <a:pPr lvl="1"/>
            <a:r>
              <a:rPr lang="fr-FR" dirty="0"/>
              <a:t>Sous-titre sur une ligne</a:t>
            </a:r>
          </a:p>
          <a:p>
            <a:pPr lvl="2"/>
            <a:r>
              <a:rPr lang="fr-FR" dirty="0"/>
              <a:t>Troisième niveau</a:t>
            </a:r>
          </a:p>
          <a:p>
            <a:pPr lvl="3"/>
            <a:r>
              <a:rPr lang="fr-FR" dirty="0"/>
              <a:t>Quatrième niveau</a:t>
            </a:r>
          </a:p>
          <a:p>
            <a:pPr lvl="4"/>
            <a:r>
              <a:rPr lang="fr-FR" dirty="0"/>
              <a:t>Cinquième niveau </a:t>
            </a:r>
            <a:endParaRPr lang="en-US" dirty="0"/>
          </a:p>
        </p:txBody>
      </p:sp>
      <p:sp>
        <p:nvSpPr>
          <p:cNvPr id="5" name="Espace réservé du pied de page 4">
            <a:extLst>
              <a:ext uri="{FF2B5EF4-FFF2-40B4-BE49-F238E27FC236}">
                <a16:creationId xmlns:a16="http://schemas.microsoft.com/office/drawing/2014/main" id="{2B202856-97D8-41C8-A3CB-27D3A45DE936}"/>
              </a:ext>
            </a:extLst>
          </p:cNvPr>
          <p:cNvSpPr>
            <a:spLocks noGrp="1"/>
          </p:cNvSpPr>
          <p:nvPr>
            <p:ph type="ftr" sz="quarter" idx="3"/>
          </p:nvPr>
        </p:nvSpPr>
        <p:spPr>
          <a:xfrm>
            <a:off x="4038600" y="6426370"/>
            <a:ext cx="4114800" cy="161583"/>
          </a:xfrm>
          <a:prstGeom prst="rect">
            <a:avLst/>
          </a:prstGeom>
        </p:spPr>
        <p:txBody>
          <a:bodyPr vert="horz" lIns="0" tIns="0" rIns="0" bIns="0" rtlCol="0" anchor="ctr">
            <a:spAutoFit/>
          </a:bodyPr>
          <a:lstStyle>
            <a:lvl1pPr algn="ctr">
              <a:defRPr sz="1050">
                <a:solidFill>
                  <a:schemeClr val="tx1"/>
                </a:solidFill>
              </a:defRPr>
            </a:lvl1pPr>
          </a:lstStyle>
          <a:p>
            <a:endParaRPr lang="en-US" dirty="0"/>
          </a:p>
        </p:txBody>
      </p:sp>
      <p:sp>
        <p:nvSpPr>
          <p:cNvPr id="6" name="Espace réservé du numéro de diapositive 5">
            <a:extLst>
              <a:ext uri="{FF2B5EF4-FFF2-40B4-BE49-F238E27FC236}">
                <a16:creationId xmlns:a16="http://schemas.microsoft.com/office/drawing/2014/main" id="{0CA68D2E-4F23-4043-B3EF-C1E361E49B0E}"/>
              </a:ext>
            </a:extLst>
          </p:cNvPr>
          <p:cNvSpPr>
            <a:spLocks noGrp="1"/>
          </p:cNvSpPr>
          <p:nvPr>
            <p:ph type="sldNum" sz="quarter" idx="4"/>
          </p:nvPr>
        </p:nvSpPr>
        <p:spPr>
          <a:xfrm>
            <a:off x="8905875" y="6426370"/>
            <a:ext cx="2740025" cy="161583"/>
          </a:xfrm>
          <a:prstGeom prst="rect">
            <a:avLst/>
          </a:prstGeom>
        </p:spPr>
        <p:txBody>
          <a:bodyPr vert="horz" wrap="square" lIns="0" tIns="0" rIns="0" bIns="0" rtlCol="0" anchor="ctr">
            <a:spAutoFit/>
          </a:bodyPr>
          <a:lstStyle>
            <a:lvl1pPr algn="r">
              <a:defRPr sz="1050">
                <a:solidFill>
                  <a:schemeClr val="tx1"/>
                </a:solidFill>
              </a:defRPr>
            </a:lvl1pPr>
          </a:lstStyle>
          <a:p>
            <a:fld id="{C972D0C7-8A48-4519-8EA6-265A6FF30D7C}" type="slidenum">
              <a:rPr lang="en-US" smtClean="0"/>
              <a:pPr/>
              <a:t>‹N°›</a:t>
            </a:fld>
            <a:endParaRPr lang="en-US" dirty="0"/>
          </a:p>
        </p:txBody>
      </p:sp>
      <p:sp>
        <p:nvSpPr>
          <p:cNvPr id="14" name="Graphique 12">
            <a:extLst>
              <a:ext uri="{FF2B5EF4-FFF2-40B4-BE49-F238E27FC236}">
                <a16:creationId xmlns:a16="http://schemas.microsoft.com/office/drawing/2014/main" id="{11F116A6-E423-446B-B0D2-4E1F4F42A42B}"/>
              </a:ext>
            </a:extLst>
          </p:cNvPr>
          <p:cNvSpPr/>
          <p:nvPr/>
        </p:nvSpPr>
        <p:spPr>
          <a:xfrm>
            <a:off x="0" y="4872794"/>
            <a:ext cx="914400" cy="1984830"/>
          </a:xfrm>
          <a:custGeom>
            <a:avLst/>
            <a:gdLst>
              <a:gd name="connsiteX0" fmla="*/ 0 w 3159269"/>
              <a:gd name="connsiteY0" fmla="*/ 6857624 h 6857623"/>
              <a:gd name="connsiteX1" fmla="*/ 3159270 w 3159269"/>
              <a:gd name="connsiteY1" fmla="*/ 6857624 h 6857623"/>
              <a:gd name="connsiteX2" fmla="*/ 1505 w 3159269"/>
              <a:gd name="connsiteY2" fmla="*/ 0 h 6857623"/>
              <a:gd name="connsiteX3" fmla="*/ 0 w 3159269"/>
              <a:gd name="connsiteY3" fmla="*/ 6857624 h 6857623"/>
            </a:gdLst>
            <a:ahLst/>
            <a:cxnLst>
              <a:cxn ang="0">
                <a:pos x="connsiteX0" y="connsiteY0"/>
              </a:cxn>
              <a:cxn ang="0">
                <a:pos x="connsiteX1" y="connsiteY1"/>
              </a:cxn>
              <a:cxn ang="0">
                <a:pos x="connsiteX2" y="connsiteY2"/>
              </a:cxn>
              <a:cxn ang="0">
                <a:pos x="connsiteX3" y="connsiteY3"/>
              </a:cxn>
            </a:cxnLst>
            <a:rect l="l" t="t" r="r" b="b"/>
            <a:pathLst>
              <a:path w="3159269" h="6857623">
                <a:moveTo>
                  <a:pt x="0" y="6857624"/>
                </a:moveTo>
                <a:lnTo>
                  <a:pt x="3159270" y="6857624"/>
                </a:lnTo>
                <a:lnTo>
                  <a:pt x="1505" y="0"/>
                </a:lnTo>
                <a:lnTo>
                  <a:pt x="0" y="6857624"/>
                </a:lnTo>
                <a:close/>
              </a:path>
            </a:pathLst>
          </a:custGeom>
          <a:solidFill>
            <a:srgbClr val="EDFF2B"/>
          </a:solidFill>
          <a:ln w="3753" cap="flat">
            <a:noFill/>
            <a:prstDash val="solid"/>
            <a:miter/>
          </a:ln>
        </p:spPr>
        <p:txBody>
          <a:bodyPr rtlCol="0" anchor="ctr"/>
          <a:lstStyle/>
          <a:p>
            <a:endParaRPr lang="en-US"/>
          </a:p>
        </p:txBody>
      </p:sp>
      <p:sp>
        <p:nvSpPr>
          <p:cNvPr id="4" name="Espace réservé de la date 3">
            <a:extLst>
              <a:ext uri="{FF2B5EF4-FFF2-40B4-BE49-F238E27FC236}">
                <a16:creationId xmlns:a16="http://schemas.microsoft.com/office/drawing/2014/main" id="{F4BF15B7-0E63-4B87-9EEF-D210785A7FF1}"/>
              </a:ext>
            </a:extLst>
          </p:cNvPr>
          <p:cNvSpPr>
            <a:spLocks noGrp="1"/>
          </p:cNvSpPr>
          <p:nvPr>
            <p:ph type="dt" sz="half" idx="2"/>
          </p:nvPr>
        </p:nvSpPr>
        <p:spPr>
          <a:xfrm>
            <a:off x="546100" y="6426370"/>
            <a:ext cx="2743200" cy="161583"/>
          </a:xfrm>
          <a:prstGeom prst="rect">
            <a:avLst/>
          </a:prstGeom>
        </p:spPr>
        <p:txBody>
          <a:bodyPr vert="horz" lIns="0" tIns="0" rIns="0" bIns="0" rtlCol="0" anchor="ctr">
            <a:spAutoFit/>
          </a:bodyPr>
          <a:lstStyle>
            <a:lvl1pPr algn="l">
              <a:defRPr sz="1050">
                <a:solidFill>
                  <a:schemeClr val="tx1"/>
                </a:solidFill>
              </a:defRPr>
            </a:lvl1pPr>
          </a:lstStyle>
          <a:p>
            <a:endParaRPr lang="en-US" dirty="0"/>
          </a:p>
        </p:txBody>
      </p:sp>
      <p:pic>
        <p:nvPicPr>
          <p:cNvPr id="9" name="Image 8">
            <a:extLst>
              <a:ext uri="{FF2B5EF4-FFF2-40B4-BE49-F238E27FC236}">
                <a16:creationId xmlns:a16="http://schemas.microsoft.com/office/drawing/2014/main" id="{D7EB8F02-9785-47C2-A3FB-2955EE54D387}"/>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293977" y="383381"/>
            <a:ext cx="1255257" cy="300911"/>
          </a:xfrm>
          <a:prstGeom prst="rect">
            <a:avLst/>
          </a:prstGeom>
        </p:spPr>
      </p:pic>
    </p:spTree>
    <p:extLst>
      <p:ext uri="{BB962C8B-B14F-4D97-AF65-F5344CB8AC3E}">
        <p14:creationId xmlns:p14="http://schemas.microsoft.com/office/powerpoint/2010/main" val="349793880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14" r:id="rId3"/>
    <p:sldLayoutId id="2147483715" r:id="rId4"/>
    <p:sldLayoutId id="2147483716" r:id="rId5"/>
    <p:sldLayoutId id="2147483717" r:id="rId6"/>
    <p:sldLayoutId id="2147483718" r:id="rId7"/>
    <p:sldLayoutId id="2147483719" r:id="rId8"/>
    <p:sldLayoutId id="2147483720" r:id="rId9"/>
  </p:sldLayoutIdLst>
  <p:hf hdr="0" ftr="0" dt="0"/>
  <p:txStyles>
    <p:titleStyle>
      <a:lvl1pPr algn="l" defTabSz="914400" rtl="0" eaLnBrk="1" latinLnBrk="0" hangingPunct="1">
        <a:lnSpc>
          <a:spcPct val="90000"/>
        </a:lnSpc>
        <a:spcBef>
          <a:spcPct val="0"/>
        </a:spcBef>
        <a:buNone/>
        <a:defRPr sz="1050" b="1" kern="1200" cap="all" baseline="0">
          <a:solidFill>
            <a:schemeClr val="tx2"/>
          </a:solidFill>
          <a:latin typeface="+mj-lt"/>
          <a:ea typeface="+mj-ea"/>
          <a:cs typeface="+mj-cs"/>
        </a:defRPr>
      </a:lvl1pPr>
    </p:titleStyle>
    <p:bodyStyle>
      <a:lvl1pPr marL="190500" indent="-190500" algn="l" defTabSz="914400" rtl="0" eaLnBrk="1" latinLnBrk="0" hangingPunct="1">
        <a:lnSpc>
          <a:spcPct val="100000"/>
        </a:lnSpc>
        <a:spcBef>
          <a:spcPts val="4200"/>
        </a:spcBef>
        <a:buSzPct val="150000"/>
        <a:buFontTx/>
        <a:buBlip>
          <a:blip r:embed="rId12"/>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44" userDrawn="1">
          <p15:clr>
            <a:srgbClr val="F26B43"/>
          </p15:clr>
        </p15:guide>
        <p15:guide id="4" pos="7336" userDrawn="1">
          <p15:clr>
            <a:srgbClr val="F26B43"/>
          </p15:clr>
        </p15:guide>
        <p15:guide id="5" orient="horz" userDrawn="1">
          <p15:clr>
            <a:srgbClr val="F26B43"/>
          </p15:clr>
        </p15:guide>
        <p15:guide id="6" orient="horz" pos="4320" userDrawn="1">
          <p15:clr>
            <a:srgbClr val="F26B43"/>
          </p15:clr>
        </p15:guide>
        <p15:guide id="7" orient="horz" pos="192" userDrawn="1">
          <p15:clr>
            <a:srgbClr val="F26B43"/>
          </p15:clr>
        </p15:guide>
        <p15:guide id="8" orient="horz" pos="4128"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5D2970-55D9-4751-8C06-6FCA5F157646}"/>
              </a:ext>
            </a:extLst>
          </p:cNvPr>
          <p:cNvSpPr>
            <a:spLocks noGrp="1"/>
          </p:cNvSpPr>
          <p:nvPr>
            <p:ph type="title"/>
          </p:nvPr>
        </p:nvSpPr>
        <p:spPr>
          <a:xfrm>
            <a:off x="546100" y="314453"/>
            <a:ext cx="5400000" cy="145424"/>
          </a:xfrm>
          <a:prstGeom prst="rect">
            <a:avLst/>
          </a:prstGeom>
        </p:spPr>
        <p:txBody>
          <a:bodyPr vert="horz" lIns="91440" tIns="0" rIns="91440" bIns="0" rtlCol="0" anchor="ctr">
            <a:spAutoFit/>
          </a:bodyPr>
          <a:lstStyle/>
          <a:p>
            <a:r>
              <a:rPr lang="fr-FR" dirty="0"/>
              <a:t>01 – Titre de la partie</a:t>
            </a:r>
            <a:endParaRPr lang="en-US" dirty="0"/>
          </a:p>
        </p:txBody>
      </p:sp>
      <p:sp>
        <p:nvSpPr>
          <p:cNvPr id="3" name="Espace réservé du texte 2">
            <a:extLst>
              <a:ext uri="{FF2B5EF4-FFF2-40B4-BE49-F238E27FC236}">
                <a16:creationId xmlns:a16="http://schemas.microsoft.com/office/drawing/2014/main" id="{313A7F4A-5912-4975-BA36-6C46CF4F4C62}"/>
              </a:ext>
            </a:extLst>
          </p:cNvPr>
          <p:cNvSpPr>
            <a:spLocks noGrp="1"/>
          </p:cNvSpPr>
          <p:nvPr>
            <p:ph type="body" idx="1"/>
          </p:nvPr>
        </p:nvSpPr>
        <p:spPr>
          <a:xfrm>
            <a:off x="546100" y="1190516"/>
            <a:ext cx="11099800" cy="1538883"/>
          </a:xfrm>
          <a:prstGeom prst="rect">
            <a:avLst/>
          </a:prstGeom>
        </p:spPr>
        <p:txBody>
          <a:bodyPr vert="horz" lIns="72000" tIns="45720" rIns="91440" bIns="45720" rtlCol="0">
            <a:spAutoFit/>
          </a:bodyPr>
          <a:lstStyle/>
          <a:p>
            <a:pPr lvl="0"/>
            <a:r>
              <a:rPr lang="fr-FR" dirty="0"/>
              <a:t>Titre sur une ligne</a:t>
            </a:r>
          </a:p>
          <a:p>
            <a:pPr lvl="1"/>
            <a:r>
              <a:rPr lang="fr-FR" dirty="0"/>
              <a:t>Sous-titre sur une ligne</a:t>
            </a:r>
          </a:p>
          <a:p>
            <a:pPr lvl="2"/>
            <a:r>
              <a:rPr lang="fr-FR" dirty="0"/>
              <a:t>Troisième niveau</a:t>
            </a:r>
          </a:p>
          <a:p>
            <a:pPr lvl="3"/>
            <a:r>
              <a:rPr lang="fr-FR" dirty="0"/>
              <a:t>Quatrième niveau</a:t>
            </a:r>
          </a:p>
          <a:p>
            <a:pPr lvl="4"/>
            <a:r>
              <a:rPr lang="fr-FR" dirty="0"/>
              <a:t>Cinquième niveau </a:t>
            </a:r>
            <a:endParaRPr lang="en-US" dirty="0"/>
          </a:p>
        </p:txBody>
      </p:sp>
      <p:sp>
        <p:nvSpPr>
          <p:cNvPr id="5" name="Espace réservé du pied de page 4">
            <a:extLst>
              <a:ext uri="{FF2B5EF4-FFF2-40B4-BE49-F238E27FC236}">
                <a16:creationId xmlns:a16="http://schemas.microsoft.com/office/drawing/2014/main" id="{2B202856-97D8-41C8-A3CB-27D3A45DE936}"/>
              </a:ext>
            </a:extLst>
          </p:cNvPr>
          <p:cNvSpPr>
            <a:spLocks noGrp="1"/>
          </p:cNvSpPr>
          <p:nvPr>
            <p:ph type="ftr" sz="quarter" idx="3"/>
          </p:nvPr>
        </p:nvSpPr>
        <p:spPr>
          <a:xfrm>
            <a:off x="4038600" y="6426370"/>
            <a:ext cx="4114800" cy="161583"/>
          </a:xfrm>
          <a:prstGeom prst="rect">
            <a:avLst/>
          </a:prstGeom>
        </p:spPr>
        <p:txBody>
          <a:bodyPr vert="horz" lIns="0" tIns="0" rIns="0" bIns="0" rtlCol="0" anchor="ctr">
            <a:spAutoFit/>
          </a:bodyPr>
          <a:lstStyle>
            <a:lvl1pPr algn="ctr">
              <a:defRPr sz="1050">
                <a:solidFill>
                  <a:schemeClr val="tx1"/>
                </a:solidFill>
              </a:defRPr>
            </a:lvl1pPr>
          </a:lstStyle>
          <a:p>
            <a:endParaRPr lang="en-US" dirty="0"/>
          </a:p>
        </p:txBody>
      </p:sp>
      <p:sp>
        <p:nvSpPr>
          <p:cNvPr id="6" name="Espace réservé du numéro de diapositive 5">
            <a:extLst>
              <a:ext uri="{FF2B5EF4-FFF2-40B4-BE49-F238E27FC236}">
                <a16:creationId xmlns:a16="http://schemas.microsoft.com/office/drawing/2014/main" id="{0CA68D2E-4F23-4043-B3EF-C1E361E49B0E}"/>
              </a:ext>
            </a:extLst>
          </p:cNvPr>
          <p:cNvSpPr>
            <a:spLocks noGrp="1"/>
          </p:cNvSpPr>
          <p:nvPr>
            <p:ph type="sldNum" sz="quarter" idx="4"/>
          </p:nvPr>
        </p:nvSpPr>
        <p:spPr>
          <a:xfrm>
            <a:off x="8905875" y="6426370"/>
            <a:ext cx="2740025" cy="161583"/>
          </a:xfrm>
          <a:prstGeom prst="rect">
            <a:avLst/>
          </a:prstGeom>
        </p:spPr>
        <p:txBody>
          <a:bodyPr vert="horz" wrap="square" lIns="0" tIns="0" rIns="0" bIns="0" rtlCol="0" anchor="ctr">
            <a:spAutoFit/>
          </a:bodyPr>
          <a:lstStyle>
            <a:lvl1pPr algn="r">
              <a:defRPr sz="1050">
                <a:solidFill>
                  <a:schemeClr val="tx1"/>
                </a:solidFill>
              </a:defRPr>
            </a:lvl1pPr>
          </a:lstStyle>
          <a:p>
            <a:fld id="{C972D0C7-8A48-4519-8EA6-265A6FF30D7C}" type="slidenum">
              <a:rPr lang="en-US" smtClean="0"/>
              <a:pPr/>
              <a:t>‹N°›</a:t>
            </a:fld>
            <a:endParaRPr lang="en-US" dirty="0"/>
          </a:p>
        </p:txBody>
      </p:sp>
      <p:sp>
        <p:nvSpPr>
          <p:cNvPr id="14" name="Graphique 12">
            <a:extLst>
              <a:ext uri="{FF2B5EF4-FFF2-40B4-BE49-F238E27FC236}">
                <a16:creationId xmlns:a16="http://schemas.microsoft.com/office/drawing/2014/main" id="{11F116A6-E423-446B-B0D2-4E1F4F42A42B}"/>
              </a:ext>
            </a:extLst>
          </p:cNvPr>
          <p:cNvSpPr/>
          <p:nvPr/>
        </p:nvSpPr>
        <p:spPr>
          <a:xfrm>
            <a:off x="0" y="4872794"/>
            <a:ext cx="914400" cy="1984830"/>
          </a:xfrm>
          <a:custGeom>
            <a:avLst/>
            <a:gdLst>
              <a:gd name="connsiteX0" fmla="*/ 0 w 3159269"/>
              <a:gd name="connsiteY0" fmla="*/ 6857624 h 6857623"/>
              <a:gd name="connsiteX1" fmla="*/ 3159270 w 3159269"/>
              <a:gd name="connsiteY1" fmla="*/ 6857624 h 6857623"/>
              <a:gd name="connsiteX2" fmla="*/ 1505 w 3159269"/>
              <a:gd name="connsiteY2" fmla="*/ 0 h 6857623"/>
              <a:gd name="connsiteX3" fmla="*/ 0 w 3159269"/>
              <a:gd name="connsiteY3" fmla="*/ 6857624 h 6857623"/>
            </a:gdLst>
            <a:ahLst/>
            <a:cxnLst>
              <a:cxn ang="0">
                <a:pos x="connsiteX0" y="connsiteY0"/>
              </a:cxn>
              <a:cxn ang="0">
                <a:pos x="connsiteX1" y="connsiteY1"/>
              </a:cxn>
              <a:cxn ang="0">
                <a:pos x="connsiteX2" y="connsiteY2"/>
              </a:cxn>
              <a:cxn ang="0">
                <a:pos x="connsiteX3" y="connsiteY3"/>
              </a:cxn>
            </a:cxnLst>
            <a:rect l="l" t="t" r="r" b="b"/>
            <a:pathLst>
              <a:path w="3159269" h="6857623">
                <a:moveTo>
                  <a:pt x="0" y="6857624"/>
                </a:moveTo>
                <a:lnTo>
                  <a:pt x="3159270" y="6857624"/>
                </a:lnTo>
                <a:lnTo>
                  <a:pt x="1505" y="0"/>
                </a:lnTo>
                <a:lnTo>
                  <a:pt x="0" y="6857624"/>
                </a:lnTo>
                <a:close/>
              </a:path>
            </a:pathLst>
          </a:custGeom>
          <a:solidFill>
            <a:srgbClr val="FFB01C"/>
          </a:solidFill>
          <a:ln w="3753" cap="flat">
            <a:noFill/>
            <a:prstDash val="solid"/>
            <a:miter/>
          </a:ln>
        </p:spPr>
        <p:txBody>
          <a:bodyPr rtlCol="0" anchor="ctr"/>
          <a:lstStyle/>
          <a:p>
            <a:endParaRPr lang="en-US"/>
          </a:p>
        </p:txBody>
      </p:sp>
      <p:sp>
        <p:nvSpPr>
          <p:cNvPr id="4" name="Espace réservé de la date 3">
            <a:extLst>
              <a:ext uri="{FF2B5EF4-FFF2-40B4-BE49-F238E27FC236}">
                <a16:creationId xmlns:a16="http://schemas.microsoft.com/office/drawing/2014/main" id="{F4BF15B7-0E63-4B87-9EEF-D210785A7FF1}"/>
              </a:ext>
            </a:extLst>
          </p:cNvPr>
          <p:cNvSpPr>
            <a:spLocks noGrp="1"/>
          </p:cNvSpPr>
          <p:nvPr>
            <p:ph type="dt" sz="half" idx="2"/>
          </p:nvPr>
        </p:nvSpPr>
        <p:spPr>
          <a:xfrm>
            <a:off x="546100" y="6426370"/>
            <a:ext cx="2743200" cy="161583"/>
          </a:xfrm>
          <a:prstGeom prst="rect">
            <a:avLst/>
          </a:prstGeom>
        </p:spPr>
        <p:txBody>
          <a:bodyPr vert="horz" lIns="0" tIns="0" rIns="0" bIns="0" rtlCol="0" anchor="ctr">
            <a:spAutoFit/>
          </a:bodyPr>
          <a:lstStyle>
            <a:lvl1pPr algn="l">
              <a:defRPr sz="1050">
                <a:solidFill>
                  <a:schemeClr val="tx1"/>
                </a:solidFill>
              </a:defRPr>
            </a:lvl1pPr>
          </a:lstStyle>
          <a:p>
            <a:endParaRPr lang="en-US" dirty="0"/>
          </a:p>
        </p:txBody>
      </p:sp>
      <p:pic>
        <p:nvPicPr>
          <p:cNvPr id="9" name="Image 8">
            <a:extLst>
              <a:ext uri="{FF2B5EF4-FFF2-40B4-BE49-F238E27FC236}">
                <a16:creationId xmlns:a16="http://schemas.microsoft.com/office/drawing/2014/main" id="{6A75DAA6-75C3-4BD6-B005-6C643A8C4AEC}"/>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293977" y="383381"/>
            <a:ext cx="1255257" cy="300911"/>
          </a:xfrm>
          <a:prstGeom prst="rect">
            <a:avLst/>
          </a:prstGeom>
        </p:spPr>
      </p:pic>
    </p:spTree>
    <p:extLst>
      <p:ext uri="{BB962C8B-B14F-4D97-AF65-F5344CB8AC3E}">
        <p14:creationId xmlns:p14="http://schemas.microsoft.com/office/powerpoint/2010/main" val="394061114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28" r:id="rId3"/>
    <p:sldLayoutId id="2147483729" r:id="rId4"/>
    <p:sldLayoutId id="2147483730" r:id="rId5"/>
    <p:sldLayoutId id="2147483731" r:id="rId6"/>
    <p:sldLayoutId id="2147483732" r:id="rId7"/>
    <p:sldLayoutId id="2147483733" r:id="rId8"/>
    <p:sldLayoutId id="2147483734" r:id="rId9"/>
  </p:sldLayoutIdLst>
  <p:hf hdr="0" ftr="0" dt="0"/>
  <p:txStyles>
    <p:titleStyle>
      <a:lvl1pPr algn="l" defTabSz="914400" rtl="0" eaLnBrk="1" latinLnBrk="0" hangingPunct="1">
        <a:lnSpc>
          <a:spcPct val="90000"/>
        </a:lnSpc>
        <a:spcBef>
          <a:spcPct val="0"/>
        </a:spcBef>
        <a:buNone/>
        <a:defRPr sz="1050" b="1" kern="1200" cap="all" baseline="0">
          <a:solidFill>
            <a:schemeClr val="tx2"/>
          </a:solidFill>
          <a:latin typeface="+mj-lt"/>
          <a:ea typeface="+mj-ea"/>
          <a:cs typeface="+mj-cs"/>
        </a:defRPr>
      </a:lvl1pPr>
    </p:titleStyle>
    <p:bodyStyle>
      <a:lvl1pPr marL="190500" indent="-190500" algn="l" defTabSz="914400" rtl="0" eaLnBrk="1" latinLnBrk="0" hangingPunct="1">
        <a:lnSpc>
          <a:spcPct val="100000"/>
        </a:lnSpc>
        <a:spcBef>
          <a:spcPts val="4200"/>
        </a:spcBef>
        <a:buSzPct val="150000"/>
        <a:buFontTx/>
        <a:buBlip>
          <a:blip r:embed="rId12"/>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44" userDrawn="1">
          <p15:clr>
            <a:srgbClr val="F26B43"/>
          </p15:clr>
        </p15:guide>
        <p15:guide id="4" pos="7336" userDrawn="1">
          <p15:clr>
            <a:srgbClr val="F26B43"/>
          </p15:clr>
        </p15:guide>
        <p15:guide id="5" orient="horz" userDrawn="1">
          <p15:clr>
            <a:srgbClr val="F26B43"/>
          </p15:clr>
        </p15:guide>
        <p15:guide id="6" orient="horz" pos="4320" userDrawn="1">
          <p15:clr>
            <a:srgbClr val="F26B43"/>
          </p15:clr>
        </p15:guide>
        <p15:guide id="7" orient="horz" pos="192" userDrawn="1">
          <p15:clr>
            <a:srgbClr val="F26B43"/>
          </p15:clr>
        </p15:guide>
        <p15:guide id="8" orient="horz" pos="4128"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5D2970-55D9-4751-8C06-6FCA5F157646}"/>
              </a:ext>
            </a:extLst>
          </p:cNvPr>
          <p:cNvSpPr>
            <a:spLocks noGrp="1"/>
          </p:cNvSpPr>
          <p:nvPr>
            <p:ph type="title"/>
          </p:nvPr>
        </p:nvSpPr>
        <p:spPr>
          <a:xfrm>
            <a:off x="546100" y="314453"/>
            <a:ext cx="5400000" cy="145424"/>
          </a:xfrm>
          <a:prstGeom prst="rect">
            <a:avLst/>
          </a:prstGeom>
        </p:spPr>
        <p:txBody>
          <a:bodyPr vert="horz" lIns="91440" tIns="0" rIns="91440" bIns="0" rtlCol="0" anchor="ctr">
            <a:spAutoFit/>
          </a:bodyPr>
          <a:lstStyle/>
          <a:p>
            <a:r>
              <a:rPr lang="fr-FR" dirty="0"/>
              <a:t>01 – Titre de la partie</a:t>
            </a:r>
            <a:endParaRPr lang="en-US" dirty="0"/>
          </a:p>
        </p:txBody>
      </p:sp>
      <p:sp>
        <p:nvSpPr>
          <p:cNvPr id="3" name="Espace réservé du texte 2">
            <a:extLst>
              <a:ext uri="{FF2B5EF4-FFF2-40B4-BE49-F238E27FC236}">
                <a16:creationId xmlns:a16="http://schemas.microsoft.com/office/drawing/2014/main" id="{313A7F4A-5912-4975-BA36-6C46CF4F4C62}"/>
              </a:ext>
            </a:extLst>
          </p:cNvPr>
          <p:cNvSpPr>
            <a:spLocks noGrp="1"/>
          </p:cNvSpPr>
          <p:nvPr>
            <p:ph type="body" idx="1"/>
          </p:nvPr>
        </p:nvSpPr>
        <p:spPr>
          <a:xfrm>
            <a:off x="546100" y="1190516"/>
            <a:ext cx="11099800" cy="1538883"/>
          </a:xfrm>
          <a:prstGeom prst="rect">
            <a:avLst/>
          </a:prstGeom>
        </p:spPr>
        <p:txBody>
          <a:bodyPr vert="horz" lIns="72000" tIns="45720" rIns="91440" bIns="45720" rtlCol="0">
            <a:spAutoFit/>
          </a:bodyPr>
          <a:lstStyle/>
          <a:p>
            <a:pPr lvl="0"/>
            <a:r>
              <a:rPr lang="fr-FR" dirty="0"/>
              <a:t>Titre sur une ligne</a:t>
            </a:r>
          </a:p>
          <a:p>
            <a:pPr lvl="1"/>
            <a:r>
              <a:rPr lang="fr-FR" dirty="0"/>
              <a:t>Sous-titre sur une ligne</a:t>
            </a:r>
          </a:p>
          <a:p>
            <a:pPr lvl="2"/>
            <a:r>
              <a:rPr lang="fr-FR" dirty="0"/>
              <a:t>Troisième niveau</a:t>
            </a:r>
          </a:p>
          <a:p>
            <a:pPr lvl="3"/>
            <a:r>
              <a:rPr lang="fr-FR" dirty="0"/>
              <a:t>Quatrième niveau</a:t>
            </a:r>
          </a:p>
          <a:p>
            <a:pPr lvl="4"/>
            <a:r>
              <a:rPr lang="fr-FR" dirty="0"/>
              <a:t>Cinquième niveau </a:t>
            </a:r>
            <a:endParaRPr lang="en-US" dirty="0"/>
          </a:p>
        </p:txBody>
      </p:sp>
      <p:sp>
        <p:nvSpPr>
          <p:cNvPr id="5" name="Espace réservé du pied de page 4">
            <a:extLst>
              <a:ext uri="{FF2B5EF4-FFF2-40B4-BE49-F238E27FC236}">
                <a16:creationId xmlns:a16="http://schemas.microsoft.com/office/drawing/2014/main" id="{2B202856-97D8-41C8-A3CB-27D3A45DE936}"/>
              </a:ext>
            </a:extLst>
          </p:cNvPr>
          <p:cNvSpPr>
            <a:spLocks noGrp="1"/>
          </p:cNvSpPr>
          <p:nvPr>
            <p:ph type="ftr" sz="quarter" idx="3"/>
          </p:nvPr>
        </p:nvSpPr>
        <p:spPr>
          <a:xfrm>
            <a:off x="4038600" y="6426370"/>
            <a:ext cx="4114800" cy="161583"/>
          </a:xfrm>
          <a:prstGeom prst="rect">
            <a:avLst/>
          </a:prstGeom>
        </p:spPr>
        <p:txBody>
          <a:bodyPr vert="horz" lIns="0" tIns="0" rIns="0" bIns="0" rtlCol="0" anchor="ctr">
            <a:spAutoFit/>
          </a:bodyPr>
          <a:lstStyle>
            <a:lvl1pPr algn="ctr">
              <a:defRPr sz="1050">
                <a:solidFill>
                  <a:schemeClr val="tx1"/>
                </a:solidFill>
              </a:defRPr>
            </a:lvl1pPr>
          </a:lstStyle>
          <a:p>
            <a:endParaRPr lang="en-US" dirty="0"/>
          </a:p>
        </p:txBody>
      </p:sp>
      <p:sp>
        <p:nvSpPr>
          <p:cNvPr id="6" name="Espace réservé du numéro de diapositive 5">
            <a:extLst>
              <a:ext uri="{FF2B5EF4-FFF2-40B4-BE49-F238E27FC236}">
                <a16:creationId xmlns:a16="http://schemas.microsoft.com/office/drawing/2014/main" id="{0CA68D2E-4F23-4043-B3EF-C1E361E49B0E}"/>
              </a:ext>
            </a:extLst>
          </p:cNvPr>
          <p:cNvSpPr>
            <a:spLocks noGrp="1"/>
          </p:cNvSpPr>
          <p:nvPr>
            <p:ph type="sldNum" sz="quarter" idx="4"/>
          </p:nvPr>
        </p:nvSpPr>
        <p:spPr>
          <a:xfrm>
            <a:off x="8905875" y="6426370"/>
            <a:ext cx="2740025" cy="161583"/>
          </a:xfrm>
          <a:prstGeom prst="rect">
            <a:avLst/>
          </a:prstGeom>
        </p:spPr>
        <p:txBody>
          <a:bodyPr vert="horz" wrap="square" lIns="0" tIns="0" rIns="0" bIns="0" rtlCol="0" anchor="ctr">
            <a:spAutoFit/>
          </a:bodyPr>
          <a:lstStyle>
            <a:lvl1pPr algn="r">
              <a:defRPr sz="1050">
                <a:solidFill>
                  <a:schemeClr val="tx1"/>
                </a:solidFill>
              </a:defRPr>
            </a:lvl1pPr>
          </a:lstStyle>
          <a:p>
            <a:fld id="{C972D0C7-8A48-4519-8EA6-265A6FF30D7C}" type="slidenum">
              <a:rPr lang="en-US" smtClean="0"/>
              <a:pPr/>
              <a:t>‹N°›</a:t>
            </a:fld>
            <a:endParaRPr lang="en-US" dirty="0"/>
          </a:p>
        </p:txBody>
      </p:sp>
      <p:sp>
        <p:nvSpPr>
          <p:cNvPr id="14" name="Graphique 12">
            <a:extLst>
              <a:ext uri="{FF2B5EF4-FFF2-40B4-BE49-F238E27FC236}">
                <a16:creationId xmlns:a16="http://schemas.microsoft.com/office/drawing/2014/main" id="{11F116A6-E423-446B-B0D2-4E1F4F42A42B}"/>
              </a:ext>
            </a:extLst>
          </p:cNvPr>
          <p:cNvSpPr/>
          <p:nvPr/>
        </p:nvSpPr>
        <p:spPr>
          <a:xfrm>
            <a:off x="0" y="4872794"/>
            <a:ext cx="914400" cy="1984830"/>
          </a:xfrm>
          <a:custGeom>
            <a:avLst/>
            <a:gdLst>
              <a:gd name="connsiteX0" fmla="*/ 0 w 3159269"/>
              <a:gd name="connsiteY0" fmla="*/ 6857624 h 6857623"/>
              <a:gd name="connsiteX1" fmla="*/ 3159270 w 3159269"/>
              <a:gd name="connsiteY1" fmla="*/ 6857624 h 6857623"/>
              <a:gd name="connsiteX2" fmla="*/ 1505 w 3159269"/>
              <a:gd name="connsiteY2" fmla="*/ 0 h 6857623"/>
              <a:gd name="connsiteX3" fmla="*/ 0 w 3159269"/>
              <a:gd name="connsiteY3" fmla="*/ 6857624 h 6857623"/>
            </a:gdLst>
            <a:ahLst/>
            <a:cxnLst>
              <a:cxn ang="0">
                <a:pos x="connsiteX0" y="connsiteY0"/>
              </a:cxn>
              <a:cxn ang="0">
                <a:pos x="connsiteX1" y="connsiteY1"/>
              </a:cxn>
              <a:cxn ang="0">
                <a:pos x="connsiteX2" y="connsiteY2"/>
              </a:cxn>
              <a:cxn ang="0">
                <a:pos x="connsiteX3" y="connsiteY3"/>
              </a:cxn>
            </a:cxnLst>
            <a:rect l="l" t="t" r="r" b="b"/>
            <a:pathLst>
              <a:path w="3159269" h="6857623">
                <a:moveTo>
                  <a:pt x="0" y="6857624"/>
                </a:moveTo>
                <a:lnTo>
                  <a:pt x="3159270" y="6857624"/>
                </a:lnTo>
                <a:lnTo>
                  <a:pt x="1505" y="0"/>
                </a:lnTo>
                <a:lnTo>
                  <a:pt x="0" y="6857624"/>
                </a:lnTo>
                <a:close/>
              </a:path>
            </a:pathLst>
          </a:custGeom>
          <a:solidFill>
            <a:srgbClr val="FF7A70"/>
          </a:solidFill>
          <a:ln w="3753" cap="flat">
            <a:noFill/>
            <a:prstDash val="solid"/>
            <a:miter/>
          </a:ln>
        </p:spPr>
        <p:txBody>
          <a:bodyPr rtlCol="0" anchor="ctr"/>
          <a:lstStyle/>
          <a:p>
            <a:endParaRPr lang="en-US"/>
          </a:p>
        </p:txBody>
      </p:sp>
      <p:sp>
        <p:nvSpPr>
          <p:cNvPr id="4" name="Espace réservé de la date 3">
            <a:extLst>
              <a:ext uri="{FF2B5EF4-FFF2-40B4-BE49-F238E27FC236}">
                <a16:creationId xmlns:a16="http://schemas.microsoft.com/office/drawing/2014/main" id="{F4BF15B7-0E63-4B87-9EEF-D210785A7FF1}"/>
              </a:ext>
            </a:extLst>
          </p:cNvPr>
          <p:cNvSpPr>
            <a:spLocks noGrp="1"/>
          </p:cNvSpPr>
          <p:nvPr>
            <p:ph type="dt" sz="half" idx="2"/>
          </p:nvPr>
        </p:nvSpPr>
        <p:spPr>
          <a:xfrm>
            <a:off x="546100" y="6426370"/>
            <a:ext cx="2743200" cy="161583"/>
          </a:xfrm>
          <a:prstGeom prst="rect">
            <a:avLst/>
          </a:prstGeom>
        </p:spPr>
        <p:txBody>
          <a:bodyPr vert="horz" lIns="0" tIns="0" rIns="0" bIns="0" rtlCol="0" anchor="ctr">
            <a:spAutoFit/>
          </a:bodyPr>
          <a:lstStyle>
            <a:lvl1pPr algn="l">
              <a:defRPr sz="1050">
                <a:solidFill>
                  <a:schemeClr val="tx1"/>
                </a:solidFill>
              </a:defRPr>
            </a:lvl1pPr>
          </a:lstStyle>
          <a:p>
            <a:endParaRPr lang="en-US" dirty="0"/>
          </a:p>
        </p:txBody>
      </p:sp>
      <p:pic>
        <p:nvPicPr>
          <p:cNvPr id="9" name="Image 8">
            <a:extLst>
              <a:ext uri="{FF2B5EF4-FFF2-40B4-BE49-F238E27FC236}">
                <a16:creationId xmlns:a16="http://schemas.microsoft.com/office/drawing/2014/main" id="{92875DA8-B8F5-4048-9F3D-40C8CECD174B}"/>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293977" y="383381"/>
            <a:ext cx="1255257" cy="300911"/>
          </a:xfrm>
          <a:prstGeom prst="rect">
            <a:avLst/>
          </a:prstGeom>
        </p:spPr>
      </p:pic>
    </p:spTree>
    <p:extLst>
      <p:ext uri="{BB962C8B-B14F-4D97-AF65-F5344CB8AC3E}">
        <p14:creationId xmlns:p14="http://schemas.microsoft.com/office/powerpoint/2010/main" val="160966142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42" r:id="rId3"/>
    <p:sldLayoutId id="2147483743" r:id="rId4"/>
    <p:sldLayoutId id="2147483744" r:id="rId5"/>
    <p:sldLayoutId id="2147483745" r:id="rId6"/>
    <p:sldLayoutId id="2147483746" r:id="rId7"/>
    <p:sldLayoutId id="2147483747" r:id="rId8"/>
    <p:sldLayoutId id="2147483748" r:id="rId9"/>
  </p:sldLayoutIdLst>
  <p:hf hdr="0" ftr="0" dt="0"/>
  <p:txStyles>
    <p:titleStyle>
      <a:lvl1pPr algn="l" defTabSz="914400" rtl="0" eaLnBrk="1" latinLnBrk="0" hangingPunct="1">
        <a:lnSpc>
          <a:spcPct val="90000"/>
        </a:lnSpc>
        <a:spcBef>
          <a:spcPct val="0"/>
        </a:spcBef>
        <a:buNone/>
        <a:defRPr sz="1050" b="1" kern="1200" cap="all" baseline="0">
          <a:solidFill>
            <a:schemeClr val="tx2"/>
          </a:solidFill>
          <a:latin typeface="+mj-lt"/>
          <a:ea typeface="+mj-ea"/>
          <a:cs typeface="+mj-cs"/>
        </a:defRPr>
      </a:lvl1pPr>
    </p:titleStyle>
    <p:bodyStyle>
      <a:lvl1pPr marL="190500" indent="-190500" algn="l" defTabSz="914400" rtl="0" eaLnBrk="1" latinLnBrk="0" hangingPunct="1">
        <a:lnSpc>
          <a:spcPct val="100000"/>
        </a:lnSpc>
        <a:spcBef>
          <a:spcPts val="4200"/>
        </a:spcBef>
        <a:buSzPct val="150000"/>
        <a:buFontTx/>
        <a:buBlip>
          <a:blip r:embed="rId12"/>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44" userDrawn="1">
          <p15:clr>
            <a:srgbClr val="F26B43"/>
          </p15:clr>
        </p15:guide>
        <p15:guide id="4" pos="7336" userDrawn="1">
          <p15:clr>
            <a:srgbClr val="F26B43"/>
          </p15:clr>
        </p15:guide>
        <p15:guide id="5" orient="horz" userDrawn="1">
          <p15:clr>
            <a:srgbClr val="F26B43"/>
          </p15:clr>
        </p15:guide>
        <p15:guide id="6" orient="horz" pos="4320" userDrawn="1">
          <p15:clr>
            <a:srgbClr val="F26B43"/>
          </p15:clr>
        </p15:guide>
        <p15:guide id="7" orient="horz" pos="192" userDrawn="1">
          <p15:clr>
            <a:srgbClr val="F26B43"/>
          </p15:clr>
        </p15:guide>
        <p15:guide id="8" orient="horz" pos="4128"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5D2970-55D9-4751-8C06-6FCA5F157646}"/>
              </a:ext>
            </a:extLst>
          </p:cNvPr>
          <p:cNvSpPr>
            <a:spLocks noGrp="1"/>
          </p:cNvSpPr>
          <p:nvPr>
            <p:ph type="title"/>
          </p:nvPr>
        </p:nvSpPr>
        <p:spPr>
          <a:xfrm>
            <a:off x="546100" y="314453"/>
            <a:ext cx="5400000" cy="145424"/>
          </a:xfrm>
          <a:prstGeom prst="rect">
            <a:avLst/>
          </a:prstGeom>
        </p:spPr>
        <p:txBody>
          <a:bodyPr vert="horz" lIns="91440" tIns="0" rIns="91440" bIns="0" rtlCol="0" anchor="ctr">
            <a:spAutoFit/>
          </a:bodyPr>
          <a:lstStyle/>
          <a:p>
            <a:r>
              <a:rPr lang="fr-FR" dirty="0"/>
              <a:t>01 – Titre de la partie</a:t>
            </a:r>
            <a:endParaRPr lang="en-US" dirty="0"/>
          </a:p>
        </p:txBody>
      </p:sp>
      <p:sp>
        <p:nvSpPr>
          <p:cNvPr id="3" name="Espace réservé du texte 2">
            <a:extLst>
              <a:ext uri="{FF2B5EF4-FFF2-40B4-BE49-F238E27FC236}">
                <a16:creationId xmlns:a16="http://schemas.microsoft.com/office/drawing/2014/main" id="{313A7F4A-5912-4975-BA36-6C46CF4F4C62}"/>
              </a:ext>
            </a:extLst>
          </p:cNvPr>
          <p:cNvSpPr>
            <a:spLocks noGrp="1"/>
          </p:cNvSpPr>
          <p:nvPr>
            <p:ph type="body" idx="1"/>
          </p:nvPr>
        </p:nvSpPr>
        <p:spPr>
          <a:xfrm>
            <a:off x="546100" y="1190516"/>
            <a:ext cx="11099800" cy="1538883"/>
          </a:xfrm>
          <a:prstGeom prst="rect">
            <a:avLst/>
          </a:prstGeom>
        </p:spPr>
        <p:txBody>
          <a:bodyPr vert="horz" lIns="72000" tIns="45720" rIns="91440" bIns="45720" rtlCol="0">
            <a:spAutoFit/>
          </a:bodyPr>
          <a:lstStyle/>
          <a:p>
            <a:pPr lvl="0"/>
            <a:r>
              <a:rPr lang="fr-FR" dirty="0"/>
              <a:t>Titre sur une ligne</a:t>
            </a:r>
          </a:p>
          <a:p>
            <a:pPr lvl="1"/>
            <a:r>
              <a:rPr lang="fr-FR" dirty="0"/>
              <a:t>Sous-titre sur une ligne</a:t>
            </a:r>
          </a:p>
          <a:p>
            <a:pPr lvl="2"/>
            <a:r>
              <a:rPr lang="fr-FR" dirty="0"/>
              <a:t>Troisième niveau</a:t>
            </a:r>
          </a:p>
          <a:p>
            <a:pPr lvl="3"/>
            <a:r>
              <a:rPr lang="fr-FR" dirty="0"/>
              <a:t>Quatrième niveau</a:t>
            </a:r>
          </a:p>
          <a:p>
            <a:pPr lvl="4"/>
            <a:r>
              <a:rPr lang="fr-FR" dirty="0"/>
              <a:t>Cinquième niveau </a:t>
            </a:r>
            <a:endParaRPr lang="en-US" dirty="0"/>
          </a:p>
        </p:txBody>
      </p:sp>
      <p:sp>
        <p:nvSpPr>
          <p:cNvPr id="5" name="Espace réservé du pied de page 4">
            <a:extLst>
              <a:ext uri="{FF2B5EF4-FFF2-40B4-BE49-F238E27FC236}">
                <a16:creationId xmlns:a16="http://schemas.microsoft.com/office/drawing/2014/main" id="{2B202856-97D8-41C8-A3CB-27D3A45DE936}"/>
              </a:ext>
            </a:extLst>
          </p:cNvPr>
          <p:cNvSpPr>
            <a:spLocks noGrp="1"/>
          </p:cNvSpPr>
          <p:nvPr>
            <p:ph type="ftr" sz="quarter" idx="3"/>
          </p:nvPr>
        </p:nvSpPr>
        <p:spPr>
          <a:xfrm>
            <a:off x="4038600" y="6426370"/>
            <a:ext cx="4114800" cy="161583"/>
          </a:xfrm>
          <a:prstGeom prst="rect">
            <a:avLst/>
          </a:prstGeom>
        </p:spPr>
        <p:txBody>
          <a:bodyPr vert="horz" lIns="0" tIns="0" rIns="0" bIns="0" rtlCol="0" anchor="ctr">
            <a:spAutoFit/>
          </a:bodyPr>
          <a:lstStyle>
            <a:lvl1pPr algn="ctr">
              <a:defRPr sz="1050">
                <a:solidFill>
                  <a:schemeClr val="tx1"/>
                </a:solidFill>
              </a:defRPr>
            </a:lvl1pPr>
          </a:lstStyle>
          <a:p>
            <a:endParaRPr lang="en-US" dirty="0"/>
          </a:p>
        </p:txBody>
      </p:sp>
      <p:sp>
        <p:nvSpPr>
          <p:cNvPr id="6" name="Espace réservé du numéro de diapositive 5">
            <a:extLst>
              <a:ext uri="{FF2B5EF4-FFF2-40B4-BE49-F238E27FC236}">
                <a16:creationId xmlns:a16="http://schemas.microsoft.com/office/drawing/2014/main" id="{0CA68D2E-4F23-4043-B3EF-C1E361E49B0E}"/>
              </a:ext>
            </a:extLst>
          </p:cNvPr>
          <p:cNvSpPr>
            <a:spLocks noGrp="1"/>
          </p:cNvSpPr>
          <p:nvPr>
            <p:ph type="sldNum" sz="quarter" idx="4"/>
          </p:nvPr>
        </p:nvSpPr>
        <p:spPr>
          <a:xfrm>
            <a:off x="8905875" y="6426370"/>
            <a:ext cx="2740025" cy="161583"/>
          </a:xfrm>
          <a:prstGeom prst="rect">
            <a:avLst/>
          </a:prstGeom>
        </p:spPr>
        <p:txBody>
          <a:bodyPr vert="horz" wrap="square" lIns="0" tIns="0" rIns="0" bIns="0" rtlCol="0" anchor="ctr">
            <a:spAutoFit/>
          </a:bodyPr>
          <a:lstStyle>
            <a:lvl1pPr algn="r">
              <a:defRPr sz="1050">
                <a:solidFill>
                  <a:schemeClr val="tx1"/>
                </a:solidFill>
              </a:defRPr>
            </a:lvl1pPr>
          </a:lstStyle>
          <a:p>
            <a:fld id="{C972D0C7-8A48-4519-8EA6-265A6FF30D7C}" type="slidenum">
              <a:rPr lang="en-US" smtClean="0"/>
              <a:pPr/>
              <a:t>‹N°›</a:t>
            </a:fld>
            <a:endParaRPr lang="en-US" dirty="0"/>
          </a:p>
        </p:txBody>
      </p:sp>
      <p:sp>
        <p:nvSpPr>
          <p:cNvPr id="14" name="Graphique 12">
            <a:extLst>
              <a:ext uri="{FF2B5EF4-FFF2-40B4-BE49-F238E27FC236}">
                <a16:creationId xmlns:a16="http://schemas.microsoft.com/office/drawing/2014/main" id="{11F116A6-E423-446B-B0D2-4E1F4F42A42B}"/>
              </a:ext>
            </a:extLst>
          </p:cNvPr>
          <p:cNvSpPr/>
          <p:nvPr/>
        </p:nvSpPr>
        <p:spPr>
          <a:xfrm>
            <a:off x="0" y="4872794"/>
            <a:ext cx="914400" cy="1984830"/>
          </a:xfrm>
          <a:custGeom>
            <a:avLst/>
            <a:gdLst>
              <a:gd name="connsiteX0" fmla="*/ 0 w 3159269"/>
              <a:gd name="connsiteY0" fmla="*/ 6857624 h 6857623"/>
              <a:gd name="connsiteX1" fmla="*/ 3159270 w 3159269"/>
              <a:gd name="connsiteY1" fmla="*/ 6857624 h 6857623"/>
              <a:gd name="connsiteX2" fmla="*/ 1505 w 3159269"/>
              <a:gd name="connsiteY2" fmla="*/ 0 h 6857623"/>
              <a:gd name="connsiteX3" fmla="*/ 0 w 3159269"/>
              <a:gd name="connsiteY3" fmla="*/ 6857624 h 6857623"/>
            </a:gdLst>
            <a:ahLst/>
            <a:cxnLst>
              <a:cxn ang="0">
                <a:pos x="connsiteX0" y="connsiteY0"/>
              </a:cxn>
              <a:cxn ang="0">
                <a:pos x="connsiteX1" y="connsiteY1"/>
              </a:cxn>
              <a:cxn ang="0">
                <a:pos x="connsiteX2" y="connsiteY2"/>
              </a:cxn>
              <a:cxn ang="0">
                <a:pos x="connsiteX3" y="connsiteY3"/>
              </a:cxn>
            </a:cxnLst>
            <a:rect l="l" t="t" r="r" b="b"/>
            <a:pathLst>
              <a:path w="3159269" h="6857623">
                <a:moveTo>
                  <a:pt x="0" y="6857624"/>
                </a:moveTo>
                <a:lnTo>
                  <a:pt x="3159270" y="6857624"/>
                </a:lnTo>
                <a:lnTo>
                  <a:pt x="1505" y="0"/>
                </a:lnTo>
                <a:lnTo>
                  <a:pt x="0" y="6857624"/>
                </a:lnTo>
                <a:close/>
              </a:path>
            </a:pathLst>
          </a:custGeom>
          <a:solidFill>
            <a:srgbClr val="FF73B2"/>
          </a:solidFill>
          <a:ln w="3753" cap="flat">
            <a:noFill/>
            <a:prstDash val="solid"/>
            <a:miter/>
          </a:ln>
        </p:spPr>
        <p:txBody>
          <a:bodyPr rtlCol="0" anchor="ctr"/>
          <a:lstStyle/>
          <a:p>
            <a:endParaRPr lang="en-US"/>
          </a:p>
        </p:txBody>
      </p:sp>
      <p:sp>
        <p:nvSpPr>
          <p:cNvPr id="4" name="Espace réservé de la date 3">
            <a:extLst>
              <a:ext uri="{FF2B5EF4-FFF2-40B4-BE49-F238E27FC236}">
                <a16:creationId xmlns:a16="http://schemas.microsoft.com/office/drawing/2014/main" id="{F4BF15B7-0E63-4B87-9EEF-D210785A7FF1}"/>
              </a:ext>
            </a:extLst>
          </p:cNvPr>
          <p:cNvSpPr>
            <a:spLocks noGrp="1"/>
          </p:cNvSpPr>
          <p:nvPr>
            <p:ph type="dt" sz="half" idx="2"/>
          </p:nvPr>
        </p:nvSpPr>
        <p:spPr>
          <a:xfrm>
            <a:off x="546100" y="6426370"/>
            <a:ext cx="2743200" cy="161583"/>
          </a:xfrm>
          <a:prstGeom prst="rect">
            <a:avLst/>
          </a:prstGeom>
        </p:spPr>
        <p:txBody>
          <a:bodyPr vert="horz" lIns="0" tIns="0" rIns="0" bIns="0" rtlCol="0" anchor="ctr">
            <a:spAutoFit/>
          </a:bodyPr>
          <a:lstStyle>
            <a:lvl1pPr algn="l">
              <a:defRPr sz="1050">
                <a:solidFill>
                  <a:schemeClr val="tx1"/>
                </a:solidFill>
              </a:defRPr>
            </a:lvl1pPr>
          </a:lstStyle>
          <a:p>
            <a:endParaRPr lang="en-US" dirty="0"/>
          </a:p>
        </p:txBody>
      </p:sp>
      <p:pic>
        <p:nvPicPr>
          <p:cNvPr id="9" name="Image 8">
            <a:extLst>
              <a:ext uri="{FF2B5EF4-FFF2-40B4-BE49-F238E27FC236}">
                <a16:creationId xmlns:a16="http://schemas.microsoft.com/office/drawing/2014/main" id="{7F461F81-B1A7-4652-BC12-C8DA9B97E221}"/>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293977" y="383381"/>
            <a:ext cx="1255257" cy="300911"/>
          </a:xfrm>
          <a:prstGeom prst="rect">
            <a:avLst/>
          </a:prstGeom>
        </p:spPr>
      </p:pic>
    </p:spTree>
    <p:extLst>
      <p:ext uri="{BB962C8B-B14F-4D97-AF65-F5344CB8AC3E}">
        <p14:creationId xmlns:p14="http://schemas.microsoft.com/office/powerpoint/2010/main" val="67498366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56" r:id="rId3"/>
    <p:sldLayoutId id="2147483757" r:id="rId4"/>
    <p:sldLayoutId id="2147483758" r:id="rId5"/>
    <p:sldLayoutId id="2147483759" r:id="rId6"/>
    <p:sldLayoutId id="2147483760" r:id="rId7"/>
    <p:sldLayoutId id="2147483761" r:id="rId8"/>
    <p:sldLayoutId id="2147483762" r:id="rId9"/>
  </p:sldLayoutIdLst>
  <p:hf hdr="0" ftr="0" dt="0"/>
  <p:txStyles>
    <p:titleStyle>
      <a:lvl1pPr algn="l" defTabSz="914400" rtl="0" eaLnBrk="1" latinLnBrk="0" hangingPunct="1">
        <a:lnSpc>
          <a:spcPct val="90000"/>
        </a:lnSpc>
        <a:spcBef>
          <a:spcPct val="0"/>
        </a:spcBef>
        <a:buNone/>
        <a:defRPr sz="1050" b="1" kern="1200" cap="all" baseline="0">
          <a:solidFill>
            <a:schemeClr val="tx2"/>
          </a:solidFill>
          <a:latin typeface="+mj-lt"/>
          <a:ea typeface="+mj-ea"/>
          <a:cs typeface="+mj-cs"/>
        </a:defRPr>
      </a:lvl1pPr>
    </p:titleStyle>
    <p:bodyStyle>
      <a:lvl1pPr marL="190500" indent="-190500" algn="l" defTabSz="914400" rtl="0" eaLnBrk="1" latinLnBrk="0" hangingPunct="1">
        <a:lnSpc>
          <a:spcPct val="100000"/>
        </a:lnSpc>
        <a:spcBef>
          <a:spcPts val="4200"/>
        </a:spcBef>
        <a:buSzPct val="150000"/>
        <a:buFontTx/>
        <a:buBlip>
          <a:blip r:embed="rId12"/>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44" userDrawn="1">
          <p15:clr>
            <a:srgbClr val="F26B43"/>
          </p15:clr>
        </p15:guide>
        <p15:guide id="4" pos="7336" userDrawn="1">
          <p15:clr>
            <a:srgbClr val="F26B43"/>
          </p15:clr>
        </p15:guide>
        <p15:guide id="5" orient="horz" userDrawn="1">
          <p15:clr>
            <a:srgbClr val="F26B43"/>
          </p15:clr>
        </p15:guide>
        <p15:guide id="6" orient="horz" pos="4320" userDrawn="1">
          <p15:clr>
            <a:srgbClr val="F26B43"/>
          </p15:clr>
        </p15:guide>
        <p15:guide id="7" orient="horz" pos="192" userDrawn="1">
          <p15:clr>
            <a:srgbClr val="F26B43"/>
          </p15:clr>
        </p15:guide>
        <p15:guide id="8"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21.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F9DA91AD-6012-481A-A79D-1E56B7B24509}"/>
              </a:ext>
            </a:extLst>
          </p:cNvPr>
          <p:cNvSpPr>
            <a:spLocks noGrp="1"/>
          </p:cNvSpPr>
          <p:nvPr>
            <p:ph type="subTitle" idx="1"/>
          </p:nvPr>
        </p:nvSpPr>
        <p:spPr>
          <a:xfrm>
            <a:off x="639090" y="1759540"/>
            <a:ext cx="5658679" cy="3677930"/>
          </a:xfrm>
        </p:spPr>
        <p:txBody>
          <a:bodyPr/>
          <a:lstStyle/>
          <a:p>
            <a:pPr algn="just"/>
            <a:r>
              <a:rPr lang="fr-FR" sz="2800" b="1" dirty="0"/>
              <a:t>Travaux de l’Axe 1 de  l’Observatoire des podcasts</a:t>
            </a:r>
          </a:p>
          <a:p>
            <a:pPr algn="just"/>
            <a:r>
              <a:rPr lang="fr-FR" sz="2400" dirty="0"/>
              <a:t>Cartographie de l’écosystème des podcasts et de ses acteurs : état des lieux et analyse</a:t>
            </a:r>
          </a:p>
          <a:p>
            <a:pPr algn="just">
              <a:spcBef>
                <a:spcPts val="0"/>
              </a:spcBef>
            </a:pPr>
            <a:br>
              <a:rPr lang="fr-FR" noProof="0" dirty="0"/>
            </a:br>
            <a:endParaRPr lang="fr-FR" dirty="0"/>
          </a:p>
          <a:p>
            <a:pPr algn="just">
              <a:spcBef>
                <a:spcPts val="0"/>
              </a:spcBef>
            </a:pPr>
            <a:br>
              <a:rPr lang="fr-FR" dirty="0"/>
            </a:br>
            <a:r>
              <a:rPr lang="fr-FR" dirty="0"/>
              <a:t>Février 2024</a:t>
            </a:r>
            <a:endParaRPr lang="fr-FR" noProof="0"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6438" y="401880"/>
            <a:ext cx="1353425" cy="104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28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8A39B983-8604-49C0-84F6-40F552AB59AE}"/>
              </a:ext>
            </a:extLst>
          </p:cNvPr>
          <p:cNvSpPr>
            <a:spLocks noGrp="1"/>
          </p:cNvSpPr>
          <p:nvPr>
            <p:ph type="body" sz="quarter" idx="13"/>
          </p:nvPr>
        </p:nvSpPr>
        <p:spPr>
          <a:xfrm>
            <a:off x="7919081" y="1083468"/>
            <a:ext cx="1901161" cy="1769715"/>
          </a:xfrm>
        </p:spPr>
        <p:txBody>
          <a:bodyPr/>
          <a:lstStyle/>
          <a:p>
            <a:pPr algn="ctr"/>
            <a:r>
              <a:rPr lang="fr-FR" dirty="0"/>
              <a:t>02</a:t>
            </a:r>
          </a:p>
        </p:txBody>
      </p:sp>
      <p:sp>
        <p:nvSpPr>
          <p:cNvPr id="17" name="Espace réservé du numéro de diapositive 16">
            <a:extLst>
              <a:ext uri="{FF2B5EF4-FFF2-40B4-BE49-F238E27FC236}">
                <a16:creationId xmlns:a16="http://schemas.microsoft.com/office/drawing/2014/main" id="{EF509ECE-89D5-472B-A5C6-7FE4FA363F17}"/>
              </a:ext>
            </a:extLst>
          </p:cNvPr>
          <p:cNvSpPr>
            <a:spLocks noGrp="1"/>
          </p:cNvSpPr>
          <p:nvPr>
            <p:ph type="sldNum" sz="quarter" idx="12"/>
          </p:nvPr>
        </p:nvSpPr>
        <p:spPr/>
        <p:txBody>
          <a:bodyPr/>
          <a:lstStyle/>
          <a:p>
            <a:fld id="{C972D0C7-8A48-4519-8EA6-265A6FF30D7C}" type="slidenum">
              <a:rPr lang="en-US" smtClean="0"/>
              <a:pPr/>
              <a:t>10</a:t>
            </a:fld>
            <a:endParaRPr lang="en-US" dirty="0"/>
          </a:p>
        </p:txBody>
      </p:sp>
      <p:sp>
        <p:nvSpPr>
          <p:cNvPr id="5" name="Espace réservé du texte 15">
            <a:extLst>
              <a:ext uri="{FF2B5EF4-FFF2-40B4-BE49-F238E27FC236}">
                <a16:creationId xmlns:a16="http://schemas.microsoft.com/office/drawing/2014/main" id="{6BBA36A7-3D34-489A-8E96-DD52B6E8108F}"/>
              </a:ext>
            </a:extLst>
          </p:cNvPr>
          <p:cNvSpPr txBox="1">
            <a:spLocks/>
          </p:cNvSpPr>
          <p:nvPr/>
        </p:nvSpPr>
        <p:spPr>
          <a:xfrm>
            <a:off x="5648713" y="2567271"/>
            <a:ext cx="6534540" cy="3039294"/>
          </a:xfrm>
          <a:prstGeom prst="rect">
            <a:avLst/>
          </a:prstGeom>
        </p:spPr>
        <p:txBody>
          <a:bodyPr vert="horz" wrap="square" lIns="72000" tIns="45720" rIns="0" bIns="45720" rtlCol="0">
            <a:spAutoFit/>
          </a:bodyPr>
          <a:lstStyle>
            <a:lvl1pPr marL="0" indent="0" algn="l" defTabSz="914400" rtl="0" eaLnBrk="1" latinLnBrk="0" hangingPunct="1">
              <a:lnSpc>
                <a:spcPct val="100000"/>
              </a:lnSpc>
              <a:spcBef>
                <a:spcPts val="4200"/>
              </a:spcBef>
              <a:buSzPct val="150000"/>
              <a:buFont typeface="Arial" panose="020B0604020202020204" pitchFamily="34" charset="0"/>
              <a:buNone/>
              <a:defRPr sz="3150" b="1" kern="1200" cap="all" baseline="0">
                <a:solidFill>
                  <a:schemeClr val="tx2"/>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10" kern="1200" cap="none"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000" dirty="0"/>
              <a:t>Descriptif de l’écosystème : structuration et dynamiques</a:t>
            </a:r>
          </a:p>
          <a:p>
            <a:pPr>
              <a:spcBef>
                <a:spcPts val="0"/>
              </a:spcBef>
            </a:pPr>
            <a:endParaRPr lang="fr-FR" sz="2500" dirty="0"/>
          </a:p>
          <a:p>
            <a:pPr>
              <a:spcBef>
                <a:spcPts val="0"/>
              </a:spcBef>
            </a:pPr>
            <a:r>
              <a:rPr lang="fr-FR" sz="1800" dirty="0"/>
              <a:t>fonctionnement Et spécificités DE l’écosystème</a:t>
            </a:r>
          </a:p>
          <a:p>
            <a:pPr>
              <a:spcBef>
                <a:spcPts val="0"/>
              </a:spcBef>
            </a:pPr>
            <a:r>
              <a:rPr lang="fr-FR" sz="1800" dirty="0">
                <a:solidFill>
                  <a:schemeClr val="bg1">
                    <a:lumMod val="85000"/>
                  </a:schemeClr>
                </a:solidFill>
              </a:rPr>
              <a:t>les acteurs du secteur et leurs enjeux</a:t>
            </a:r>
          </a:p>
          <a:p>
            <a:pPr>
              <a:spcBef>
                <a:spcPts val="0"/>
              </a:spcBef>
            </a:pPr>
            <a:r>
              <a:rPr lang="fr-FR" sz="1800" dirty="0">
                <a:solidFill>
                  <a:schemeClr val="bg1">
                    <a:lumMod val="85000"/>
                  </a:schemeClr>
                </a:solidFill>
              </a:rPr>
              <a:t>les tendances du secteur </a:t>
            </a:r>
          </a:p>
        </p:txBody>
      </p:sp>
    </p:spTree>
    <p:extLst>
      <p:ext uri="{BB962C8B-B14F-4D97-AF65-F5344CB8AC3E}">
        <p14:creationId xmlns:p14="http://schemas.microsoft.com/office/powerpoint/2010/main" val="3542901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rme libre : forme 15">
            <a:extLst>
              <a:ext uri="{FF2B5EF4-FFF2-40B4-BE49-F238E27FC236}">
                <a16:creationId xmlns:a16="http://schemas.microsoft.com/office/drawing/2014/main" id="{44BB94BA-4CCD-40AF-A197-2D197C131693}"/>
              </a:ext>
            </a:extLst>
          </p:cNvPr>
          <p:cNvSpPr/>
          <p:nvPr/>
        </p:nvSpPr>
        <p:spPr>
          <a:xfrm>
            <a:off x="6509982" y="1231360"/>
            <a:ext cx="893129" cy="2003159"/>
          </a:xfrm>
          <a:custGeom>
            <a:avLst/>
            <a:gdLst>
              <a:gd name="connsiteX0" fmla="*/ 846161 w 846161"/>
              <a:gd name="connsiteY0" fmla="*/ 0 h 1842447"/>
              <a:gd name="connsiteX1" fmla="*/ 177421 w 846161"/>
              <a:gd name="connsiteY1" fmla="*/ 436728 h 1842447"/>
              <a:gd name="connsiteX2" fmla="*/ 0 w 846161"/>
              <a:gd name="connsiteY2" fmla="*/ 1842447 h 1842447"/>
              <a:gd name="connsiteX3" fmla="*/ 0 w 846161"/>
              <a:gd name="connsiteY3" fmla="*/ 1842447 h 1842447"/>
            </a:gdLst>
            <a:ahLst/>
            <a:cxnLst>
              <a:cxn ang="0">
                <a:pos x="connsiteX0" y="connsiteY0"/>
              </a:cxn>
              <a:cxn ang="0">
                <a:pos x="connsiteX1" y="connsiteY1"/>
              </a:cxn>
              <a:cxn ang="0">
                <a:pos x="connsiteX2" y="connsiteY2"/>
              </a:cxn>
              <a:cxn ang="0">
                <a:pos x="connsiteX3" y="connsiteY3"/>
              </a:cxn>
            </a:cxnLst>
            <a:rect l="l" t="t" r="r" b="b"/>
            <a:pathLst>
              <a:path w="846161" h="1842447">
                <a:moveTo>
                  <a:pt x="846161" y="0"/>
                </a:moveTo>
                <a:cubicBezTo>
                  <a:pt x="582304" y="64827"/>
                  <a:pt x="318448" y="129654"/>
                  <a:pt x="177421" y="436728"/>
                </a:cubicBezTo>
                <a:cubicBezTo>
                  <a:pt x="36394" y="743802"/>
                  <a:pt x="0" y="1842447"/>
                  <a:pt x="0" y="1842447"/>
                </a:cubicBezTo>
                <a:lnTo>
                  <a:pt x="0" y="1842447"/>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a:extLst>
              <a:ext uri="{FF2B5EF4-FFF2-40B4-BE49-F238E27FC236}">
                <a16:creationId xmlns:a16="http://schemas.microsoft.com/office/drawing/2014/main" id="{00A5743B-3573-4882-A6C4-47C797B4F646}"/>
              </a:ext>
            </a:extLst>
          </p:cNvPr>
          <p:cNvSpPr/>
          <p:nvPr/>
        </p:nvSpPr>
        <p:spPr>
          <a:xfrm>
            <a:off x="7208055" y="1092996"/>
            <a:ext cx="4903216" cy="91658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solidFill>
                  <a:srgbClr val="1E1348"/>
                </a:solidFill>
              </a:rPr>
              <a:t>ORGANISATION ET DÉV. ÉCOSYSTÈME</a:t>
            </a:r>
          </a:p>
        </p:txBody>
      </p:sp>
      <p:sp>
        <p:nvSpPr>
          <p:cNvPr id="48" name="Rectangle 47">
            <a:extLst>
              <a:ext uri="{FF2B5EF4-FFF2-40B4-BE49-F238E27FC236}">
                <a16:creationId xmlns:a16="http://schemas.microsoft.com/office/drawing/2014/main" id="{7AE7887F-F67E-4B2E-9494-57608DB71C44}"/>
              </a:ext>
            </a:extLst>
          </p:cNvPr>
          <p:cNvSpPr/>
          <p:nvPr/>
        </p:nvSpPr>
        <p:spPr>
          <a:xfrm>
            <a:off x="7231403" y="2319669"/>
            <a:ext cx="4879867" cy="4224620"/>
          </a:xfrm>
          <a:prstGeom prst="rect">
            <a:avLst/>
          </a:prstGeom>
          <a:gradFill flip="none" rotWithShape="1">
            <a:gsLst>
              <a:gs pos="0">
                <a:schemeClr val="accent3">
                  <a:lumMod val="40000"/>
                  <a:lumOff val="60000"/>
                </a:schemeClr>
              </a:gs>
              <a:gs pos="23000">
                <a:schemeClr val="accent3">
                  <a:lumMod val="40000"/>
                  <a:lumOff val="60000"/>
                </a:schemeClr>
              </a:gs>
              <a:gs pos="44000">
                <a:srgbClr val="A0FFEC"/>
              </a:gs>
              <a:gs pos="77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solidFill>
                  <a:srgbClr val="1E1348"/>
                </a:solidFill>
              </a:rPr>
              <a:t>TECHNIQUE ET MONÉTISATION</a:t>
            </a:r>
          </a:p>
        </p:txBody>
      </p:sp>
      <p:sp>
        <p:nvSpPr>
          <p:cNvPr id="53" name="Rectangle 52">
            <a:extLst>
              <a:ext uri="{FF2B5EF4-FFF2-40B4-BE49-F238E27FC236}">
                <a16:creationId xmlns:a16="http://schemas.microsoft.com/office/drawing/2014/main" id="{89614BD9-0662-411C-AAD6-D53BAF5BD974}"/>
              </a:ext>
            </a:extLst>
          </p:cNvPr>
          <p:cNvSpPr/>
          <p:nvPr/>
        </p:nvSpPr>
        <p:spPr>
          <a:xfrm>
            <a:off x="162297" y="1062709"/>
            <a:ext cx="5322730" cy="5525243"/>
          </a:xfrm>
          <a:prstGeom prst="rect">
            <a:avLst/>
          </a:prstGeom>
          <a:solidFill>
            <a:srgbClr val="FFCC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solidFill>
                  <a:srgbClr val="1E1348"/>
                </a:solidFill>
              </a:rPr>
              <a:t>CRÉATION ET FINANCEMENT</a:t>
            </a:r>
          </a:p>
        </p:txBody>
      </p:sp>
      <p:sp>
        <p:nvSpPr>
          <p:cNvPr id="9" name="Forme libre : forme 8">
            <a:extLst>
              <a:ext uri="{FF2B5EF4-FFF2-40B4-BE49-F238E27FC236}">
                <a16:creationId xmlns:a16="http://schemas.microsoft.com/office/drawing/2014/main" id="{672F0C77-C472-4BCD-B151-D67A2BEC7C26}"/>
              </a:ext>
            </a:extLst>
          </p:cNvPr>
          <p:cNvSpPr/>
          <p:nvPr/>
        </p:nvSpPr>
        <p:spPr>
          <a:xfrm rot="20596132">
            <a:off x="5479407" y="1227462"/>
            <a:ext cx="770965" cy="2204526"/>
          </a:xfrm>
          <a:custGeom>
            <a:avLst/>
            <a:gdLst>
              <a:gd name="connsiteX0" fmla="*/ 634481 w 789540"/>
              <a:gd name="connsiteY0" fmla="*/ 2015412 h 2015412"/>
              <a:gd name="connsiteX1" fmla="*/ 746449 w 789540"/>
              <a:gd name="connsiteY1" fmla="*/ 867747 h 2015412"/>
              <a:gd name="connsiteX2" fmla="*/ 0 w 789540"/>
              <a:gd name="connsiteY2" fmla="*/ 0 h 2015412"/>
            </a:gdLst>
            <a:ahLst/>
            <a:cxnLst>
              <a:cxn ang="0">
                <a:pos x="connsiteX0" y="connsiteY0"/>
              </a:cxn>
              <a:cxn ang="0">
                <a:pos x="connsiteX1" y="connsiteY1"/>
              </a:cxn>
              <a:cxn ang="0">
                <a:pos x="connsiteX2" y="connsiteY2"/>
              </a:cxn>
            </a:cxnLst>
            <a:rect l="l" t="t" r="r" b="b"/>
            <a:pathLst>
              <a:path w="789540" h="2015412">
                <a:moveTo>
                  <a:pt x="634481" y="2015412"/>
                </a:moveTo>
                <a:cubicBezTo>
                  <a:pt x="743338" y="1609530"/>
                  <a:pt x="852196" y="1203649"/>
                  <a:pt x="746449" y="867747"/>
                </a:cubicBezTo>
                <a:cubicBezTo>
                  <a:pt x="640702" y="531845"/>
                  <a:pt x="320351" y="265922"/>
                  <a:pt x="0" y="0"/>
                </a:cubicBezTo>
              </a:path>
            </a:pathLst>
          </a:cu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11</a:t>
            </a:fld>
            <a:endParaRPr lang="en-US"/>
          </a:p>
        </p:txBody>
      </p:sp>
      <p:sp>
        <p:nvSpPr>
          <p:cNvPr id="7" name="Espace réservé du texte 6">
            <a:extLst>
              <a:ext uri="{FF2B5EF4-FFF2-40B4-BE49-F238E27FC236}">
                <a16:creationId xmlns:a16="http://schemas.microsoft.com/office/drawing/2014/main" id="{9222E7DA-E792-4C05-8773-181C4FC3F2C5}"/>
              </a:ext>
            </a:extLst>
          </p:cNvPr>
          <p:cNvSpPr>
            <a:spLocks noGrp="1"/>
          </p:cNvSpPr>
          <p:nvPr>
            <p:ph type="body" sz="quarter" idx="13"/>
          </p:nvPr>
        </p:nvSpPr>
        <p:spPr>
          <a:xfrm>
            <a:off x="546100" y="733425"/>
            <a:ext cx="11483604" cy="338554"/>
          </a:xfrm>
        </p:spPr>
        <p:txBody>
          <a:bodyPr/>
          <a:lstStyle/>
          <a:p>
            <a:r>
              <a:rPr lang="fr-FR" sz="1600" dirty="0"/>
              <a:t>LES CATÉGORIES D’ACTEURS* SÉLECTIONNÉES POUR ÊTRE ÉTUDIÉES DANS LE CADRE DE L’OBSERVATOIRE</a:t>
            </a:r>
          </a:p>
        </p:txBody>
      </p:sp>
      <p:sp>
        <p:nvSpPr>
          <p:cNvPr id="4" name="Titre 3"/>
          <p:cNvSpPr>
            <a:spLocks noGrp="1"/>
          </p:cNvSpPr>
          <p:nvPr>
            <p:ph type="title"/>
          </p:nvPr>
        </p:nvSpPr>
        <p:spPr/>
        <p:txBody>
          <a:bodyPr/>
          <a:lstStyle/>
          <a:p>
            <a:r>
              <a:rPr lang="fr-FR" dirty="0"/>
              <a:t>L’OBSERVATOIRE</a:t>
            </a:r>
          </a:p>
        </p:txBody>
      </p:sp>
      <p:sp>
        <p:nvSpPr>
          <p:cNvPr id="41" name="Rectangle 40">
            <a:extLst>
              <a:ext uri="{FF2B5EF4-FFF2-40B4-BE49-F238E27FC236}">
                <a16:creationId xmlns:a16="http://schemas.microsoft.com/office/drawing/2014/main" id="{6EB77630-6251-4C35-B369-201E45558DA9}"/>
              </a:ext>
            </a:extLst>
          </p:cNvPr>
          <p:cNvSpPr/>
          <p:nvPr/>
        </p:nvSpPr>
        <p:spPr>
          <a:xfrm>
            <a:off x="293648" y="1528128"/>
            <a:ext cx="5086227" cy="653363"/>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000" b="1" dirty="0">
                <a:solidFill>
                  <a:srgbClr val="1E1348"/>
                </a:solidFill>
              </a:rPr>
              <a:t>Personne physique ayant participé à l’écriture ou à la conception d’une œuvre sonore</a:t>
            </a:r>
            <a:r>
              <a:rPr lang="fr-FR" sz="1000" dirty="0">
                <a:solidFill>
                  <a:srgbClr val="1E1348"/>
                </a:solidFill>
              </a:rPr>
              <a:t>, ici d’un podcast, au titre de laquelle elle est rémunérée. Peuvent avoir le statut d’auteur : les personnes assurant </a:t>
            </a:r>
            <a:r>
              <a:rPr lang="fr-FR" sz="1000" b="1" dirty="0">
                <a:solidFill>
                  <a:srgbClr val="1E1348"/>
                </a:solidFill>
              </a:rPr>
              <a:t>l’écriture</a:t>
            </a:r>
            <a:r>
              <a:rPr lang="fr-FR" sz="1000" dirty="0">
                <a:solidFill>
                  <a:srgbClr val="1E1348"/>
                </a:solidFill>
              </a:rPr>
              <a:t> du podcast, les </a:t>
            </a:r>
            <a:r>
              <a:rPr lang="fr-FR" sz="1000" b="1" dirty="0">
                <a:solidFill>
                  <a:srgbClr val="1E1348"/>
                </a:solidFill>
              </a:rPr>
              <a:t>réalisateurs</a:t>
            </a:r>
            <a:r>
              <a:rPr lang="fr-FR" sz="1000" dirty="0">
                <a:solidFill>
                  <a:srgbClr val="1E1348"/>
                </a:solidFill>
              </a:rPr>
              <a:t> et les </a:t>
            </a:r>
            <a:r>
              <a:rPr lang="fr-FR" sz="1000" b="1" dirty="0">
                <a:solidFill>
                  <a:srgbClr val="1E1348"/>
                </a:solidFill>
              </a:rPr>
              <a:t>compositeurs</a:t>
            </a:r>
            <a:r>
              <a:rPr lang="fr-FR" sz="1000" b="1" baseline="30000" dirty="0">
                <a:solidFill>
                  <a:srgbClr val="1E1348"/>
                </a:solidFill>
              </a:rPr>
              <a:t>1</a:t>
            </a:r>
            <a:endParaRPr lang="fr-FR" sz="1000" dirty="0">
              <a:solidFill>
                <a:srgbClr val="1E1348"/>
              </a:solidFill>
              <a:highlight>
                <a:srgbClr val="FFFF00"/>
              </a:highlight>
            </a:endParaRPr>
          </a:p>
        </p:txBody>
      </p:sp>
      <p:sp>
        <p:nvSpPr>
          <p:cNvPr id="43" name="Rectangle 42">
            <a:extLst>
              <a:ext uri="{FF2B5EF4-FFF2-40B4-BE49-F238E27FC236}">
                <a16:creationId xmlns:a16="http://schemas.microsoft.com/office/drawing/2014/main" id="{8B3094F4-A6A1-4886-BE47-0141FBDB12F5}"/>
              </a:ext>
            </a:extLst>
          </p:cNvPr>
          <p:cNvSpPr/>
          <p:nvPr/>
        </p:nvSpPr>
        <p:spPr>
          <a:xfrm>
            <a:off x="293649" y="2500798"/>
            <a:ext cx="5086227" cy="146092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fr-FR" sz="1000" dirty="0">
                <a:solidFill>
                  <a:srgbClr val="1E1348"/>
                </a:solidFill>
              </a:rPr>
              <a:t>Société prenant la </a:t>
            </a:r>
            <a:r>
              <a:rPr lang="fr-FR" sz="1000" b="1" dirty="0">
                <a:solidFill>
                  <a:srgbClr val="1E1348"/>
                </a:solidFill>
              </a:rPr>
              <a:t>responsabilité de la production </a:t>
            </a:r>
            <a:r>
              <a:rPr lang="fr-FR" sz="1000" dirty="0">
                <a:solidFill>
                  <a:srgbClr val="1E1348"/>
                </a:solidFill>
              </a:rPr>
              <a:t>de l’œuvre (financière, artistique et technique), ici d’un podcast, et qui en garantit la bonne fin. </a:t>
            </a:r>
          </a:p>
          <a:p>
            <a:r>
              <a:rPr lang="fr-FR" sz="1000" dirty="0">
                <a:solidFill>
                  <a:srgbClr val="1E1348"/>
                </a:solidFill>
              </a:rPr>
              <a:t>Il est </a:t>
            </a:r>
            <a:r>
              <a:rPr lang="fr-FR" sz="1000" b="1" dirty="0">
                <a:solidFill>
                  <a:srgbClr val="1E1348"/>
                </a:solidFill>
              </a:rPr>
              <a:t>propriétaire des droits d’auteurs </a:t>
            </a:r>
            <a:r>
              <a:rPr lang="fr-FR" sz="1000" dirty="0">
                <a:solidFill>
                  <a:srgbClr val="1E1348"/>
                </a:solidFill>
              </a:rPr>
              <a:t>permettant la production du podcast et son exploitation, ainsi que de la totalité de la propriété sur l’œuvre et ses revenus. </a:t>
            </a:r>
          </a:p>
          <a:p>
            <a:r>
              <a:rPr lang="fr-FR" sz="1000" b="1" dirty="0">
                <a:solidFill>
                  <a:srgbClr val="1E1348"/>
                </a:solidFill>
              </a:rPr>
              <a:t>Deux types </a:t>
            </a:r>
            <a:r>
              <a:rPr lang="fr-FR" sz="1000" dirty="0">
                <a:solidFill>
                  <a:srgbClr val="1E1348"/>
                </a:solidFill>
              </a:rPr>
              <a:t>de producteurs :</a:t>
            </a:r>
          </a:p>
          <a:p>
            <a:pPr marL="171450" indent="-171450">
              <a:buFontTx/>
              <a:buChar char="-"/>
            </a:pPr>
            <a:r>
              <a:rPr lang="fr-FR" sz="1000" dirty="0">
                <a:solidFill>
                  <a:srgbClr val="1E1348"/>
                </a:solidFill>
              </a:rPr>
              <a:t>Producteur </a:t>
            </a:r>
            <a:r>
              <a:rPr lang="fr-FR" sz="1000" b="1" dirty="0">
                <a:solidFill>
                  <a:srgbClr val="1E1348"/>
                </a:solidFill>
              </a:rPr>
              <a:t>intégré </a:t>
            </a:r>
            <a:r>
              <a:rPr lang="fr-FR" sz="1000" dirty="0">
                <a:solidFill>
                  <a:srgbClr val="1E1348"/>
                </a:solidFill>
              </a:rPr>
              <a:t>(à un groupe dont l’activité principale n’est pas la production de podcasts : éditeurs, plateformes dites de diffusion/d’écoute etc.)</a:t>
            </a:r>
          </a:p>
          <a:p>
            <a:pPr marL="171450" indent="-171450">
              <a:buFontTx/>
              <a:buChar char="-"/>
            </a:pPr>
            <a:r>
              <a:rPr lang="fr-FR" sz="1000" dirty="0">
                <a:solidFill>
                  <a:srgbClr val="1E1348"/>
                </a:solidFill>
              </a:rPr>
              <a:t>Producteur </a:t>
            </a:r>
            <a:r>
              <a:rPr lang="fr-FR" sz="1000" b="1" dirty="0">
                <a:solidFill>
                  <a:srgbClr val="1E1348"/>
                </a:solidFill>
              </a:rPr>
              <a:t>« pure </a:t>
            </a:r>
            <a:r>
              <a:rPr lang="fr-FR" sz="1000" b="1" dirty="0" err="1">
                <a:solidFill>
                  <a:srgbClr val="1E1348"/>
                </a:solidFill>
              </a:rPr>
              <a:t>player</a:t>
            </a:r>
            <a:r>
              <a:rPr lang="fr-FR" sz="1000" b="1" dirty="0">
                <a:solidFill>
                  <a:srgbClr val="1E1348"/>
                </a:solidFill>
              </a:rPr>
              <a:t> »</a:t>
            </a:r>
          </a:p>
        </p:txBody>
      </p:sp>
      <p:sp>
        <p:nvSpPr>
          <p:cNvPr id="45" name="Rectangle 44">
            <a:extLst>
              <a:ext uri="{FF2B5EF4-FFF2-40B4-BE49-F238E27FC236}">
                <a16:creationId xmlns:a16="http://schemas.microsoft.com/office/drawing/2014/main" id="{B1384934-C4B4-428E-B1EF-EA719AAF334B}"/>
              </a:ext>
            </a:extLst>
          </p:cNvPr>
          <p:cNvSpPr/>
          <p:nvPr/>
        </p:nvSpPr>
        <p:spPr>
          <a:xfrm>
            <a:off x="293649" y="5492755"/>
            <a:ext cx="5086227" cy="209035"/>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000" dirty="0">
                <a:solidFill>
                  <a:srgbClr val="1E1348"/>
                </a:solidFill>
              </a:rPr>
              <a:t>Personne morale qui édite des contenus sous différents formats</a:t>
            </a:r>
          </a:p>
        </p:txBody>
      </p:sp>
      <p:sp>
        <p:nvSpPr>
          <p:cNvPr id="47" name="Rectangle 46">
            <a:extLst>
              <a:ext uri="{FF2B5EF4-FFF2-40B4-BE49-F238E27FC236}">
                <a16:creationId xmlns:a16="http://schemas.microsoft.com/office/drawing/2014/main" id="{3CF92E72-7603-4B2B-B31C-457A0AB5137A}"/>
              </a:ext>
            </a:extLst>
          </p:cNvPr>
          <p:cNvSpPr/>
          <p:nvPr/>
        </p:nvSpPr>
        <p:spPr>
          <a:xfrm>
            <a:off x="7273473" y="2800470"/>
            <a:ext cx="4783580" cy="870531"/>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000" b="1" dirty="0">
                <a:solidFill>
                  <a:srgbClr val="1E1348"/>
                </a:solidFill>
              </a:rPr>
              <a:t>Intermédiaire technique</a:t>
            </a:r>
            <a:r>
              <a:rPr lang="fr-FR" sz="1000" dirty="0">
                <a:solidFill>
                  <a:srgbClr val="1E1348"/>
                </a:solidFill>
              </a:rPr>
              <a:t> qui assure le </a:t>
            </a:r>
            <a:r>
              <a:rPr lang="fr-FR" sz="1000" b="1" dirty="0">
                <a:solidFill>
                  <a:srgbClr val="1E1348"/>
                </a:solidFill>
              </a:rPr>
              <a:t>stockage de contenus </a:t>
            </a:r>
            <a:r>
              <a:rPr lang="fr-FR" sz="1000" dirty="0">
                <a:solidFill>
                  <a:srgbClr val="1E1348"/>
                </a:solidFill>
              </a:rPr>
              <a:t>produits par des tiers et la </a:t>
            </a:r>
            <a:r>
              <a:rPr lang="fr-FR" sz="1000" b="1" dirty="0">
                <a:solidFill>
                  <a:srgbClr val="1E1348"/>
                </a:solidFill>
              </a:rPr>
              <a:t>mise à disposition des flux RSS auprès de tiers,</a:t>
            </a:r>
            <a:r>
              <a:rPr lang="fr-FR" sz="1000" dirty="0">
                <a:solidFill>
                  <a:srgbClr val="1E1348"/>
                </a:solidFill>
              </a:rPr>
              <a:t> et non directement auprès de l’auditeur final – au titre de cette activité.</a:t>
            </a:r>
          </a:p>
          <a:p>
            <a:r>
              <a:rPr lang="fr-FR" sz="1000" dirty="0">
                <a:solidFill>
                  <a:srgbClr val="1E1348"/>
                </a:solidFill>
              </a:rPr>
              <a:t>Peut proposer, à destination de ses clients, d’autres services en lien avec les podcasts : mise en avant de contenus, diffusion etc.</a:t>
            </a:r>
          </a:p>
        </p:txBody>
      </p:sp>
      <p:sp>
        <p:nvSpPr>
          <p:cNvPr id="50" name="Rectangle 49">
            <a:extLst>
              <a:ext uri="{FF2B5EF4-FFF2-40B4-BE49-F238E27FC236}">
                <a16:creationId xmlns:a16="http://schemas.microsoft.com/office/drawing/2014/main" id="{DC95D53F-1469-454D-8114-B683D4F10763}"/>
              </a:ext>
            </a:extLst>
          </p:cNvPr>
          <p:cNvSpPr/>
          <p:nvPr/>
        </p:nvSpPr>
        <p:spPr>
          <a:xfrm>
            <a:off x="7273473" y="4031425"/>
            <a:ext cx="4783580" cy="538961"/>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000" b="1" dirty="0">
                <a:solidFill>
                  <a:srgbClr val="1E1348"/>
                </a:solidFill>
              </a:rPr>
              <a:t>Intermédiaire technique </a:t>
            </a:r>
            <a:r>
              <a:rPr lang="fr-FR" sz="1000" dirty="0">
                <a:solidFill>
                  <a:srgbClr val="1E1348"/>
                </a:solidFill>
              </a:rPr>
              <a:t>permettant </a:t>
            </a:r>
            <a:r>
              <a:rPr lang="fr-FR" sz="1000" b="1" dirty="0">
                <a:solidFill>
                  <a:srgbClr val="1E1348"/>
                </a:solidFill>
              </a:rPr>
              <a:t>d’apposer des contenus publicitaires </a:t>
            </a:r>
            <a:r>
              <a:rPr lang="fr-FR" sz="1000" dirty="0">
                <a:solidFill>
                  <a:srgbClr val="1E1348"/>
                </a:solidFill>
              </a:rPr>
              <a:t>sur des contenus audio, ici des podcasts, via un </a:t>
            </a:r>
            <a:r>
              <a:rPr lang="fr-FR" sz="1000" b="1" dirty="0">
                <a:solidFill>
                  <a:srgbClr val="1E1348"/>
                </a:solidFill>
              </a:rPr>
              <a:t>outil technologique </a:t>
            </a:r>
            <a:r>
              <a:rPr lang="fr-FR" sz="1000" dirty="0">
                <a:solidFill>
                  <a:srgbClr val="1E1348"/>
                </a:solidFill>
              </a:rPr>
              <a:t>dédié.</a:t>
            </a:r>
          </a:p>
        </p:txBody>
      </p:sp>
      <p:sp>
        <p:nvSpPr>
          <p:cNvPr id="52" name="Rectangle 51">
            <a:extLst>
              <a:ext uri="{FF2B5EF4-FFF2-40B4-BE49-F238E27FC236}">
                <a16:creationId xmlns:a16="http://schemas.microsoft.com/office/drawing/2014/main" id="{496B307E-55C5-4CAB-91D3-D6A3BA905802}"/>
              </a:ext>
            </a:extLst>
          </p:cNvPr>
          <p:cNvSpPr/>
          <p:nvPr/>
        </p:nvSpPr>
        <p:spPr>
          <a:xfrm>
            <a:off x="293648" y="6078724"/>
            <a:ext cx="11736056" cy="42972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1E1348"/>
                </a:solidFill>
              </a:rPr>
              <a:t>Acteur assurant la mise à disposition à l’auditeur final du contenu</a:t>
            </a:r>
            <a:r>
              <a:rPr lang="fr-FR" sz="1000" dirty="0">
                <a:solidFill>
                  <a:srgbClr val="1E1348"/>
                </a:solidFill>
              </a:rPr>
              <a:t>, ici d’un podcast, via une interface numérique. Les plateformes de diffusion ou d’écoute peuvent donner accès aux contenus via trois types de plateformes : 1/</a:t>
            </a:r>
            <a:r>
              <a:rPr lang="fr-FR" sz="1000" b="1" dirty="0">
                <a:solidFill>
                  <a:srgbClr val="1E1348"/>
                </a:solidFill>
              </a:rPr>
              <a:t>plateformes de streaming, 2/plateformes propriétaires, 3/</a:t>
            </a:r>
            <a:r>
              <a:rPr lang="fr-FR" sz="1000" dirty="0">
                <a:solidFill>
                  <a:srgbClr val="1E1348"/>
                </a:solidFill>
              </a:rPr>
              <a:t>plateformes de type </a:t>
            </a:r>
            <a:r>
              <a:rPr lang="fr-FR" sz="1000" b="1" dirty="0">
                <a:solidFill>
                  <a:srgbClr val="1E1348"/>
                </a:solidFill>
              </a:rPr>
              <a:t>agrégateur</a:t>
            </a:r>
          </a:p>
        </p:txBody>
      </p:sp>
      <p:sp>
        <p:nvSpPr>
          <p:cNvPr id="57" name="Rectangle 56">
            <a:extLst>
              <a:ext uri="{FF2B5EF4-FFF2-40B4-BE49-F238E27FC236}">
                <a16:creationId xmlns:a16="http://schemas.microsoft.com/office/drawing/2014/main" id="{1D05CE30-B23B-4BB4-B563-5B2BD0EFEDE2}"/>
              </a:ext>
            </a:extLst>
          </p:cNvPr>
          <p:cNvSpPr/>
          <p:nvPr/>
        </p:nvSpPr>
        <p:spPr>
          <a:xfrm>
            <a:off x="7273473" y="4929364"/>
            <a:ext cx="4783580" cy="854266"/>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000" b="1" dirty="0">
                <a:solidFill>
                  <a:srgbClr val="1E1348"/>
                </a:solidFill>
              </a:rPr>
              <a:t>Acteur intermédiaire entre les annonceurs</a:t>
            </a:r>
            <a:r>
              <a:rPr lang="fr-FR" sz="1000" dirty="0">
                <a:solidFill>
                  <a:srgbClr val="1E1348"/>
                </a:solidFill>
              </a:rPr>
              <a:t> souhaitant diffuser des publicités </a:t>
            </a:r>
            <a:r>
              <a:rPr lang="fr-FR" sz="1000" b="1" dirty="0">
                <a:solidFill>
                  <a:srgbClr val="1E1348"/>
                </a:solidFill>
              </a:rPr>
              <a:t>et</a:t>
            </a:r>
            <a:r>
              <a:rPr lang="fr-FR" sz="1000" dirty="0">
                <a:solidFill>
                  <a:srgbClr val="1E1348"/>
                </a:solidFill>
              </a:rPr>
              <a:t> </a:t>
            </a:r>
            <a:r>
              <a:rPr lang="fr-FR" sz="1000" b="1" dirty="0">
                <a:solidFill>
                  <a:srgbClr val="1E1348"/>
                </a:solidFill>
              </a:rPr>
              <a:t>les</a:t>
            </a:r>
            <a:r>
              <a:rPr lang="fr-FR" sz="1000" dirty="0">
                <a:solidFill>
                  <a:srgbClr val="1E1348"/>
                </a:solidFill>
              </a:rPr>
              <a:t> </a:t>
            </a:r>
            <a:r>
              <a:rPr lang="fr-FR" sz="1000" b="1" dirty="0">
                <a:solidFill>
                  <a:srgbClr val="1E1348"/>
                </a:solidFill>
              </a:rPr>
              <a:t>éditeurs</a:t>
            </a:r>
            <a:r>
              <a:rPr lang="fr-FR" sz="1000" dirty="0">
                <a:solidFill>
                  <a:srgbClr val="1E1348"/>
                </a:solidFill>
              </a:rPr>
              <a:t> ou autres </a:t>
            </a:r>
            <a:r>
              <a:rPr lang="fr-FR" sz="1000" b="1" dirty="0">
                <a:solidFill>
                  <a:srgbClr val="1E1348"/>
                </a:solidFill>
              </a:rPr>
              <a:t>acteurs tiers </a:t>
            </a:r>
            <a:r>
              <a:rPr lang="fr-FR" sz="1000" dirty="0">
                <a:solidFill>
                  <a:srgbClr val="1E1348"/>
                </a:solidFill>
              </a:rPr>
              <a:t>mettant à disposition des espaces publicitaires, deux types identifiés :</a:t>
            </a:r>
          </a:p>
          <a:p>
            <a:r>
              <a:rPr lang="fr-FR" sz="1000" dirty="0">
                <a:solidFill>
                  <a:srgbClr val="1E1348"/>
                </a:solidFill>
              </a:rPr>
              <a:t> - </a:t>
            </a:r>
            <a:r>
              <a:rPr lang="fr-FR" sz="1000" b="1" dirty="0">
                <a:solidFill>
                  <a:srgbClr val="1E1348"/>
                </a:solidFill>
              </a:rPr>
              <a:t>Interne</a:t>
            </a:r>
            <a:r>
              <a:rPr lang="fr-FR" sz="1000" dirty="0">
                <a:solidFill>
                  <a:srgbClr val="1E1348"/>
                </a:solidFill>
              </a:rPr>
              <a:t> : intégrée au sein d’un média ou d’un groupe média</a:t>
            </a:r>
          </a:p>
          <a:p>
            <a:r>
              <a:rPr lang="fr-FR" sz="1000" dirty="0">
                <a:solidFill>
                  <a:srgbClr val="1E1348"/>
                </a:solidFill>
              </a:rPr>
              <a:t>- </a:t>
            </a:r>
            <a:r>
              <a:rPr lang="fr-FR" sz="1000" b="1" dirty="0">
                <a:solidFill>
                  <a:srgbClr val="1E1348"/>
                </a:solidFill>
              </a:rPr>
              <a:t>Externe</a:t>
            </a:r>
            <a:r>
              <a:rPr lang="fr-FR" sz="1000" dirty="0">
                <a:solidFill>
                  <a:srgbClr val="1E1348"/>
                </a:solidFill>
              </a:rPr>
              <a:t> :  travaille pour de multiples clients</a:t>
            </a:r>
          </a:p>
        </p:txBody>
      </p:sp>
      <p:sp>
        <p:nvSpPr>
          <p:cNvPr id="10" name="Forme libre : forme 9">
            <a:extLst>
              <a:ext uri="{FF2B5EF4-FFF2-40B4-BE49-F238E27FC236}">
                <a16:creationId xmlns:a16="http://schemas.microsoft.com/office/drawing/2014/main" id="{2B4527D1-5799-41AC-8BB5-1D99744F40C6}"/>
              </a:ext>
            </a:extLst>
          </p:cNvPr>
          <p:cNvSpPr/>
          <p:nvPr/>
        </p:nvSpPr>
        <p:spPr>
          <a:xfrm>
            <a:off x="5263730" y="3527517"/>
            <a:ext cx="986331" cy="681092"/>
          </a:xfrm>
          <a:custGeom>
            <a:avLst/>
            <a:gdLst>
              <a:gd name="connsiteX0" fmla="*/ 653143 w 785300"/>
              <a:gd name="connsiteY0" fmla="*/ 0 h 1380931"/>
              <a:gd name="connsiteX1" fmla="*/ 737119 w 785300"/>
              <a:gd name="connsiteY1" fmla="*/ 989045 h 1380931"/>
              <a:gd name="connsiteX2" fmla="*/ 0 w 785300"/>
              <a:gd name="connsiteY2" fmla="*/ 1380931 h 1380931"/>
            </a:gdLst>
            <a:ahLst/>
            <a:cxnLst>
              <a:cxn ang="0">
                <a:pos x="connsiteX0" y="connsiteY0"/>
              </a:cxn>
              <a:cxn ang="0">
                <a:pos x="connsiteX1" y="connsiteY1"/>
              </a:cxn>
              <a:cxn ang="0">
                <a:pos x="connsiteX2" y="connsiteY2"/>
              </a:cxn>
            </a:cxnLst>
            <a:rect l="l" t="t" r="r" b="b"/>
            <a:pathLst>
              <a:path w="785300" h="1380931">
                <a:moveTo>
                  <a:pt x="653143" y="0"/>
                </a:moveTo>
                <a:cubicBezTo>
                  <a:pt x="749559" y="379445"/>
                  <a:pt x="845976" y="758890"/>
                  <a:pt x="737119" y="989045"/>
                </a:cubicBezTo>
                <a:cubicBezTo>
                  <a:pt x="628262" y="1219200"/>
                  <a:pt x="314131" y="1300065"/>
                  <a:pt x="0" y="1380931"/>
                </a:cubicBezTo>
              </a:path>
            </a:pathLst>
          </a:cu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5B3DB5A1-FF6C-43DC-87E6-4541F118F60B}"/>
              </a:ext>
            </a:extLst>
          </p:cNvPr>
          <p:cNvCxnSpPr>
            <a:cxnSpLocks/>
          </p:cNvCxnSpPr>
          <p:nvPr/>
        </p:nvCxnSpPr>
        <p:spPr>
          <a:xfrm>
            <a:off x="5525217" y="362212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rme libre : forme 19">
            <a:extLst>
              <a:ext uri="{FF2B5EF4-FFF2-40B4-BE49-F238E27FC236}">
                <a16:creationId xmlns:a16="http://schemas.microsoft.com/office/drawing/2014/main" id="{7387E128-6D2D-49AA-BBD0-7219B273D4DA}"/>
              </a:ext>
            </a:extLst>
          </p:cNvPr>
          <p:cNvSpPr/>
          <p:nvPr/>
        </p:nvSpPr>
        <p:spPr>
          <a:xfrm>
            <a:off x="6632888" y="2671293"/>
            <a:ext cx="1056484" cy="950112"/>
          </a:xfrm>
          <a:custGeom>
            <a:avLst/>
            <a:gdLst>
              <a:gd name="connsiteX0" fmla="*/ 203367 w 784811"/>
              <a:gd name="connsiteY0" fmla="*/ 2310202 h 2310202"/>
              <a:gd name="connsiteX1" fmla="*/ 7424 w 784811"/>
              <a:gd name="connsiteY1" fmla="*/ 1414464 h 2310202"/>
              <a:gd name="connsiteX2" fmla="*/ 110060 w 784811"/>
              <a:gd name="connsiteY2" fmla="*/ 304121 h 2310202"/>
              <a:gd name="connsiteX3" fmla="*/ 725881 w 784811"/>
              <a:gd name="connsiteY3" fmla="*/ 14872 h 2310202"/>
              <a:gd name="connsiteX4" fmla="*/ 763203 w 784811"/>
              <a:gd name="connsiteY4" fmla="*/ 42864 h 2310202"/>
              <a:gd name="connsiteX5" fmla="*/ 753873 w 784811"/>
              <a:gd name="connsiteY5" fmla="*/ 52194 h 231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811" h="2310202">
                <a:moveTo>
                  <a:pt x="203367" y="2310202"/>
                </a:moveTo>
                <a:cubicBezTo>
                  <a:pt x="113171" y="2029506"/>
                  <a:pt x="22975" y="1748811"/>
                  <a:pt x="7424" y="1414464"/>
                </a:cubicBezTo>
                <a:cubicBezTo>
                  <a:pt x="-8127" y="1080117"/>
                  <a:pt x="-9683" y="537386"/>
                  <a:pt x="110060" y="304121"/>
                </a:cubicBezTo>
                <a:cubicBezTo>
                  <a:pt x="229803" y="70856"/>
                  <a:pt x="617024" y="58415"/>
                  <a:pt x="725881" y="14872"/>
                </a:cubicBezTo>
                <a:cubicBezTo>
                  <a:pt x="834738" y="-28671"/>
                  <a:pt x="758538" y="36644"/>
                  <a:pt x="763203" y="42864"/>
                </a:cubicBezTo>
                <a:cubicBezTo>
                  <a:pt x="767868" y="49084"/>
                  <a:pt x="760870" y="50639"/>
                  <a:pt x="753873" y="5219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 forme 20">
            <a:extLst>
              <a:ext uri="{FF2B5EF4-FFF2-40B4-BE49-F238E27FC236}">
                <a16:creationId xmlns:a16="http://schemas.microsoft.com/office/drawing/2014/main" id="{D5578B15-D70B-4B56-ACDD-323A504CA5A9}"/>
              </a:ext>
            </a:extLst>
          </p:cNvPr>
          <p:cNvSpPr/>
          <p:nvPr/>
        </p:nvSpPr>
        <p:spPr>
          <a:xfrm>
            <a:off x="6640191" y="3350616"/>
            <a:ext cx="762920" cy="1535084"/>
          </a:xfrm>
          <a:custGeom>
            <a:avLst/>
            <a:gdLst>
              <a:gd name="connsiteX0" fmla="*/ 198797 w 749303"/>
              <a:gd name="connsiteY0" fmla="*/ 0 h 1315616"/>
              <a:gd name="connsiteX1" fmla="*/ 30846 w 749303"/>
              <a:gd name="connsiteY1" fmla="*/ 951723 h 1315616"/>
              <a:gd name="connsiteX2" fmla="*/ 749303 w 749303"/>
              <a:gd name="connsiteY2" fmla="*/ 1315616 h 1315616"/>
            </a:gdLst>
            <a:ahLst/>
            <a:cxnLst>
              <a:cxn ang="0">
                <a:pos x="connsiteX0" y="connsiteY0"/>
              </a:cxn>
              <a:cxn ang="0">
                <a:pos x="connsiteX1" y="connsiteY1"/>
              </a:cxn>
              <a:cxn ang="0">
                <a:pos x="connsiteX2" y="connsiteY2"/>
              </a:cxn>
            </a:cxnLst>
            <a:rect l="l" t="t" r="r" b="b"/>
            <a:pathLst>
              <a:path w="749303" h="1315616">
                <a:moveTo>
                  <a:pt x="198797" y="0"/>
                </a:moveTo>
                <a:cubicBezTo>
                  <a:pt x="68946" y="366227"/>
                  <a:pt x="-60905" y="732454"/>
                  <a:pt x="30846" y="951723"/>
                </a:cubicBezTo>
                <a:cubicBezTo>
                  <a:pt x="122597" y="1170992"/>
                  <a:pt x="435950" y="1243304"/>
                  <a:pt x="749303" y="1315616"/>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69EEE51B-7490-47F3-90F1-60DE2FDD1888}"/>
              </a:ext>
            </a:extLst>
          </p:cNvPr>
          <p:cNvCxnSpPr>
            <a:cxnSpLocks/>
            <a:endCxn id="49" idx="1"/>
          </p:cNvCxnSpPr>
          <p:nvPr/>
        </p:nvCxnSpPr>
        <p:spPr>
          <a:xfrm>
            <a:off x="6691783" y="3642215"/>
            <a:ext cx="581690" cy="3031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Forme libre : forme 67">
            <a:extLst>
              <a:ext uri="{FF2B5EF4-FFF2-40B4-BE49-F238E27FC236}">
                <a16:creationId xmlns:a16="http://schemas.microsoft.com/office/drawing/2014/main" id="{6529810D-1196-470F-A13C-66A7A102DBC5}"/>
              </a:ext>
            </a:extLst>
          </p:cNvPr>
          <p:cNvSpPr/>
          <p:nvPr/>
        </p:nvSpPr>
        <p:spPr>
          <a:xfrm>
            <a:off x="5263731" y="2421291"/>
            <a:ext cx="1011572" cy="1026718"/>
          </a:xfrm>
          <a:custGeom>
            <a:avLst/>
            <a:gdLst>
              <a:gd name="connsiteX0" fmla="*/ 578498 w 607118"/>
              <a:gd name="connsiteY0" fmla="*/ 709127 h 709127"/>
              <a:gd name="connsiteX1" fmla="*/ 541176 w 607118"/>
              <a:gd name="connsiteY1" fmla="*/ 195943 h 709127"/>
              <a:gd name="connsiteX2" fmla="*/ 0 w 607118"/>
              <a:gd name="connsiteY2" fmla="*/ 0 h 709127"/>
            </a:gdLst>
            <a:ahLst/>
            <a:cxnLst>
              <a:cxn ang="0">
                <a:pos x="connsiteX0" y="connsiteY0"/>
              </a:cxn>
              <a:cxn ang="0">
                <a:pos x="connsiteX1" y="connsiteY1"/>
              </a:cxn>
              <a:cxn ang="0">
                <a:pos x="connsiteX2" y="connsiteY2"/>
              </a:cxn>
            </a:cxnLst>
            <a:rect l="l" t="t" r="r" b="b"/>
            <a:pathLst>
              <a:path w="607118" h="709127">
                <a:moveTo>
                  <a:pt x="578498" y="709127"/>
                </a:moveTo>
                <a:cubicBezTo>
                  <a:pt x="608045" y="511629"/>
                  <a:pt x="637592" y="314131"/>
                  <a:pt x="541176" y="195943"/>
                </a:cubicBezTo>
                <a:cubicBezTo>
                  <a:pt x="444760" y="77755"/>
                  <a:pt x="222380" y="38877"/>
                  <a:pt x="0" y="0"/>
                </a:cubicBezTo>
              </a:path>
            </a:pathLst>
          </a:cu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1C14D650-70CE-4EBA-B306-110C61B92DEA}"/>
              </a:ext>
            </a:extLst>
          </p:cNvPr>
          <p:cNvSpPr/>
          <p:nvPr/>
        </p:nvSpPr>
        <p:spPr>
          <a:xfrm>
            <a:off x="293649" y="1327497"/>
            <a:ext cx="5086227" cy="216000"/>
          </a:xfrm>
          <a:prstGeom prst="rect">
            <a:avLst/>
          </a:prstGeom>
          <a:solidFill>
            <a:srgbClr val="1E1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Auteurs/Réalisateurs</a:t>
            </a:r>
          </a:p>
        </p:txBody>
      </p:sp>
      <p:sp>
        <p:nvSpPr>
          <p:cNvPr id="42" name="Rectangle 41">
            <a:extLst>
              <a:ext uri="{FF2B5EF4-FFF2-40B4-BE49-F238E27FC236}">
                <a16:creationId xmlns:a16="http://schemas.microsoft.com/office/drawing/2014/main" id="{7C203A38-5F1F-4F7C-A77A-F0DA6C81F630}"/>
              </a:ext>
            </a:extLst>
          </p:cNvPr>
          <p:cNvSpPr/>
          <p:nvPr/>
        </p:nvSpPr>
        <p:spPr>
          <a:xfrm>
            <a:off x="293649" y="2319669"/>
            <a:ext cx="5086227" cy="216000"/>
          </a:xfrm>
          <a:prstGeom prst="rect">
            <a:avLst/>
          </a:prstGeom>
          <a:solidFill>
            <a:srgbClr val="1E1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Producteurs délégués</a:t>
            </a:r>
          </a:p>
        </p:txBody>
      </p:sp>
      <p:sp>
        <p:nvSpPr>
          <p:cNvPr id="49" name="Rectangle 48">
            <a:extLst>
              <a:ext uri="{FF2B5EF4-FFF2-40B4-BE49-F238E27FC236}">
                <a16:creationId xmlns:a16="http://schemas.microsoft.com/office/drawing/2014/main" id="{B836790D-4E5A-406B-8CCD-AD38C3FCEA60}"/>
              </a:ext>
            </a:extLst>
          </p:cNvPr>
          <p:cNvSpPr/>
          <p:nvPr/>
        </p:nvSpPr>
        <p:spPr>
          <a:xfrm>
            <a:off x="7273473" y="3837337"/>
            <a:ext cx="4783580" cy="216000"/>
          </a:xfrm>
          <a:prstGeom prst="rect">
            <a:avLst/>
          </a:prstGeom>
          <a:solidFill>
            <a:srgbClr val="1E1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Outils de monétisation (ad tech)</a:t>
            </a:r>
          </a:p>
        </p:txBody>
      </p:sp>
      <p:sp>
        <p:nvSpPr>
          <p:cNvPr id="56" name="Rectangle 55">
            <a:extLst>
              <a:ext uri="{FF2B5EF4-FFF2-40B4-BE49-F238E27FC236}">
                <a16:creationId xmlns:a16="http://schemas.microsoft.com/office/drawing/2014/main" id="{A6E03684-44AC-4CAF-9208-3E434C1F0B0C}"/>
              </a:ext>
            </a:extLst>
          </p:cNvPr>
          <p:cNvSpPr/>
          <p:nvPr/>
        </p:nvSpPr>
        <p:spPr>
          <a:xfrm>
            <a:off x="7273473" y="4725950"/>
            <a:ext cx="4783580" cy="216000"/>
          </a:xfrm>
          <a:prstGeom prst="rect">
            <a:avLst/>
          </a:prstGeom>
          <a:solidFill>
            <a:srgbClr val="1E1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Régies publicitaires </a:t>
            </a:r>
            <a:endParaRPr lang="fr-FR" sz="1000" b="1" dirty="0">
              <a:solidFill>
                <a:schemeClr val="bg1"/>
              </a:solidFill>
            </a:endParaRPr>
          </a:p>
        </p:txBody>
      </p:sp>
      <p:sp>
        <p:nvSpPr>
          <p:cNvPr id="46" name="Rectangle 45">
            <a:extLst>
              <a:ext uri="{FF2B5EF4-FFF2-40B4-BE49-F238E27FC236}">
                <a16:creationId xmlns:a16="http://schemas.microsoft.com/office/drawing/2014/main" id="{1E1537CF-A92E-4A92-89F2-5585CA013160}"/>
              </a:ext>
            </a:extLst>
          </p:cNvPr>
          <p:cNvSpPr/>
          <p:nvPr/>
        </p:nvSpPr>
        <p:spPr>
          <a:xfrm>
            <a:off x="7273473" y="2621697"/>
            <a:ext cx="4783580" cy="216000"/>
          </a:xfrm>
          <a:prstGeom prst="rect">
            <a:avLst/>
          </a:prstGeom>
          <a:solidFill>
            <a:srgbClr val="1E1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Hébergeurs</a:t>
            </a:r>
          </a:p>
        </p:txBody>
      </p:sp>
      <p:sp>
        <p:nvSpPr>
          <p:cNvPr id="80" name="ZoneTexte 79">
            <a:extLst>
              <a:ext uri="{FF2B5EF4-FFF2-40B4-BE49-F238E27FC236}">
                <a16:creationId xmlns:a16="http://schemas.microsoft.com/office/drawing/2014/main" id="{173360B7-EB31-46BC-82B5-2D179F5A87D4}"/>
              </a:ext>
            </a:extLst>
          </p:cNvPr>
          <p:cNvSpPr txBox="1"/>
          <p:nvPr/>
        </p:nvSpPr>
        <p:spPr>
          <a:xfrm>
            <a:off x="293649" y="4296863"/>
            <a:ext cx="5086227" cy="881439"/>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a:defRPr sz="1100" b="1">
                <a:solidFill>
                  <a:srgbClr val="1E1348"/>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000" b="0" dirty="0"/>
              <a:t>Société </a:t>
            </a:r>
            <a:r>
              <a:rPr lang="fr-FR" sz="1000" dirty="0"/>
              <a:t>mandatée par le producteur délégué pour effectuer une prestation technique permettant la réalisation d’une œuvre</a:t>
            </a:r>
            <a:r>
              <a:rPr lang="fr-FR" sz="1000" b="0" dirty="0"/>
              <a:t>. Il encadre cette réalisation en respectant les contraintes budgétaires établies. Le producteur exécutif est un prestataire, rémunéré comme tel, et ne possède aucun droit sur l’œuvre (</a:t>
            </a:r>
            <a:r>
              <a:rPr lang="fr-FR" sz="1000" b="0" i="1" dirty="0"/>
              <a:t>fréquent que le producteur délégué soit également le producteur exécutif</a:t>
            </a:r>
            <a:r>
              <a:rPr lang="fr-FR" sz="1000" b="0" dirty="0"/>
              <a:t>).</a:t>
            </a:r>
          </a:p>
        </p:txBody>
      </p:sp>
      <p:sp>
        <p:nvSpPr>
          <p:cNvPr id="81" name="Rectangle 80">
            <a:extLst>
              <a:ext uri="{FF2B5EF4-FFF2-40B4-BE49-F238E27FC236}">
                <a16:creationId xmlns:a16="http://schemas.microsoft.com/office/drawing/2014/main" id="{B3FCAD3B-E269-40DB-9D60-BB15BDC42737}"/>
              </a:ext>
            </a:extLst>
          </p:cNvPr>
          <p:cNvSpPr/>
          <p:nvPr/>
        </p:nvSpPr>
        <p:spPr>
          <a:xfrm>
            <a:off x="293649" y="4101144"/>
            <a:ext cx="5086227" cy="216000"/>
          </a:xfrm>
          <a:prstGeom prst="rect">
            <a:avLst/>
          </a:prstGeom>
          <a:solidFill>
            <a:srgbClr val="1E1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Producteurs exécutifs</a:t>
            </a:r>
          </a:p>
        </p:txBody>
      </p:sp>
      <p:sp>
        <p:nvSpPr>
          <p:cNvPr id="87" name="Forme libre : forme 86">
            <a:extLst>
              <a:ext uri="{FF2B5EF4-FFF2-40B4-BE49-F238E27FC236}">
                <a16:creationId xmlns:a16="http://schemas.microsoft.com/office/drawing/2014/main" id="{00E52043-798B-4EF2-8882-02137BCC8108}"/>
              </a:ext>
            </a:extLst>
          </p:cNvPr>
          <p:cNvSpPr/>
          <p:nvPr/>
        </p:nvSpPr>
        <p:spPr>
          <a:xfrm>
            <a:off x="5189494" y="3930735"/>
            <a:ext cx="1217070" cy="1556042"/>
          </a:xfrm>
          <a:custGeom>
            <a:avLst/>
            <a:gdLst>
              <a:gd name="connsiteX0" fmla="*/ 699795 w 760137"/>
              <a:gd name="connsiteY0" fmla="*/ 0 h 1979157"/>
              <a:gd name="connsiteX1" fmla="*/ 737118 w 760137"/>
              <a:gd name="connsiteY1" fmla="*/ 923731 h 1979157"/>
              <a:gd name="connsiteX2" fmla="*/ 391885 w 760137"/>
              <a:gd name="connsiteY2" fmla="*/ 1856792 h 1979157"/>
              <a:gd name="connsiteX3" fmla="*/ 0 w 760137"/>
              <a:gd name="connsiteY3" fmla="*/ 1940767 h 1979157"/>
            </a:gdLst>
            <a:ahLst/>
            <a:cxnLst>
              <a:cxn ang="0">
                <a:pos x="connsiteX0" y="connsiteY0"/>
              </a:cxn>
              <a:cxn ang="0">
                <a:pos x="connsiteX1" y="connsiteY1"/>
              </a:cxn>
              <a:cxn ang="0">
                <a:pos x="connsiteX2" y="connsiteY2"/>
              </a:cxn>
              <a:cxn ang="0">
                <a:pos x="connsiteX3" y="connsiteY3"/>
              </a:cxn>
            </a:cxnLst>
            <a:rect l="l" t="t" r="r" b="b"/>
            <a:pathLst>
              <a:path w="760137" h="1979157">
                <a:moveTo>
                  <a:pt x="699795" y="0"/>
                </a:moveTo>
                <a:cubicBezTo>
                  <a:pt x="744115" y="307133"/>
                  <a:pt x="788436" y="614266"/>
                  <a:pt x="737118" y="923731"/>
                </a:cubicBezTo>
                <a:cubicBezTo>
                  <a:pt x="685800" y="1233196"/>
                  <a:pt x="514738" y="1687286"/>
                  <a:pt x="391885" y="1856792"/>
                </a:cubicBezTo>
                <a:cubicBezTo>
                  <a:pt x="269032" y="2026298"/>
                  <a:pt x="134516" y="1983532"/>
                  <a:pt x="0" y="1940767"/>
                </a:cubicBezTo>
              </a:path>
            </a:pathLst>
          </a:cu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AEA67181-EFB4-4512-9C63-AB7F2758065F}"/>
              </a:ext>
            </a:extLst>
          </p:cNvPr>
          <p:cNvSpPr/>
          <p:nvPr/>
        </p:nvSpPr>
        <p:spPr>
          <a:xfrm>
            <a:off x="293649" y="5291961"/>
            <a:ext cx="5086227" cy="216000"/>
          </a:xfrm>
          <a:prstGeom prst="rect">
            <a:avLst/>
          </a:prstGeom>
          <a:solidFill>
            <a:srgbClr val="1E1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Editeurs (médias Radio ou TV, presse)</a:t>
            </a:r>
          </a:p>
        </p:txBody>
      </p:sp>
      <p:sp>
        <p:nvSpPr>
          <p:cNvPr id="54" name="Rectangle 53">
            <a:extLst>
              <a:ext uri="{FF2B5EF4-FFF2-40B4-BE49-F238E27FC236}">
                <a16:creationId xmlns:a16="http://schemas.microsoft.com/office/drawing/2014/main" id="{B76C5941-A1F7-4429-B56E-84083BED971F}"/>
              </a:ext>
            </a:extLst>
          </p:cNvPr>
          <p:cNvSpPr/>
          <p:nvPr/>
        </p:nvSpPr>
        <p:spPr>
          <a:xfrm>
            <a:off x="2277780" y="128499"/>
            <a:ext cx="6686790" cy="423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000" i="1" dirty="0">
                <a:solidFill>
                  <a:srgbClr val="1E1348"/>
                </a:solidFill>
              </a:rPr>
              <a:t>CAVEAT : Les définitions s’appliquent aux travaux de l’Axe 1 de l’Observatoire et visent à définir un cadre commun de travail et d’analyse. Ces partis pris n’excluent pas de discuter des définitions à l’avenir.</a:t>
            </a:r>
          </a:p>
        </p:txBody>
      </p:sp>
      <p:sp>
        <p:nvSpPr>
          <p:cNvPr id="59" name="ZoneTexte 58">
            <a:extLst>
              <a:ext uri="{FF2B5EF4-FFF2-40B4-BE49-F238E27FC236}">
                <a16:creationId xmlns:a16="http://schemas.microsoft.com/office/drawing/2014/main" id="{35120913-D0B8-40AB-80AA-45DC9EB4751A}"/>
              </a:ext>
            </a:extLst>
          </p:cNvPr>
          <p:cNvSpPr txBox="1"/>
          <p:nvPr/>
        </p:nvSpPr>
        <p:spPr>
          <a:xfrm>
            <a:off x="857216" y="6673312"/>
            <a:ext cx="11334784" cy="215444"/>
          </a:xfrm>
          <a:prstGeom prst="rect">
            <a:avLst/>
          </a:prstGeom>
          <a:noFill/>
        </p:spPr>
        <p:txBody>
          <a:bodyPr wrap="square">
            <a:spAutoFit/>
          </a:bodyPr>
          <a:lstStyle/>
          <a:p>
            <a:r>
              <a:rPr lang="fr-FR" sz="800" i="1" dirty="0">
                <a:solidFill>
                  <a:srgbClr val="1E1348"/>
                </a:solidFill>
              </a:rPr>
              <a:t>*D’autres acteurs font partie intégrante de l’écosystème des podcasts et sont essentiels à son fonctionnement, ils n’ont pas été spécifiquement étudiés ici pour répondre à des besoins de concision du sujet. </a:t>
            </a:r>
          </a:p>
        </p:txBody>
      </p:sp>
      <p:sp>
        <p:nvSpPr>
          <p:cNvPr id="61" name="Rectangle 60">
            <a:extLst>
              <a:ext uri="{FF2B5EF4-FFF2-40B4-BE49-F238E27FC236}">
                <a16:creationId xmlns:a16="http://schemas.microsoft.com/office/drawing/2014/main" id="{E5AB82BB-03D9-4A68-9862-E3AD6592B298}"/>
              </a:ext>
            </a:extLst>
          </p:cNvPr>
          <p:cNvSpPr/>
          <p:nvPr/>
        </p:nvSpPr>
        <p:spPr>
          <a:xfrm>
            <a:off x="7273474" y="1392630"/>
            <a:ext cx="4756230" cy="52042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141433"/>
                </a:solidFill>
              </a:rPr>
              <a:t>OGC, Syndicat professionnel/Associations, sociétés de mesure d’audience</a:t>
            </a:r>
            <a:endParaRPr lang="fr-FR" sz="1200" b="1" strike="sngStrike" dirty="0">
              <a:solidFill>
                <a:srgbClr val="141433"/>
              </a:solidFill>
            </a:endParaRPr>
          </a:p>
        </p:txBody>
      </p:sp>
      <p:sp>
        <p:nvSpPr>
          <p:cNvPr id="65" name="Rectangle 64">
            <a:extLst>
              <a:ext uri="{FF2B5EF4-FFF2-40B4-BE49-F238E27FC236}">
                <a16:creationId xmlns:a16="http://schemas.microsoft.com/office/drawing/2014/main" id="{29C5B5F7-1CD0-4522-B407-2FDA7758A6F2}"/>
              </a:ext>
            </a:extLst>
          </p:cNvPr>
          <p:cNvSpPr/>
          <p:nvPr/>
        </p:nvSpPr>
        <p:spPr>
          <a:xfrm>
            <a:off x="5590954" y="1404960"/>
            <a:ext cx="1558882" cy="1613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2060"/>
                </a:solidFill>
              </a:rPr>
              <a:t>Création d’un lexique visant à harmoniser les réponses aux questionnaires - en parallèle, le GESTE</a:t>
            </a:r>
            <a:r>
              <a:rPr lang="fr-FR" sz="1200" b="1" baseline="30000" dirty="0">
                <a:solidFill>
                  <a:srgbClr val="002060"/>
                </a:solidFill>
              </a:rPr>
              <a:t>1</a:t>
            </a:r>
            <a:r>
              <a:rPr lang="fr-FR" sz="1200" b="1" dirty="0">
                <a:solidFill>
                  <a:srgbClr val="002060"/>
                </a:solidFill>
              </a:rPr>
              <a:t> a mené des travaux sur un lexique</a:t>
            </a:r>
          </a:p>
        </p:txBody>
      </p:sp>
      <p:sp>
        <p:nvSpPr>
          <p:cNvPr id="66" name="Forme libre : forme 65">
            <a:extLst>
              <a:ext uri="{FF2B5EF4-FFF2-40B4-BE49-F238E27FC236}">
                <a16:creationId xmlns:a16="http://schemas.microsoft.com/office/drawing/2014/main" id="{CA356FDF-2B29-4785-9EE6-9659CA4EDD29}"/>
              </a:ext>
            </a:extLst>
          </p:cNvPr>
          <p:cNvSpPr/>
          <p:nvPr/>
        </p:nvSpPr>
        <p:spPr>
          <a:xfrm>
            <a:off x="5997610" y="4116475"/>
            <a:ext cx="542198" cy="1874925"/>
          </a:xfrm>
          <a:custGeom>
            <a:avLst/>
            <a:gdLst>
              <a:gd name="connsiteX0" fmla="*/ 699795 w 760137"/>
              <a:gd name="connsiteY0" fmla="*/ 0 h 1979157"/>
              <a:gd name="connsiteX1" fmla="*/ 737118 w 760137"/>
              <a:gd name="connsiteY1" fmla="*/ 923731 h 1979157"/>
              <a:gd name="connsiteX2" fmla="*/ 391885 w 760137"/>
              <a:gd name="connsiteY2" fmla="*/ 1856792 h 1979157"/>
              <a:gd name="connsiteX3" fmla="*/ 0 w 760137"/>
              <a:gd name="connsiteY3" fmla="*/ 1940767 h 1979157"/>
            </a:gdLst>
            <a:ahLst/>
            <a:cxnLst>
              <a:cxn ang="0">
                <a:pos x="connsiteX0" y="connsiteY0"/>
              </a:cxn>
              <a:cxn ang="0">
                <a:pos x="connsiteX1" y="connsiteY1"/>
              </a:cxn>
              <a:cxn ang="0">
                <a:pos x="connsiteX2" y="connsiteY2"/>
              </a:cxn>
              <a:cxn ang="0">
                <a:pos x="connsiteX3" y="connsiteY3"/>
              </a:cxn>
            </a:cxnLst>
            <a:rect l="l" t="t" r="r" b="b"/>
            <a:pathLst>
              <a:path w="760137" h="1979157">
                <a:moveTo>
                  <a:pt x="699795" y="0"/>
                </a:moveTo>
                <a:cubicBezTo>
                  <a:pt x="744115" y="307133"/>
                  <a:pt x="788436" y="614266"/>
                  <a:pt x="737118" y="923731"/>
                </a:cubicBezTo>
                <a:cubicBezTo>
                  <a:pt x="685800" y="1233196"/>
                  <a:pt x="514738" y="1687286"/>
                  <a:pt x="391885" y="1856792"/>
                </a:cubicBezTo>
                <a:cubicBezTo>
                  <a:pt x="269032" y="2026298"/>
                  <a:pt x="134516" y="1983532"/>
                  <a:pt x="0" y="1940767"/>
                </a:cubicBezTo>
              </a:path>
            </a:pathLst>
          </a:cu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Forme libre : forme 66">
            <a:extLst>
              <a:ext uri="{FF2B5EF4-FFF2-40B4-BE49-F238E27FC236}">
                <a16:creationId xmlns:a16="http://schemas.microsoft.com/office/drawing/2014/main" id="{B1349012-1605-40F7-8C4B-3563901C0512}"/>
              </a:ext>
            </a:extLst>
          </p:cNvPr>
          <p:cNvSpPr/>
          <p:nvPr/>
        </p:nvSpPr>
        <p:spPr>
          <a:xfrm rot="20938466">
            <a:off x="6591707" y="3939482"/>
            <a:ext cx="787591" cy="2203906"/>
          </a:xfrm>
          <a:custGeom>
            <a:avLst/>
            <a:gdLst>
              <a:gd name="connsiteX0" fmla="*/ 198797 w 749303"/>
              <a:gd name="connsiteY0" fmla="*/ 0 h 1315616"/>
              <a:gd name="connsiteX1" fmla="*/ 30846 w 749303"/>
              <a:gd name="connsiteY1" fmla="*/ 951723 h 1315616"/>
              <a:gd name="connsiteX2" fmla="*/ 749303 w 749303"/>
              <a:gd name="connsiteY2" fmla="*/ 1315616 h 1315616"/>
            </a:gdLst>
            <a:ahLst/>
            <a:cxnLst>
              <a:cxn ang="0">
                <a:pos x="connsiteX0" y="connsiteY0"/>
              </a:cxn>
              <a:cxn ang="0">
                <a:pos x="connsiteX1" y="connsiteY1"/>
              </a:cxn>
              <a:cxn ang="0">
                <a:pos x="connsiteX2" y="connsiteY2"/>
              </a:cxn>
            </a:cxnLst>
            <a:rect l="l" t="t" r="r" b="b"/>
            <a:pathLst>
              <a:path w="749303" h="1315616">
                <a:moveTo>
                  <a:pt x="198797" y="0"/>
                </a:moveTo>
                <a:cubicBezTo>
                  <a:pt x="68946" y="366227"/>
                  <a:pt x="-60905" y="732454"/>
                  <a:pt x="30846" y="951723"/>
                </a:cubicBezTo>
                <a:cubicBezTo>
                  <a:pt x="122597" y="1170992"/>
                  <a:pt x="435950" y="1243304"/>
                  <a:pt x="749303" y="1315616"/>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F41B2CBA-9003-4946-A086-4055673B67AC}"/>
              </a:ext>
            </a:extLst>
          </p:cNvPr>
          <p:cNvSpPr/>
          <p:nvPr/>
        </p:nvSpPr>
        <p:spPr>
          <a:xfrm>
            <a:off x="293648" y="5884184"/>
            <a:ext cx="11763405" cy="226853"/>
          </a:xfrm>
          <a:prstGeom prst="rect">
            <a:avLst/>
          </a:prstGeom>
          <a:solidFill>
            <a:srgbClr val="1E1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Plateformes dites de diffusion ou d’écoute</a:t>
            </a:r>
            <a:endParaRPr lang="fr-FR" sz="1000" b="1" dirty="0">
              <a:solidFill>
                <a:schemeClr val="bg1"/>
              </a:solidFill>
            </a:endParaRPr>
          </a:p>
        </p:txBody>
      </p:sp>
      <p:sp>
        <p:nvSpPr>
          <p:cNvPr id="5" name="Ellipse 4">
            <a:extLst>
              <a:ext uri="{FF2B5EF4-FFF2-40B4-BE49-F238E27FC236}">
                <a16:creationId xmlns:a16="http://schemas.microsoft.com/office/drawing/2014/main" id="{9A609F98-3D81-4855-BCD8-A7AE44DE60DB}"/>
              </a:ext>
            </a:extLst>
          </p:cNvPr>
          <p:cNvSpPr/>
          <p:nvPr/>
        </p:nvSpPr>
        <p:spPr>
          <a:xfrm>
            <a:off x="5875648" y="3086355"/>
            <a:ext cx="1152000" cy="1152000"/>
          </a:xfrm>
          <a:prstGeom prst="ellipse">
            <a:avLst/>
          </a:prstGeom>
          <a:solidFill>
            <a:srgbClr val="1E1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988EE20-4624-498E-95CC-1005326AB82B}"/>
              </a:ext>
            </a:extLst>
          </p:cNvPr>
          <p:cNvSpPr/>
          <p:nvPr/>
        </p:nvSpPr>
        <p:spPr>
          <a:xfrm>
            <a:off x="5801361" y="3419485"/>
            <a:ext cx="1289090" cy="511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Podcasts</a:t>
            </a:r>
          </a:p>
        </p:txBody>
      </p:sp>
      <p:sp>
        <p:nvSpPr>
          <p:cNvPr id="58" name="Rectangle 57">
            <a:extLst>
              <a:ext uri="{FF2B5EF4-FFF2-40B4-BE49-F238E27FC236}">
                <a16:creationId xmlns:a16="http://schemas.microsoft.com/office/drawing/2014/main" id="{4199AAA7-AB48-46DB-9E9E-9F0514C7993C}"/>
              </a:ext>
            </a:extLst>
          </p:cNvPr>
          <p:cNvSpPr/>
          <p:nvPr/>
        </p:nvSpPr>
        <p:spPr>
          <a:xfrm>
            <a:off x="887902" y="6555392"/>
            <a:ext cx="5400000"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2"/>
            <a:r>
              <a:rPr lang="fr-FR" sz="800" dirty="0">
                <a:solidFill>
                  <a:srgbClr val="1E1348"/>
                </a:solidFill>
              </a:rPr>
              <a:t>1 – GESTE :  Groupement des Éditeurs de Contenus et Services en ligne</a:t>
            </a:r>
          </a:p>
        </p:txBody>
      </p:sp>
    </p:spTree>
    <p:extLst>
      <p:ext uri="{BB962C8B-B14F-4D97-AF65-F5344CB8AC3E}">
        <p14:creationId xmlns:p14="http://schemas.microsoft.com/office/powerpoint/2010/main" val="171519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9ED0-1559-83DC-65F0-FFEBEA06465C}"/>
            </a:ext>
          </a:extLst>
        </p:cNvPr>
        <p:cNvGrpSpPr/>
        <p:nvPr/>
      </p:nvGrpSpPr>
      <p:grpSpPr>
        <a:xfrm>
          <a:off x="0" y="0"/>
          <a:ext cx="0" cy="0"/>
          <a:chOff x="0" y="0"/>
          <a:chExt cx="0" cy="0"/>
        </a:xfrm>
      </p:grpSpPr>
      <p:sp>
        <p:nvSpPr>
          <p:cNvPr id="126" name="Rectangle 125">
            <a:extLst>
              <a:ext uri="{FF2B5EF4-FFF2-40B4-BE49-F238E27FC236}">
                <a16:creationId xmlns:a16="http://schemas.microsoft.com/office/drawing/2014/main" id="{D7984264-643A-4849-9236-6269D150941C}"/>
              </a:ext>
            </a:extLst>
          </p:cNvPr>
          <p:cNvSpPr/>
          <p:nvPr/>
        </p:nvSpPr>
        <p:spPr>
          <a:xfrm>
            <a:off x="800100" y="6520036"/>
            <a:ext cx="11156698" cy="304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a:solidFill>
                  <a:srgbClr val="1E1348"/>
                </a:solidFill>
              </a:rPr>
              <a:t>* Des auteurs indépendants avec notoriété peuvent également se constituer sous forme de société pour exercer directement cette activité. Des auteurs indépendants plus petits peuvent également s’auto-produire. </a:t>
            </a:r>
            <a:r>
              <a:rPr lang="fr-FR" sz="800" dirty="0">
                <a:solidFill>
                  <a:srgbClr val="002060"/>
                </a:solidFill>
              </a:rPr>
              <a:t>Ces acteurs représentent une part importante de l’offre de podcasts disponible.</a:t>
            </a:r>
          </a:p>
        </p:txBody>
      </p:sp>
      <p:cxnSp>
        <p:nvCxnSpPr>
          <p:cNvPr id="78" name="Connecteur : en arc 359">
            <a:extLst>
              <a:ext uri="{FF2B5EF4-FFF2-40B4-BE49-F238E27FC236}">
                <a16:creationId xmlns:a16="http://schemas.microsoft.com/office/drawing/2014/main" id="{380D47AE-8B1A-E2DD-7AF2-9071623ACF46}"/>
              </a:ext>
            </a:extLst>
          </p:cNvPr>
          <p:cNvCxnSpPr>
            <a:cxnSpLocks/>
          </p:cNvCxnSpPr>
          <p:nvPr/>
        </p:nvCxnSpPr>
        <p:spPr>
          <a:xfrm>
            <a:off x="7575779" y="1485991"/>
            <a:ext cx="2807968" cy="1790735"/>
          </a:xfrm>
          <a:prstGeom prst="curvedConnector3">
            <a:avLst>
              <a:gd name="adj1" fmla="val 102578"/>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Titre 3">
            <a:extLst>
              <a:ext uri="{FF2B5EF4-FFF2-40B4-BE49-F238E27FC236}">
                <a16:creationId xmlns:a16="http://schemas.microsoft.com/office/drawing/2014/main" id="{C667F6E9-8E31-131C-2875-FD16820BDD96}"/>
              </a:ext>
            </a:extLst>
          </p:cNvPr>
          <p:cNvSpPr>
            <a:spLocks noGrp="1"/>
          </p:cNvSpPr>
          <p:nvPr>
            <p:ph type="title"/>
          </p:nvPr>
        </p:nvSpPr>
        <p:spPr/>
        <p:txBody>
          <a:bodyPr/>
          <a:lstStyle/>
          <a:p>
            <a:r>
              <a:rPr lang="fr-FR" dirty="0"/>
              <a:t>L’OBSERVATOIRE</a:t>
            </a:r>
          </a:p>
        </p:txBody>
      </p:sp>
      <p:sp>
        <p:nvSpPr>
          <p:cNvPr id="16" name="Rectangle 15">
            <a:extLst>
              <a:ext uri="{FF2B5EF4-FFF2-40B4-BE49-F238E27FC236}">
                <a16:creationId xmlns:a16="http://schemas.microsoft.com/office/drawing/2014/main" id="{9FF8E6BB-609F-49C2-FEFF-BFC324A1C3E5}"/>
              </a:ext>
            </a:extLst>
          </p:cNvPr>
          <p:cNvSpPr/>
          <p:nvPr/>
        </p:nvSpPr>
        <p:spPr>
          <a:xfrm>
            <a:off x="594496" y="3924663"/>
            <a:ext cx="987935" cy="747476"/>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Auteurs/</a:t>
            </a:r>
            <a:br>
              <a:rPr lang="fr-FR" sz="1000" b="1" dirty="0">
                <a:solidFill>
                  <a:srgbClr val="1E1348"/>
                </a:solidFill>
              </a:rPr>
            </a:br>
            <a:r>
              <a:rPr lang="fr-FR" sz="1000" b="1" dirty="0">
                <a:solidFill>
                  <a:srgbClr val="1E1348"/>
                </a:solidFill>
              </a:rPr>
              <a:t>Réalisateurs</a:t>
            </a:r>
          </a:p>
        </p:txBody>
      </p:sp>
      <p:sp>
        <p:nvSpPr>
          <p:cNvPr id="17" name="Rectangle 16">
            <a:extLst>
              <a:ext uri="{FF2B5EF4-FFF2-40B4-BE49-F238E27FC236}">
                <a16:creationId xmlns:a16="http://schemas.microsoft.com/office/drawing/2014/main" id="{4C158A59-2DF9-59E3-770D-DC1AD3777BB6}"/>
              </a:ext>
            </a:extLst>
          </p:cNvPr>
          <p:cNvSpPr/>
          <p:nvPr/>
        </p:nvSpPr>
        <p:spPr>
          <a:xfrm>
            <a:off x="2706865" y="3669803"/>
            <a:ext cx="1512001" cy="308977"/>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Editeurs</a:t>
            </a:r>
          </a:p>
        </p:txBody>
      </p:sp>
      <p:sp>
        <p:nvSpPr>
          <p:cNvPr id="18" name="Rectangle 17">
            <a:extLst>
              <a:ext uri="{FF2B5EF4-FFF2-40B4-BE49-F238E27FC236}">
                <a16:creationId xmlns:a16="http://schemas.microsoft.com/office/drawing/2014/main" id="{48085F37-0731-C5F1-A75F-B75885AC4B29}"/>
              </a:ext>
            </a:extLst>
          </p:cNvPr>
          <p:cNvSpPr/>
          <p:nvPr/>
        </p:nvSpPr>
        <p:spPr>
          <a:xfrm>
            <a:off x="5830175" y="2759508"/>
            <a:ext cx="1867100" cy="393875"/>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Hébergeurs</a:t>
            </a:r>
          </a:p>
        </p:txBody>
      </p:sp>
      <p:sp>
        <p:nvSpPr>
          <p:cNvPr id="25" name="Rectangle 24">
            <a:extLst>
              <a:ext uri="{FF2B5EF4-FFF2-40B4-BE49-F238E27FC236}">
                <a16:creationId xmlns:a16="http://schemas.microsoft.com/office/drawing/2014/main" id="{6143B94A-2D0F-AEE0-C1CC-4365B3D3E853}"/>
              </a:ext>
            </a:extLst>
          </p:cNvPr>
          <p:cNvSpPr/>
          <p:nvPr/>
        </p:nvSpPr>
        <p:spPr>
          <a:xfrm>
            <a:off x="8908283" y="3260977"/>
            <a:ext cx="1500781" cy="3938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Plateformes streaming</a:t>
            </a:r>
          </a:p>
        </p:txBody>
      </p:sp>
      <p:sp>
        <p:nvSpPr>
          <p:cNvPr id="19" name="Rectangle 18">
            <a:extLst>
              <a:ext uri="{FF2B5EF4-FFF2-40B4-BE49-F238E27FC236}">
                <a16:creationId xmlns:a16="http://schemas.microsoft.com/office/drawing/2014/main" id="{B4237358-4A70-490A-F49C-58371A3F41EA}"/>
              </a:ext>
            </a:extLst>
          </p:cNvPr>
          <p:cNvSpPr/>
          <p:nvPr/>
        </p:nvSpPr>
        <p:spPr>
          <a:xfrm>
            <a:off x="2712654" y="4105455"/>
            <a:ext cx="1512000" cy="372211"/>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Producteurs exécutifs*</a:t>
            </a:r>
          </a:p>
        </p:txBody>
      </p:sp>
      <p:sp>
        <p:nvSpPr>
          <p:cNvPr id="21" name="Rectangle 20">
            <a:extLst>
              <a:ext uri="{FF2B5EF4-FFF2-40B4-BE49-F238E27FC236}">
                <a16:creationId xmlns:a16="http://schemas.microsoft.com/office/drawing/2014/main" id="{369B6559-3150-53A7-5D5B-AA3B8F768609}"/>
              </a:ext>
            </a:extLst>
          </p:cNvPr>
          <p:cNvSpPr/>
          <p:nvPr/>
        </p:nvSpPr>
        <p:spPr>
          <a:xfrm>
            <a:off x="1603765" y="1288400"/>
            <a:ext cx="1188000" cy="22655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rgbClr val="1E1348"/>
                </a:solidFill>
              </a:rPr>
              <a:t>Incubateurs</a:t>
            </a:r>
          </a:p>
        </p:txBody>
      </p:sp>
      <p:sp>
        <p:nvSpPr>
          <p:cNvPr id="23" name="Rectangle 22">
            <a:extLst>
              <a:ext uri="{FF2B5EF4-FFF2-40B4-BE49-F238E27FC236}">
                <a16:creationId xmlns:a16="http://schemas.microsoft.com/office/drawing/2014/main" id="{4D8C8D97-3549-C680-B34A-FE3ECAEA58D5}"/>
              </a:ext>
            </a:extLst>
          </p:cNvPr>
          <p:cNvSpPr/>
          <p:nvPr/>
        </p:nvSpPr>
        <p:spPr>
          <a:xfrm>
            <a:off x="6018289" y="5501206"/>
            <a:ext cx="884703" cy="2886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1E1348"/>
                </a:solidFill>
              </a:rPr>
              <a:t>Régies pub internes</a:t>
            </a:r>
          </a:p>
        </p:txBody>
      </p:sp>
      <p:sp>
        <p:nvSpPr>
          <p:cNvPr id="24" name="Rectangle 23">
            <a:extLst>
              <a:ext uri="{FF2B5EF4-FFF2-40B4-BE49-F238E27FC236}">
                <a16:creationId xmlns:a16="http://schemas.microsoft.com/office/drawing/2014/main" id="{D5CA3206-1DE2-DC60-20C5-566F97348AEB}"/>
              </a:ext>
            </a:extLst>
          </p:cNvPr>
          <p:cNvSpPr/>
          <p:nvPr/>
        </p:nvSpPr>
        <p:spPr>
          <a:xfrm>
            <a:off x="552281" y="1288400"/>
            <a:ext cx="1008000" cy="22655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rgbClr val="141433"/>
                </a:solidFill>
              </a:rPr>
              <a:t>Syndicats pro/asso.</a:t>
            </a:r>
          </a:p>
        </p:txBody>
      </p:sp>
      <p:sp>
        <p:nvSpPr>
          <p:cNvPr id="27" name="Rectangle 26">
            <a:extLst>
              <a:ext uri="{FF2B5EF4-FFF2-40B4-BE49-F238E27FC236}">
                <a16:creationId xmlns:a16="http://schemas.microsoft.com/office/drawing/2014/main" id="{AAFABD20-F3F5-B78C-3DBB-A2CCDCA0C0B7}"/>
              </a:ext>
            </a:extLst>
          </p:cNvPr>
          <p:cNvSpPr/>
          <p:nvPr/>
        </p:nvSpPr>
        <p:spPr>
          <a:xfrm>
            <a:off x="5944875" y="1810125"/>
            <a:ext cx="1630903" cy="32754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Sociétés de mesure d’audience</a:t>
            </a:r>
          </a:p>
        </p:txBody>
      </p:sp>
      <p:sp>
        <p:nvSpPr>
          <p:cNvPr id="22" name="Rectangle 21">
            <a:extLst>
              <a:ext uri="{FF2B5EF4-FFF2-40B4-BE49-F238E27FC236}">
                <a16:creationId xmlns:a16="http://schemas.microsoft.com/office/drawing/2014/main" id="{0D86F52B-285D-175D-8389-A0CEA75710AF}"/>
              </a:ext>
            </a:extLst>
          </p:cNvPr>
          <p:cNvSpPr/>
          <p:nvPr/>
        </p:nvSpPr>
        <p:spPr>
          <a:xfrm>
            <a:off x="2710545" y="3133853"/>
            <a:ext cx="1499790" cy="34953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Producteurs délégués</a:t>
            </a:r>
          </a:p>
        </p:txBody>
      </p:sp>
      <p:sp>
        <p:nvSpPr>
          <p:cNvPr id="26" name="Rectangle 25">
            <a:extLst>
              <a:ext uri="{FF2B5EF4-FFF2-40B4-BE49-F238E27FC236}">
                <a16:creationId xmlns:a16="http://schemas.microsoft.com/office/drawing/2014/main" id="{79844202-F65D-8EF4-4E56-FC49A8DFFFA1}"/>
              </a:ext>
            </a:extLst>
          </p:cNvPr>
          <p:cNvSpPr/>
          <p:nvPr/>
        </p:nvSpPr>
        <p:spPr>
          <a:xfrm>
            <a:off x="8915333" y="3849882"/>
            <a:ext cx="1486680" cy="3938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Plateformes propriétaires</a:t>
            </a:r>
          </a:p>
        </p:txBody>
      </p:sp>
      <p:sp>
        <p:nvSpPr>
          <p:cNvPr id="30" name="Rectangle 29">
            <a:extLst>
              <a:ext uri="{FF2B5EF4-FFF2-40B4-BE49-F238E27FC236}">
                <a16:creationId xmlns:a16="http://schemas.microsoft.com/office/drawing/2014/main" id="{E7681C80-2891-870B-05F9-006856BE2E09}"/>
              </a:ext>
            </a:extLst>
          </p:cNvPr>
          <p:cNvSpPr/>
          <p:nvPr/>
        </p:nvSpPr>
        <p:spPr>
          <a:xfrm>
            <a:off x="8917762" y="5152095"/>
            <a:ext cx="1481823" cy="3938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Plateformes agrégateurs</a:t>
            </a:r>
          </a:p>
        </p:txBody>
      </p:sp>
      <p:sp>
        <p:nvSpPr>
          <p:cNvPr id="31" name="Rectangle 30">
            <a:extLst>
              <a:ext uri="{FF2B5EF4-FFF2-40B4-BE49-F238E27FC236}">
                <a16:creationId xmlns:a16="http://schemas.microsoft.com/office/drawing/2014/main" id="{3CD586E9-15B8-E536-7149-BDD5DCD7EF8C}"/>
              </a:ext>
            </a:extLst>
          </p:cNvPr>
          <p:cNvSpPr/>
          <p:nvPr/>
        </p:nvSpPr>
        <p:spPr>
          <a:xfrm>
            <a:off x="6388954" y="5037458"/>
            <a:ext cx="468000" cy="28419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SSP</a:t>
            </a:r>
          </a:p>
        </p:txBody>
      </p:sp>
      <p:sp>
        <p:nvSpPr>
          <p:cNvPr id="33" name="Rectangle 32">
            <a:extLst>
              <a:ext uri="{FF2B5EF4-FFF2-40B4-BE49-F238E27FC236}">
                <a16:creationId xmlns:a16="http://schemas.microsoft.com/office/drawing/2014/main" id="{ACEB2ABB-9B54-C36A-6245-B4ADA31D5A21}"/>
              </a:ext>
            </a:extLst>
          </p:cNvPr>
          <p:cNvSpPr/>
          <p:nvPr/>
        </p:nvSpPr>
        <p:spPr>
          <a:xfrm>
            <a:off x="5831781" y="5037459"/>
            <a:ext cx="486449" cy="27812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DSP</a:t>
            </a:r>
          </a:p>
        </p:txBody>
      </p:sp>
      <p:sp>
        <p:nvSpPr>
          <p:cNvPr id="34" name="Rectangle 33">
            <a:extLst>
              <a:ext uri="{FF2B5EF4-FFF2-40B4-BE49-F238E27FC236}">
                <a16:creationId xmlns:a16="http://schemas.microsoft.com/office/drawing/2014/main" id="{6E6A38B9-AE1C-840F-03DD-A04F5B31CCB8}"/>
              </a:ext>
            </a:extLst>
          </p:cNvPr>
          <p:cNvSpPr/>
          <p:nvPr/>
        </p:nvSpPr>
        <p:spPr>
          <a:xfrm>
            <a:off x="6859927" y="5509144"/>
            <a:ext cx="849540" cy="2835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1E1348"/>
                </a:solidFill>
              </a:rPr>
              <a:t>Régies pub  externes</a:t>
            </a:r>
          </a:p>
        </p:txBody>
      </p:sp>
      <p:sp>
        <p:nvSpPr>
          <p:cNvPr id="35" name="Rectangle 34">
            <a:extLst>
              <a:ext uri="{FF2B5EF4-FFF2-40B4-BE49-F238E27FC236}">
                <a16:creationId xmlns:a16="http://schemas.microsoft.com/office/drawing/2014/main" id="{05777441-A1DE-5E4C-CB7A-33299EACE27C}"/>
              </a:ext>
            </a:extLst>
          </p:cNvPr>
          <p:cNvSpPr/>
          <p:nvPr/>
        </p:nvSpPr>
        <p:spPr>
          <a:xfrm>
            <a:off x="5836668" y="6173023"/>
            <a:ext cx="1930717" cy="25677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41433"/>
                </a:solidFill>
              </a:rPr>
              <a:t>Annonceurs**</a:t>
            </a:r>
          </a:p>
        </p:txBody>
      </p:sp>
      <p:sp>
        <p:nvSpPr>
          <p:cNvPr id="39" name="Rectangle 38">
            <a:extLst>
              <a:ext uri="{FF2B5EF4-FFF2-40B4-BE49-F238E27FC236}">
                <a16:creationId xmlns:a16="http://schemas.microsoft.com/office/drawing/2014/main" id="{6A7685F7-89CF-3636-FBDD-3991F78D9312}"/>
              </a:ext>
            </a:extLst>
          </p:cNvPr>
          <p:cNvSpPr/>
          <p:nvPr/>
        </p:nvSpPr>
        <p:spPr>
          <a:xfrm>
            <a:off x="2637510" y="3578494"/>
            <a:ext cx="1655811" cy="156993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b="1" dirty="0">
              <a:solidFill>
                <a:srgbClr val="FF0000"/>
              </a:solidFill>
            </a:endParaRPr>
          </a:p>
        </p:txBody>
      </p:sp>
      <p:sp>
        <p:nvSpPr>
          <p:cNvPr id="42" name="Rectangle 41">
            <a:extLst>
              <a:ext uri="{FF2B5EF4-FFF2-40B4-BE49-F238E27FC236}">
                <a16:creationId xmlns:a16="http://schemas.microsoft.com/office/drawing/2014/main" id="{19AFCDC8-B9C2-DECE-9D50-70CDFA6FF2D5}"/>
              </a:ext>
            </a:extLst>
          </p:cNvPr>
          <p:cNvSpPr/>
          <p:nvPr/>
        </p:nvSpPr>
        <p:spPr>
          <a:xfrm>
            <a:off x="8910711" y="2408219"/>
            <a:ext cx="1495924" cy="671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Diffuseurs/</a:t>
            </a:r>
            <a:br>
              <a:rPr lang="fr-FR" sz="1000" b="1" dirty="0">
                <a:solidFill>
                  <a:srgbClr val="1E1348"/>
                </a:solidFill>
              </a:rPr>
            </a:br>
            <a:r>
              <a:rPr lang="fr-FR" sz="1000" b="1" dirty="0">
                <a:solidFill>
                  <a:srgbClr val="1E1348"/>
                </a:solidFill>
              </a:rPr>
              <a:t>Plateformes dites de diffusion ou d’écoute</a:t>
            </a:r>
          </a:p>
        </p:txBody>
      </p:sp>
      <p:sp>
        <p:nvSpPr>
          <p:cNvPr id="65" name="Rectangle 64">
            <a:extLst>
              <a:ext uri="{FF2B5EF4-FFF2-40B4-BE49-F238E27FC236}">
                <a16:creationId xmlns:a16="http://schemas.microsoft.com/office/drawing/2014/main" id="{0056CF88-8225-2AFD-2134-6111743BE894}"/>
              </a:ext>
            </a:extLst>
          </p:cNvPr>
          <p:cNvSpPr/>
          <p:nvPr/>
        </p:nvSpPr>
        <p:spPr>
          <a:xfrm>
            <a:off x="5998624" y="5371976"/>
            <a:ext cx="1740339" cy="44572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b="1" dirty="0">
              <a:solidFill>
                <a:srgbClr val="1E1348"/>
              </a:solidFill>
            </a:endParaRPr>
          </a:p>
        </p:txBody>
      </p:sp>
      <p:sp>
        <p:nvSpPr>
          <p:cNvPr id="145" name="Rectangle 144">
            <a:extLst>
              <a:ext uri="{FF2B5EF4-FFF2-40B4-BE49-F238E27FC236}">
                <a16:creationId xmlns:a16="http://schemas.microsoft.com/office/drawing/2014/main" id="{D1627045-DD66-2D7D-A6C1-F94F2E156511}"/>
              </a:ext>
            </a:extLst>
          </p:cNvPr>
          <p:cNvSpPr/>
          <p:nvPr/>
        </p:nvSpPr>
        <p:spPr>
          <a:xfrm>
            <a:off x="10964620" y="2799723"/>
            <a:ext cx="837946" cy="3630069"/>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Auditeurs</a:t>
            </a:r>
            <a:br>
              <a:rPr lang="fr-FR" sz="1000" b="1" dirty="0">
                <a:solidFill>
                  <a:srgbClr val="1E1348"/>
                </a:solidFill>
              </a:rPr>
            </a:br>
            <a:r>
              <a:rPr lang="fr-FR" sz="800" i="1" dirty="0">
                <a:solidFill>
                  <a:srgbClr val="1E1348"/>
                </a:solidFill>
              </a:rPr>
              <a:t>(peuvent directement remonter de l’information aux éditeurs)</a:t>
            </a:r>
            <a:endParaRPr lang="fr-FR" sz="1000" b="1" dirty="0">
              <a:solidFill>
                <a:srgbClr val="1E1348"/>
              </a:solidFill>
            </a:endParaRPr>
          </a:p>
        </p:txBody>
      </p:sp>
      <p:sp>
        <p:nvSpPr>
          <p:cNvPr id="14" name="Rectangle 13">
            <a:extLst>
              <a:ext uri="{FF2B5EF4-FFF2-40B4-BE49-F238E27FC236}">
                <a16:creationId xmlns:a16="http://schemas.microsoft.com/office/drawing/2014/main" id="{A37CC575-845C-79E3-150B-2559D119D805}"/>
              </a:ext>
            </a:extLst>
          </p:cNvPr>
          <p:cNvSpPr/>
          <p:nvPr/>
        </p:nvSpPr>
        <p:spPr>
          <a:xfrm>
            <a:off x="5793693" y="3875281"/>
            <a:ext cx="1031552" cy="5606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Ad exchange</a:t>
            </a:r>
          </a:p>
          <a:p>
            <a:pPr algn="ctr"/>
            <a:r>
              <a:rPr lang="fr-FR" sz="800" dirty="0">
                <a:solidFill>
                  <a:srgbClr val="1E1348"/>
                </a:solidFill>
              </a:rPr>
              <a:t>(vente et achat automatisé d’espaces)</a:t>
            </a:r>
          </a:p>
        </p:txBody>
      </p:sp>
      <p:sp>
        <p:nvSpPr>
          <p:cNvPr id="309" name="Rectangle 308">
            <a:extLst>
              <a:ext uri="{FF2B5EF4-FFF2-40B4-BE49-F238E27FC236}">
                <a16:creationId xmlns:a16="http://schemas.microsoft.com/office/drawing/2014/main" id="{F3283F3F-DD29-5966-BDFB-ED4EB1E5C011}"/>
              </a:ext>
            </a:extLst>
          </p:cNvPr>
          <p:cNvSpPr/>
          <p:nvPr/>
        </p:nvSpPr>
        <p:spPr>
          <a:xfrm>
            <a:off x="8894618" y="6069523"/>
            <a:ext cx="1528111" cy="364545"/>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Contenus disponibles web</a:t>
            </a:r>
          </a:p>
        </p:txBody>
      </p:sp>
      <p:sp>
        <p:nvSpPr>
          <p:cNvPr id="311" name="Rectangle 310">
            <a:extLst>
              <a:ext uri="{FF2B5EF4-FFF2-40B4-BE49-F238E27FC236}">
                <a16:creationId xmlns:a16="http://schemas.microsoft.com/office/drawing/2014/main" id="{429D0009-F86C-2059-46E2-1520342D564B}"/>
              </a:ext>
            </a:extLst>
          </p:cNvPr>
          <p:cNvSpPr/>
          <p:nvPr/>
        </p:nvSpPr>
        <p:spPr>
          <a:xfrm>
            <a:off x="4304973" y="5368893"/>
            <a:ext cx="930115" cy="294744"/>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Graphistes</a:t>
            </a:r>
          </a:p>
        </p:txBody>
      </p:sp>
      <p:sp>
        <p:nvSpPr>
          <p:cNvPr id="319" name="Rectangle 318">
            <a:extLst>
              <a:ext uri="{FF2B5EF4-FFF2-40B4-BE49-F238E27FC236}">
                <a16:creationId xmlns:a16="http://schemas.microsoft.com/office/drawing/2014/main" id="{EBBAB41C-A922-AB4E-B5E2-CE7B3396F0BE}"/>
              </a:ext>
            </a:extLst>
          </p:cNvPr>
          <p:cNvSpPr/>
          <p:nvPr/>
        </p:nvSpPr>
        <p:spPr>
          <a:xfrm>
            <a:off x="2713922" y="4772820"/>
            <a:ext cx="1512000" cy="34530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Producteurs exécutifs</a:t>
            </a:r>
          </a:p>
        </p:txBody>
      </p:sp>
      <p:cxnSp>
        <p:nvCxnSpPr>
          <p:cNvPr id="326" name="Connecteur droit avec flèche 325">
            <a:extLst>
              <a:ext uri="{FF2B5EF4-FFF2-40B4-BE49-F238E27FC236}">
                <a16:creationId xmlns:a16="http://schemas.microsoft.com/office/drawing/2014/main" id="{F659E5E6-0557-91FC-B1B4-C138877ADC5B}"/>
              </a:ext>
            </a:extLst>
          </p:cNvPr>
          <p:cNvCxnSpPr>
            <a:cxnSpLocks/>
            <a:stCxn id="19" idx="2"/>
            <a:endCxn id="319" idx="0"/>
          </p:cNvCxnSpPr>
          <p:nvPr/>
        </p:nvCxnSpPr>
        <p:spPr>
          <a:xfrm>
            <a:off x="3468654" y="4477666"/>
            <a:ext cx="1268" cy="295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6" name="Rectangle 335">
            <a:extLst>
              <a:ext uri="{FF2B5EF4-FFF2-40B4-BE49-F238E27FC236}">
                <a16:creationId xmlns:a16="http://schemas.microsoft.com/office/drawing/2014/main" id="{3B0340B0-D6EF-753D-FDF7-746D90B1115E}"/>
              </a:ext>
            </a:extLst>
          </p:cNvPr>
          <p:cNvSpPr/>
          <p:nvPr/>
        </p:nvSpPr>
        <p:spPr>
          <a:xfrm>
            <a:off x="3317094" y="4526704"/>
            <a:ext cx="1136201" cy="193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Co-produisent parfois</a:t>
            </a:r>
          </a:p>
        </p:txBody>
      </p:sp>
      <p:sp>
        <p:nvSpPr>
          <p:cNvPr id="337" name="Rectangle 336">
            <a:extLst>
              <a:ext uri="{FF2B5EF4-FFF2-40B4-BE49-F238E27FC236}">
                <a16:creationId xmlns:a16="http://schemas.microsoft.com/office/drawing/2014/main" id="{DE2B8BB4-D332-D7F1-0C89-C0C97C51A961}"/>
              </a:ext>
            </a:extLst>
          </p:cNvPr>
          <p:cNvSpPr/>
          <p:nvPr/>
        </p:nvSpPr>
        <p:spPr>
          <a:xfrm>
            <a:off x="1629101" y="5353407"/>
            <a:ext cx="1330709" cy="294744"/>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Studios</a:t>
            </a:r>
          </a:p>
          <a:p>
            <a:pPr algn="ctr"/>
            <a:r>
              <a:rPr lang="fr-FR" sz="1000" b="1" dirty="0">
                <a:solidFill>
                  <a:srgbClr val="1E1348"/>
                </a:solidFill>
              </a:rPr>
              <a:t>post-production</a:t>
            </a:r>
          </a:p>
        </p:txBody>
      </p:sp>
      <p:sp>
        <p:nvSpPr>
          <p:cNvPr id="338" name="Rectangle 337">
            <a:extLst>
              <a:ext uri="{FF2B5EF4-FFF2-40B4-BE49-F238E27FC236}">
                <a16:creationId xmlns:a16="http://schemas.microsoft.com/office/drawing/2014/main" id="{D3BF589A-B687-AA33-58D0-4A617B958385}"/>
              </a:ext>
            </a:extLst>
          </p:cNvPr>
          <p:cNvSpPr/>
          <p:nvPr/>
        </p:nvSpPr>
        <p:spPr>
          <a:xfrm>
            <a:off x="1588975" y="5285553"/>
            <a:ext cx="3718169" cy="39817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b="1" dirty="0">
              <a:solidFill>
                <a:srgbClr val="1E1348"/>
              </a:solidFill>
            </a:endParaRPr>
          </a:p>
        </p:txBody>
      </p:sp>
      <p:sp>
        <p:nvSpPr>
          <p:cNvPr id="342" name="Rectangle 341">
            <a:extLst>
              <a:ext uri="{FF2B5EF4-FFF2-40B4-BE49-F238E27FC236}">
                <a16:creationId xmlns:a16="http://schemas.microsoft.com/office/drawing/2014/main" id="{F40290A0-D697-7157-054A-D720ACC55A33}"/>
              </a:ext>
            </a:extLst>
          </p:cNvPr>
          <p:cNvSpPr/>
          <p:nvPr/>
        </p:nvSpPr>
        <p:spPr>
          <a:xfrm>
            <a:off x="3009861" y="5376999"/>
            <a:ext cx="1245062" cy="27853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Agences communication</a:t>
            </a:r>
          </a:p>
        </p:txBody>
      </p:sp>
      <p:sp>
        <p:nvSpPr>
          <p:cNvPr id="344" name="Rectangle 343">
            <a:extLst>
              <a:ext uri="{FF2B5EF4-FFF2-40B4-BE49-F238E27FC236}">
                <a16:creationId xmlns:a16="http://schemas.microsoft.com/office/drawing/2014/main" id="{EE055E68-DE90-CA14-86B4-A9D8B62E56FC}"/>
              </a:ext>
            </a:extLst>
          </p:cNvPr>
          <p:cNvSpPr/>
          <p:nvPr/>
        </p:nvSpPr>
        <p:spPr>
          <a:xfrm>
            <a:off x="5741285" y="2581708"/>
            <a:ext cx="2091353" cy="391795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b="1" dirty="0">
              <a:solidFill>
                <a:srgbClr val="1E1348"/>
              </a:solidFill>
            </a:endParaRPr>
          </a:p>
        </p:txBody>
      </p:sp>
      <p:sp>
        <p:nvSpPr>
          <p:cNvPr id="356" name="Rectangle 355">
            <a:extLst>
              <a:ext uri="{FF2B5EF4-FFF2-40B4-BE49-F238E27FC236}">
                <a16:creationId xmlns:a16="http://schemas.microsoft.com/office/drawing/2014/main" id="{233603A1-8DCD-5C70-F7A6-15EDE98BF95F}"/>
              </a:ext>
            </a:extLst>
          </p:cNvPr>
          <p:cNvSpPr/>
          <p:nvPr/>
        </p:nvSpPr>
        <p:spPr>
          <a:xfrm>
            <a:off x="7551128" y="1128376"/>
            <a:ext cx="1754546" cy="400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Discute avec certaines plateformes de streaming pour trouver des accords</a:t>
            </a:r>
          </a:p>
        </p:txBody>
      </p:sp>
      <p:sp>
        <p:nvSpPr>
          <p:cNvPr id="362" name="Rectangle 361">
            <a:extLst>
              <a:ext uri="{FF2B5EF4-FFF2-40B4-BE49-F238E27FC236}">
                <a16:creationId xmlns:a16="http://schemas.microsoft.com/office/drawing/2014/main" id="{24718E79-1B6F-09C1-BA47-B75BAAA7CCE9}"/>
              </a:ext>
            </a:extLst>
          </p:cNvPr>
          <p:cNvSpPr/>
          <p:nvPr/>
        </p:nvSpPr>
        <p:spPr>
          <a:xfrm>
            <a:off x="4885087" y="1455582"/>
            <a:ext cx="884827" cy="249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Collecte de droits d’auteurs</a:t>
            </a:r>
          </a:p>
        </p:txBody>
      </p:sp>
      <p:sp>
        <p:nvSpPr>
          <p:cNvPr id="365" name="Rectangle 364">
            <a:extLst>
              <a:ext uri="{FF2B5EF4-FFF2-40B4-BE49-F238E27FC236}">
                <a16:creationId xmlns:a16="http://schemas.microsoft.com/office/drawing/2014/main" id="{6933D67F-B808-2ECB-12FD-9E83BF589199}"/>
              </a:ext>
            </a:extLst>
          </p:cNvPr>
          <p:cNvSpPr/>
          <p:nvPr/>
        </p:nvSpPr>
        <p:spPr>
          <a:xfrm>
            <a:off x="2813139" y="1288400"/>
            <a:ext cx="828000" cy="22655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rgbClr val="1E1348"/>
                </a:solidFill>
              </a:rPr>
              <a:t>Festivals</a:t>
            </a:r>
          </a:p>
        </p:txBody>
      </p:sp>
      <p:sp>
        <p:nvSpPr>
          <p:cNvPr id="367" name="Rectangle 366">
            <a:extLst>
              <a:ext uri="{FF2B5EF4-FFF2-40B4-BE49-F238E27FC236}">
                <a16:creationId xmlns:a16="http://schemas.microsoft.com/office/drawing/2014/main" id="{D2C72D98-79AF-5A20-E2DB-E0387CA1DD96}"/>
              </a:ext>
            </a:extLst>
          </p:cNvPr>
          <p:cNvSpPr/>
          <p:nvPr/>
        </p:nvSpPr>
        <p:spPr>
          <a:xfrm>
            <a:off x="422620" y="1073972"/>
            <a:ext cx="3280086" cy="200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Soutiens à l’organisation et au développement du secteur</a:t>
            </a:r>
          </a:p>
        </p:txBody>
      </p:sp>
      <p:sp>
        <p:nvSpPr>
          <p:cNvPr id="382" name="Parenthèse fermante 381">
            <a:extLst>
              <a:ext uri="{FF2B5EF4-FFF2-40B4-BE49-F238E27FC236}">
                <a16:creationId xmlns:a16="http://schemas.microsoft.com/office/drawing/2014/main" id="{F6477946-C6B3-D9F3-4C24-32DB06E6BAD2}"/>
              </a:ext>
            </a:extLst>
          </p:cNvPr>
          <p:cNvSpPr/>
          <p:nvPr/>
        </p:nvSpPr>
        <p:spPr>
          <a:xfrm rot="16200000">
            <a:off x="2026747" y="-241947"/>
            <a:ext cx="126082" cy="309493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3" name="Espace réservé du texte 6">
            <a:extLst>
              <a:ext uri="{FF2B5EF4-FFF2-40B4-BE49-F238E27FC236}">
                <a16:creationId xmlns:a16="http://schemas.microsoft.com/office/drawing/2014/main" id="{E79AF3CA-0A87-6896-30EA-B2BB9219B0FD}"/>
              </a:ext>
            </a:extLst>
          </p:cNvPr>
          <p:cNvSpPr>
            <a:spLocks noGrp="1"/>
          </p:cNvSpPr>
          <p:nvPr>
            <p:ph type="body" sz="quarter" idx="13"/>
          </p:nvPr>
        </p:nvSpPr>
        <p:spPr>
          <a:xfrm>
            <a:off x="546099" y="733425"/>
            <a:ext cx="11811363" cy="338554"/>
          </a:xfrm>
        </p:spPr>
        <p:txBody>
          <a:bodyPr/>
          <a:lstStyle/>
          <a:p>
            <a:r>
              <a:rPr lang="fr-FR" sz="1600" dirty="0"/>
              <a:t>FONCTIONNEMENT SIMPLIFIÉ DE L’ÉCOSYSTÈME DES PODCASTS : PRINCIPAUX ACTEURS ET INTERACTIONS</a:t>
            </a:r>
          </a:p>
        </p:txBody>
      </p:sp>
      <p:sp>
        <p:nvSpPr>
          <p:cNvPr id="398" name="Rectangle 397">
            <a:extLst>
              <a:ext uri="{FF2B5EF4-FFF2-40B4-BE49-F238E27FC236}">
                <a16:creationId xmlns:a16="http://schemas.microsoft.com/office/drawing/2014/main" id="{CC8DE1E0-F409-C4AD-80BC-C52AB430326E}"/>
              </a:ext>
            </a:extLst>
          </p:cNvPr>
          <p:cNvSpPr/>
          <p:nvPr/>
        </p:nvSpPr>
        <p:spPr>
          <a:xfrm>
            <a:off x="2482759" y="5967519"/>
            <a:ext cx="1958876" cy="53768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Acteurs intervenant dans l’adaptation de podcasts </a:t>
            </a:r>
            <a:r>
              <a:rPr lang="fr-FR" sz="800" i="1" dirty="0">
                <a:solidFill>
                  <a:srgbClr val="1E1348"/>
                </a:solidFill>
              </a:rPr>
              <a:t>sous d’autres formats (livres, etc.)  </a:t>
            </a:r>
          </a:p>
        </p:txBody>
      </p:sp>
      <p:cxnSp>
        <p:nvCxnSpPr>
          <p:cNvPr id="419" name="Connecteur droit 418">
            <a:extLst>
              <a:ext uri="{FF2B5EF4-FFF2-40B4-BE49-F238E27FC236}">
                <a16:creationId xmlns:a16="http://schemas.microsoft.com/office/drawing/2014/main" id="{02AD2FC3-F50F-2BD3-1385-FC012C96BF09}"/>
              </a:ext>
            </a:extLst>
          </p:cNvPr>
          <p:cNvCxnSpPr/>
          <p:nvPr/>
        </p:nvCxnSpPr>
        <p:spPr>
          <a:xfrm flipV="1">
            <a:off x="515244" y="2351747"/>
            <a:ext cx="11412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0255B70B-498D-DD05-A494-2BA8D3708503}"/>
              </a:ext>
            </a:extLst>
          </p:cNvPr>
          <p:cNvSpPr/>
          <p:nvPr/>
        </p:nvSpPr>
        <p:spPr>
          <a:xfrm>
            <a:off x="665374" y="2499567"/>
            <a:ext cx="2009637" cy="504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Acteurs émettant des commandes </a:t>
            </a:r>
            <a:r>
              <a:rPr lang="fr-FR" sz="800" dirty="0">
                <a:solidFill>
                  <a:srgbClr val="1E1348"/>
                </a:solidFill>
              </a:rPr>
              <a:t>(marques, associations, etc.)</a:t>
            </a:r>
          </a:p>
        </p:txBody>
      </p:sp>
      <p:sp>
        <p:nvSpPr>
          <p:cNvPr id="121" name="Rectangle 120">
            <a:extLst>
              <a:ext uri="{FF2B5EF4-FFF2-40B4-BE49-F238E27FC236}">
                <a16:creationId xmlns:a16="http://schemas.microsoft.com/office/drawing/2014/main" id="{780100F0-F1E9-ECD1-6224-507330890BE5}"/>
              </a:ext>
            </a:extLst>
          </p:cNvPr>
          <p:cNvSpPr/>
          <p:nvPr/>
        </p:nvSpPr>
        <p:spPr>
          <a:xfrm rot="16200000">
            <a:off x="-346669" y="1505901"/>
            <a:ext cx="1241710" cy="327155"/>
          </a:xfrm>
          <a:prstGeom prst="rect">
            <a:avLst/>
          </a:prstGeom>
          <a:no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Soutien au développement</a:t>
            </a:r>
          </a:p>
        </p:txBody>
      </p:sp>
      <p:sp>
        <p:nvSpPr>
          <p:cNvPr id="125" name="Rectangle 124">
            <a:extLst>
              <a:ext uri="{FF2B5EF4-FFF2-40B4-BE49-F238E27FC236}">
                <a16:creationId xmlns:a16="http://schemas.microsoft.com/office/drawing/2014/main" id="{C9651B0B-DADA-F129-A91C-3BB1CC9A357D}"/>
              </a:ext>
            </a:extLst>
          </p:cNvPr>
          <p:cNvSpPr/>
          <p:nvPr/>
        </p:nvSpPr>
        <p:spPr>
          <a:xfrm>
            <a:off x="552281" y="1583158"/>
            <a:ext cx="1008000" cy="22655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rgbClr val="141433"/>
                </a:solidFill>
              </a:rPr>
              <a:t>Newsletters, magazines</a:t>
            </a:r>
          </a:p>
        </p:txBody>
      </p:sp>
      <p:sp>
        <p:nvSpPr>
          <p:cNvPr id="133" name="Rectangle 132">
            <a:extLst>
              <a:ext uri="{FF2B5EF4-FFF2-40B4-BE49-F238E27FC236}">
                <a16:creationId xmlns:a16="http://schemas.microsoft.com/office/drawing/2014/main" id="{95C4E02F-59A8-5D4D-2C74-07B22BE74EE5}"/>
              </a:ext>
            </a:extLst>
          </p:cNvPr>
          <p:cNvSpPr/>
          <p:nvPr/>
        </p:nvSpPr>
        <p:spPr>
          <a:xfrm>
            <a:off x="1603765" y="1583158"/>
            <a:ext cx="1188000" cy="21693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rgbClr val="141433"/>
                </a:solidFill>
              </a:rPr>
              <a:t>Résidences, Formations</a:t>
            </a:r>
          </a:p>
        </p:txBody>
      </p:sp>
      <p:sp>
        <p:nvSpPr>
          <p:cNvPr id="134" name="Rectangle 133">
            <a:extLst>
              <a:ext uri="{FF2B5EF4-FFF2-40B4-BE49-F238E27FC236}">
                <a16:creationId xmlns:a16="http://schemas.microsoft.com/office/drawing/2014/main" id="{A869A97B-1662-D345-351D-B9A4BE2573C2}"/>
              </a:ext>
            </a:extLst>
          </p:cNvPr>
          <p:cNvSpPr/>
          <p:nvPr/>
        </p:nvSpPr>
        <p:spPr>
          <a:xfrm>
            <a:off x="2813139" y="1583158"/>
            <a:ext cx="828000" cy="22655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rgbClr val="141433"/>
                </a:solidFill>
              </a:rPr>
              <a:t>Autres</a:t>
            </a:r>
          </a:p>
        </p:txBody>
      </p:sp>
      <p:sp>
        <p:nvSpPr>
          <p:cNvPr id="140" name="Rectangle 139">
            <a:extLst>
              <a:ext uri="{FF2B5EF4-FFF2-40B4-BE49-F238E27FC236}">
                <a16:creationId xmlns:a16="http://schemas.microsoft.com/office/drawing/2014/main" id="{F4F730F2-5C76-75AB-F8C1-45467D7505B4}"/>
              </a:ext>
            </a:extLst>
          </p:cNvPr>
          <p:cNvSpPr/>
          <p:nvPr/>
        </p:nvSpPr>
        <p:spPr>
          <a:xfrm>
            <a:off x="5150754" y="2058571"/>
            <a:ext cx="1070490" cy="304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Collecte des données</a:t>
            </a:r>
          </a:p>
        </p:txBody>
      </p:sp>
      <p:cxnSp>
        <p:nvCxnSpPr>
          <p:cNvPr id="141" name="Connecteur droit avec flèche 140">
            <a:extLst>
              <a:ext uri="{FF2B5EF4-FFF2-40B4-BE49-F238E27FC236}">
                <a16:creationId xmlns:a16="http://schemas.microsoft.com/office/drawing/2014/main" id="{5443DF57-6ABB-69FB-2ECF-2E60E5FDECDF}"/>
              </a:ext>
            </a:extLst>
          </p:cNvPr>
          <p:cNvCxnSpPr>
            <a:cxnSpLocks/>
            <a:stCxn id="27" idx="2"/>
            <a:endCxn id="18" idx="0"/>
          </p:cNvCxnSpPr>
          <p:nvPr/>
        </p:nvCxnSpPr>
        <p:spPr>
          <a:xfrm>
            <a:off x="6760327" y="2137672"/>
            <a:ext cx="3398" cy="62183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 en angle 11">
            <a:extLst>
              <a:ext uri="{FF2B5EF4-FFF2-40B4-BE49-F238E27FC236}">
                <a16:creationId xmlns:a16="http://schemas.microsoft.com/office/drawing/2014/main" id="{38B5B5F2-032B-2696-0FA3-37F9F5741CC1}"/>
              </a:ext>
            </a:extLst>
          </p:cNvPr>
          <p:cNvCxnSpPr>
            <a:cxnSpLocks/>
            <a:stCxn id="31" idx="0"/>
            <a:endCxn id="14" idx="2"/>
          </p:cNvCxnSpPr>
          <p:nvPr/>
        </p:nvCxnSpPr>
        <p:spPr>
          <a:xfrm rot="16200000" flipV="1">
            <a:off x="6165453" y="4579956"/>
            <a:ext cx="601518" cy="31348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Connecteur : en angle 148">
            <a:extLst>
              <a:ext uri="{FF2B5EF4-FFF2-40B4-BE49-F238E27FC236}">
                <a16:creationId xmlns:a16="http://schemas.microsoft.com/office/drawing/2014/main" id="{6A7E94C4-15DC-0D63-DEEC-5B6CEE1A65E5}"/>
              </a:ext>
            </a:extLst>
          </p:cNvPr>
          <p:cNvCxnSpPr>
            <a:cxnSpLocks/>
            <a:stCxn id="33" idx="0"/>
            <a:endCxn id="14" idx="2"/>
          </p:cNvCxnSpPr>
          <p:nvPr/>
        </p:nvCxnSpPr>
        <p:spPr>
          <a:xfrm rot="5400000" flipH="1" flipV="1">
            <a:off x="5891478" y="4619469"/>
            <a:ext cx="601519" cy="2344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3CF5908D-8D26-8C0C-299D-F68DAB9238D1}"/>
              </a:ext>
            </a:extLst>
          </p:cNvPr>
          <p:cNvSpPr/>
          <p:nvPr/>
        </p:nvSpPr>
        <p:spPr>
          <a:xfrm>
            <a:off x="5830175" y="5877190"/>
            <a:ext cx="1935327" cy="2567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41433"/>
                </a:solidFill>
              </a:rPr>
              <a:t>Agences média</a:t>
            </a:r>
          </a:p>
        </p:txBody>
      </p:sp>
      <p:sp>
        <p:nvSpPr>
          <p:cNvPr id="54" name="Rectangle 53">
            <a:extLst>
              <a:ext uri="{FF2B5EF4-FFF2-40B4-BE49-F238E27FC236}">
                <a16:creationId xmlns:a16="http://schemas.microsoft.com/office/drawing/2014/main" id="{874420CF-2AEA-71EB-21E6-53C918319C32}"/>
              </a:ext>
            </a:extLst>
          </p:cNvPr>
          <p:cNvSpPr/>
          <p:nvPr/>
        </p:nvSpPr>
        <p:spPr>
          <a:xfrm>
            <a:off x="6859927" y="3883084"/>
            <a:ext cx="938029" cy="5546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Ad serveur</a:t>
            </a:r>
          </a:p>
          <a:p>
            <a:pPr algn="ctr"/>
            <a:r>
              <a:rPr lang="fr-FR" sz="800" dirty="0">
                <a:solidFill>
                  <a:srgbClr val="1E1348"/>
                </a:solidFill>
              </a:rPr>
              <a:t>(vente et achat d’espaces en gré à gré)</a:t>
            </a:r>
          </a:p>
        </p:txBody>
      </p:sp>
      <p:sp>
        <p:nvSpPr>
          <p:cNvPr id="72" name="Rectangle 71">
            <a:extLst>
              <a:ext uri="{FF2B5EF4-FFF2-40B4-BE49-F238E27FC236}">
                <a16:creationId xmlns:a16="http://schemas.microsoft.com/office/drawing/2014/main" id="{6031CF38-A244-C452-CBD2-2AF656BBC01E}"/>
              </a:ext>
            </a:extLst>
          </p:cNvPr>
          <p:cNvSpPr/>
          <p:nvPr/>
        </p:nvSpPr>
        <p:spPr>
          <a:xfrm>
            <a:off x="5919969" y="1280049"/>
            <a:ext cx="1655810" cy="23696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OGC</a:t>
            </a:r>
          </a:p>
        </p:txBody>
      </p:sp>
      <p:cxnSp>
        <p:nvCxnSpPr>
          <p:cNvPr id="74" name="Connecteur : en arc 359">
            <a:extLst>
              <a:ext uri="{FF2B5EF4-FFF2-40B4-BE49-F238E27FC236}">
                <a16:creationId xmlns:a16="http://schemas.microsoft.com/office/drawing/2014/main" id="{E48B6D85-BBFC-69C5-7DC0-10B60A520F83}"/>
              </a:ext>
            </a:extLst>
          </p:cNvPr>
          <p:cNvCxnSpPr>
            <a:cxnSpLocks/>
          </p:cNvCxnSpPr>
          <p:nvPr/>
        </p:nvCxnSpPr>
        <p:spPr>
          <a:xfrm rot="10800000" flipV="1">
            <a:off x="4218867" y="1414431"/>
            <a:ext cx="1701103" cy="2386008"/>
          </a:xfrm>
          <a:prstGeom prst="curved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eur : en arc 356">
            <a:extLst>
              <a:ext uri="{FF2B5EF4-FFF2-40B4-BE49-F238E27FC236}">
                <a16:creationId xmlns:a16="http://schemas.microsoft.com/office/drawing/2014/main" id="{72AD1315-9C23-FAD0-2AFA-A38017053A98}"/>
              </a:ext>
            </a:extLst>
          </p:cNvPr>
          <p:cNvCxnSpPr>
            <a:cxnSpLocks/>
          </p:cNvCxnSpPr>
          <p:nvPr/>
        </p:nvCxnSpPr>
        <p:spPr>
          <a:xfrm rot="10800000" flipV="1">
            <a:off x="1088465" y="1374673"/>
            <a:ext cx="4831505" cy="2549987"/>
          </a:xfrm>
          <a:prstGeom prst="curved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D14BDABD-AD42-BD14-A6B2-DBF3159C87A2}"/>
              </a:ext>
            </a:extLst>
          </p:cNvPr>
          <p:cNvSpPr/>
          <p:nvPr/>
        </p:nvSpPr>
        <p:spPr>
          <a:xfrm>
            <a:off x="4558497" y="1027939"/>
            <a:ext cx="1320990" cy="338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a:solidFill>
                  <a:srgbClr val="1E1348"/>
                </a:solidFill>
              </a:rPr>
              <a:t>Verse des droits d’auteurs, soutien à la création</a:t>
            </a:r>
            <a:endParaRPr lang="fr-FR" sz="800" dirty="0">
              <a:solidFill>
                <a:srgbClr val="141433"/>
              </a:solidFill>
            </a:endParaRPr>
          </a:p>
        </p:txBody>
      </p:sp>
      <p:cxnSp>
        <p:nvCxnSpPr>
          <p:cNvPr id="91" name="Connecteur : en arc 123">
            <a:extLst>
              <a:ext uri="{FF2B5EF4-FFF2-40B4-BE49-F238E27FC236}">
                <a16:creationId xmlns:a16="http://schemas.microsoft.com/office/drawing/2014/main" id="{712ECB0F-F73B-216D-B805-E82D5BF2FC07}"/>
              </a:ext>
            </a:extLst>
          </p:cNvPr>
          <p:cNvCxnSpPr>
            <a:cxnSpLocks/>
          </p:cNvCxnSpPr>
          <p:nvPr/>
        </p:nvCxnSpPr>
        <p:spPr>
          <a:xfrm rot="10800000" flipV="1">
            <a:off x="4218867" y="2005704"/>
            <a:ext cx="1726009" cy="1850393"/>
          </a:xfrm>
          <a:prstGeom prst="curvedConnector3">
            <a:avLst>
              <a:gd name="adj1" fmla="val 4493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479F2A22-B0D8-32CC-5BDE-ACA4D7EB7ADA}"/>
              </a:ext>
            </a:extLst>
          </p:cNvPr>
          <p:cNvSpPr/>
          <p:nvPr/>
        </p:nvSpPr>
        <p:spPr>
          <a:xfrm>
            <a:off x="6231528" y="2299109"/>
            <a:ext cx="1070490" cy="304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Collecte des données</a:t>
            </a:r>
          </a:p>
        </p:txBody>
      </p:sp>
      <p:sp>
        <p:nvSpPr>
          <p:cNvPr id="95" name="Rectangle 94">
            <a:extLst>
              <a:ext uri="{FF2B5EF4-FFF2-40B4-BE49-F238E27FC236}">
                <a16:creationId xmlns:a16="http://schemas.microsoft.com/office/drawing/2014/main" id="{71D89302-17F3-F806-CE95-815920D1515C}"/>
              </a:ext>
            </a:extLst>
          </p:cNvPr>
          <p:cNvSpPr/>
          <p:nvPr/>
        </p:nvSpPr>
        <p:spPr>
          <a:xfrm>
            <a:off x="2616052" y="2715832"/>
            <a:ext cx="1680454" cy="38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a:solidFill>
                  <a:srgbClr val="1E1348"/>
                </a:solidFill>
              </a:rPr>
              <a:t>Commande la création d’un podcast</a:t>
            </a:r>
          </a:p>
        </p:txBody>
      </p:sp>
      <p:cxnSp>
        <p:nvCxnSpPr>
          <p:cNvPr id="96" name="Connecteur : en arc 115">
            <a:extLst>
              <a:ext uri="{FF2B5EF4-FFF2-40B4-BE49-F238E27FC236}">
                <a16:creationId xmlns:a16="http://schemas.microsoft.com/office/drawing/2014/main" id="{69D6F92D-36CF-68CB-5775-93CE09BE2621}"/>
              </a:ext>
            </a:extLst>
          </p:cNvPr>
          <p:cNvCxnSpPr>
            <a:cxnSpLocks/>
            <a:stCxn id="114" idx="2"/>
            <a:endCxn id="22" idx="0"/>
          </p:cNvCxnSpPr>
          <p:nvPr/>
        </p:nvCxnSpPr>
        <p:spPr>
          <a:xfrm rot="16200000" flipH="1">
            <a:off x="2500173" y="2173586"/>
            <a:ext cx="130286" cy="1790247"/>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80CE044B-42BE-9A0F-C8E1-DA821EA05FA2}"/>
              </a:ext>
            </a:extLst>
          </p:cNvPr>
          <p:cNvSpPr/>
          <p:nvPr/>
        </p:nvSpPr>
        <p:spPr>
          <a:xfrm>
            <a:off x="4153828" y="3116530"/>
            <a:ext cx="792428" cy="314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Délègue la production</a:t>
            </a:r>
          </a:p>
        </p:txBody>
      </p:sp>
      <p:cxnSp>
        <p:nvCxnSpPr>
          <p:cNvPr id="101" name="Connecteur : en arc 156">
            <a:extLst>
              <a:ext uri="{FF2B5EF4-FFF2-40B4-BE49-F238E27FC236}">
                <a16:creationId xmlns:a16="http://schemas.microsoft.com/office/drawing/2014/main" id="{11C3716B-C3AC-D787-15B7-B3531D672438}"/>
              </a:ext>
            </a:extLst>
          </p:cNvPr>
          <p:cNvCxnSpPr>
            <a:cxnSpLocks/>
          </p:cNvCxnSpPr>
          <p:nvPr/>
        </p:nvCxnSpPr>
        <p:spPr>
          <a:xfrm>
            <a:off x="4190033" y="3244737"/>
            <a:ext cx="12700" cy="1054845"/>
          </a:xfrm>
          <a:prstGeom prst="curved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cteur : en arc 158">
            <a:extLst>
              <a:ext uri="{FF2B5EF4-FFF2-40B4-BE49-F238E27FC236}">
                <a16:creationId xmlns:a16="http://schemas.microsoft.com/office/drawing/2014/main" id="{C03D6BD4-0579-9D5A-717A-55D15F4B2A1F}"/>
              </a:ext>
            </a:extLst>
          </p:cNvPr>
          <p:cNvCxnSpPr>
            <a:cxnSpLocks/>
          </p:cNvCxnSpPr>
          <p:nvPr/>
        </p:nvCxnSpPr>
        <p:spPr>
          <a:xfrm rot="10800000" flipH="1">
            <a:off x="2706865" y="3197304"/>
            <a:ext cx="3680" cy="515674"/>
          </a:xfrm>
          <a:prstGeom prst="curvedConnector3">
            <a:avLst>
              <a:gd name="adj1" fmla="val -621195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F1017B0-1612-8BE8-E764-B7D6AB451E74}"/>
              </a:ext>
            </a:extLst>
          </p:cNvPr>
          <p:cNvSpPr/>
          <p:nvPr/>
        </p:nvSpPr>
        <p:spPr>
          <a:xfrm>
            <a:off x="1833369" y="3126417"/>
            <a:ext cx="808963" cy="357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Délègue la production</a:t>
            </a:r>
          </a:p>
        </p:txBody>
      </p:sp>
      <p:sp>
        <p:nvSpPr>
          <p:cNvPr id="132" name="Rectangle 131">
            <a:extLst>
              <a:ext uri="{FF2B5EF4-FFF2-40B4-BE49-F238E27FC236}">
                <a16:creationId xmlns:a16="http://schemas.microsoft.com/office/drawing/2014/main" id="{DFB10E77-EC51-86E7-E7A6-BB72C25A065F}"/>
              </a:ext>
            </a:extLst>
          </p:cNvPr>
          <p:cNvSpPr/>
          <p:nvPr/>
        </p:nvSpPr>
        <p:spPr>
          <a:xfrm>
            <a:off x="4312674" y="4070061"/>
            <a:ext cx="904611" cy="348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Délègue parfois la production</a:t>
            </a:r>
          </a:p>
        </p:txBody>
      </p:sp>
      <p:cxnSp>
        <p:nvCxnSpPr>
          <p:cNvPr id="153" name="Connecteur : en arc 156">
            <a:extLst>
              <a:ext uri="{FF2B5EF4-FFF2-40B4-BE49-F238E27FC236}">
                <a16:creationId xmlns:a16="http://schemas.microsoft.com/office/drawing/2014/main" id="{F8E4A558-390B-2809-7946-15711E4FEB06}"/>
              </a:ext>
            </a:extLst>
          </p:cNvPr>
          <p:cNvCxnSpPr>
            <a:cxnSpLocks/>
          </p:cNvCxnSpPr>
          <p:nvPr/>
        </p:nvCxnSpPr>
        <p:spPr>
          <a:xfrm>
            <a:off x="4219909" y="3905340"/>
            <a:ext cx="5788" cy="467269"/>
          </a:xfrm>
          <a:prstGeom prst="curvedConnector3">
            <a:avLst>
              <a:gd name="adj1" fmla="val 483457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76F3AB49-026B-0C98-47CE-4CC3202C63FB}"/>
              </a:ext>
            </a:extLst>
          </p:cNvPr>
          <p:cNvSpPr/>
          <p:nvPr/>
        </p:nvSpPr>
        <p:spPr>
          <a:xfrm>
            <a:off x="1421082" y="3548021"/>
            <a:ext cx="1151619" cy="753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Transmet le podcast écrit et réalisé (potentiellement suite à une commande) </a:t>
            </a:r>
          </a:p>
        </p:txBody>
      </p:sp>
      <p:cxnSp>
        <p:nvCxnSpPr>
          <p:cNvPr id="163" name="Connecteur : en arc 218">
            <a:extLst>
              <a:ext uri="{FF2B5EF4-FFF2-40B4-BE49-F238E27FC236}">
                <a16:creationId xmlns:a16="http://schemas.microsoft.com/office/drawing/2014/main" id="{DCFCCB87-6801-F93A-716B-53268F656A84}"/>
              </a:ext>
            </a:extLst>
          </p:cNvPr>
          <p:cNvCxnSpPr>
            <a:cxnSpLocks/>
          </p:cNvCxnSpPr>
          <p:nvPr/>
        </p:nvCxnSpPr>
        <p:spPr>
          <a:xfrm>
            <a:off x="1582431" y="4369961"/>
            <a:ext cx="1142125" cy="18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Connecteur : en arc 218">
            <a:extLst>
              <a:ext uri="{FF2B5EF4-FFF2-40B4-BE49-F238E27FC236}">
                <a16:creationId xmlns:a16="http://schemas.microsoft.com/office/drawing/2014/main" id="{AA14E265-67F5-90C9-2CB3-46F3E44C1342}"/>
              </a:ext>
            </a:extLst>
          </p:cNvPr>
          <p:cNvCxnSpPr>
            <a:cxnSpLocks/>
          </p:cNvCxnSpPr>
          <p:nvPr/>
        </p:nvCxnSpPr>
        <p:spPr>
          <a:xfrm flipV="1">
            <a:off x="1582431" y="3970829"/>
            <a:ext cx="1880435" cy="39913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E90092B-4B53-31CD-D2D9-9453B69750A9}"/>
              </a:ext>
            </a:extLst>
          </p:cNvPr>
          <p:cNvSpPr/>
          <p:nvPr/>
        </p:nvSpPr>
        <p:spPr>
          <a:xfrm>
            <a:off x="7795320" y="3526464"/>
            <a:ext cx="1134688" cy="314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Délègue la production ou fait l’acquisition de productions</a:t>
            </a:r>
          </a:p>
        </p:txBody>
      </p:sp>
      <p:cxnSp>
        <p:nvCxnSpPr>
          <p:cNvPr id="28" name="Connecteur droit avec flèche 27">
            <a:extLst>
              <a:ext uri="{FF2B5EF4-FFF2-40B4-BE49-F238E27FC236}">
                <a16:creationId xmlns:a16="http://schemas.microsoft.com/office/drawing/2014/main" id="{1A1192C8-E488-3B75-0F9F-7D1CB0277427}"/>
              </a:ext>
            </a:extLst>
          </p:cNvPr>
          <p:cNvCxnSpPr>
            <a:cxnSpLocks/>
          </p:cNvCxnSpPr>
          <p:nvPr/>
        </p:nvCxnSpPr>
        <p:spPr>
          <a:xfrm flipV="1">
            <a:off x="6403318" y="3138936"/>
            <a:ext cx="0" cy="74578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086D1805-AC29-EBF4-C1B5-2908486EC98B}"/>
              </a:ext>
            </a:extLst>
          </p:cNvPr>
          <p:cNvCxnSpPr>
            <a:cxnSpLocks/>
          </p:cNvCxnSpPr>
          <p:nvPr/>
        </p:nvCxnSpPr>
        <p:spPr>
          <a:xfrm flipV="1">
            <a:off x="6227952" y="3140797"/>
            <a:ext cx="0" cy="74392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1D2A1EA1-306E-EB4B-2764-F17DD751E573}"/>
              </a:ext>
            </a:extLst>
          </p:cNvPr>
          <p:cNvCxnSpPr>
            <a:cxnSpLocks/>
          </p:cNvCxnSpPr>
          <p:nvPr/>
        </p:nvCxnSpPr>
        <p:spPr>
          <a:xfrm flipV="1">
            <a:off x="7287238" y="3145032"/>
            <a:ext cx="0" cy="74578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2C0685A-59AE-AA20-F726-0304D93FCB33}"/>
              </a:ext>
            </a:extLst>
          </p:cNvPr>
          <p:cNvSpPr/>
          <p:nvPr/>
        </p:nvSpPr>
        <p:spPr>
          <a:xfrm>
            <a:off x="6187009" y="3736259"/>
            <a:ext cx="204864" cy="172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rgbClr val="1E1348"/>
                </a:solidFill>
              </a:rPr>
              <a:t>3</a:t>
            </a:r>
          </a:p>
        </p:txBody>
      </p:sp>
      <p:sp>
        <p:nvSpPr>
          <p:cNvPr id="41" name="Rectangle 40">
            <a:extLst>
              <a:ext uri="{FF2B5EF4-FFF2-40B4-BE49-F238E27FC236}">
                <a16:creationId xmlns:a16="http://schemas.microsoft.com/office/drawing/2014/main" id="{7A99240A-DEB1-98CA-7217-643E363E52C2}"/>
              </a:ext>
            </a:extLst>
          </p:cNvPr>
          <p:cNvSpPr/>
          <p:nvPr/>
        </p:nvSpPr>
        <p:spPr>
          <a:xfrm>
            <a:off x="6364504" y="3736259"/>
            <a:ext cx="204864" cy="172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rgbClr val="1E1348"/>
                </a:solidFill>
              </a:rPr>
              <a:t>4</a:t>
            </a:r>
          </a:p>
        </p:txBody>
      </p:sp>
      <p:sp>
        <p:nvSpPr>
          <p:cNvPr id="43" name="Rectangle 42">
            <a:extLst>
              <a:ext uri="{FF2B5EF4-FFF2-40B4-BE49-F238E27FC236}">
                <a16:creationId xmlns:a16="http://schemas.microsoft.com/office/drawing/2014/main" id="{2E4E740F-3899-4628-7BAA-69078517808A}"/>
              </a:ext>
            </a:extLst>
          </p:cNvPr>
          <p:cNvSpPr/>
          <p:nvPr/>
        </p:nvSpPr>
        <p:spPr>
          <a:xfrm>
            <a:off x="5502383" y="3225439"/>
            <a:ext cx="1467101" cy="613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Se branche aux hébergeurs pour accéder aux contenus sur lesquels apposer les pubs </a:t>
            </a:r>
          </a:p>
        </p:txBody>
      </p:sp>
      <p:sp>
        <p:nvSpPr>
          <p:cNvPr id="44" name="Rectangle 43">
            <a:extLst>
              <a:ext uri="{FF2B5EF4-FFF2-40B4-BE49-F238E27FC236}">
                <a16:creationId xmlns:a16="http://schemas.microsoft.com/office/drawing/2014/main" id="{3B88C43A-5DA5-F0DA-AC6C-6CD1D9B3B283}"/>
              </a:ext>
            </a:extLst>
          </p:cNvPr>
          <p:cNvSpPr/>
          <p:nvPr/>
        </p:nvSpPr>
        <p:spPr>
          <a:xfrm>
            <a:off x="6805925" y="3245556"/>
            <a:ext cx="1060484" cy="508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Renvoie les contenus avec les pubs apposées</a:t>
            </a:r>
          </a:p>
        </p:txBody>
      </p:sp>
      <p:sp>
        <p:nvSpPr>
          <p:cNvPr id="45" name="Rectangle 44">
            <a:extLst>
              <a:ext uri="{FF2B5EF4-FFF2-40B4-BE49-F238E27FC236}">
                <a16:creationId xmlns:a16="http://schemas.microsoft.com/office/drawing/2014/main" id="{6CD58F40-538A-6403-F48A-2C13E3626B11}"/>
              </a:ext>
            </a:extLst>
          </p:cNvPr>
          <p:cNvSpPr/>
          <p:nvPr/>
        </p:nvSpPr>
        <p:spPr>
          <a:xfrm>
            <a:off x="515244" y="4813959"/>
            <a:ext cx="2065595" cy="415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Travaille de manière collaborative avec différents métiers de la création</a:t>
            </a:r>
            <a:br>
              <a:rPr lang="fr-FR" sz="800" dirty="0">
                <a:solidFill>
                  <a:srgbClr val="1E1348"/>
                </a:solidFill>
              </a:rPr>
            </a:br>
            <a:r>
              <a:rPr lang="fr-FR" sz="700" dirty="0">
                <a:solidFill>
                  <a:srgbClr val="FF0000"/>
                </a:solidFill>
              </a:rPr>
              <a:t>(parfois internalisation des activités)</a:t>
            </a:r>
          </a:p>
        </p:txBody>
      </p:sp>
      <p:cxnSp>
        <p:nvCxnSpPr>
          <p:cNvPr id="46" name="Connecteur droit avec flèche 45">
            <a:extLst>
              <a:ext uri="{FF2B5EF4-FFF2-40B4-BE49-F238E27FC236}">
                <a16:creationId xmlns:a16="http://schemas.microsoft.com/office/drawing/2014/main" id="{79D11EA9-F9C4-D608-891C-9D6B35CD1D17}"/>
              </a:ext>
            </a:extLst>
          </p:cNvPr>
          <p:cNvCxnSpPr>
            <a:cxnSpLocks/>
          </p:cNvCxnSpPr>
          <p:nvPr/>
        </p:nvCxnSpPr>
        <p:spPr>
          <a:xfrm flipH="1">
            <a:off x="2295416" y="4701141"/>
            <a:ext cx="325143" cy="58412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9BEFDE24-E79E-DA89-7C76-E4CFE4839633}"/>
              </a:ext>
            </a:extLst>
          </p:cNvPr>
          <p:cNvSpPr/>
          <p:nvPr/>
        </p:nvSpPr>
        <p:spPr>
          <a:xfrm>
            <a:off x="6311543" y="4438805"/>
            <a:ext cx="204864" cy="172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rgbClr val="1E1348"/>
                </a:solidFill>
              </a:rPr>
              <a:t>2</a:t>
            </a:r>
          </a:p>
        </p:txBody>
      </p:sp>
      <p:sp>
        <p:nvSpPr>
          <p:cNvPr id="53" name="Rectangle 52">
            <a:extLst>
              <a:ext uri="{FF2B5EF4-FFF2-40B4-BE49-F238E27FC236}">
                <a16:creationId xmlns:a16="http://schemas.microsoft.com/office/drawing/2014/main" id="{76DC5331-D92B-3E68-951B-31DFE634EF58}"/>
              </a:ext>
            </a:extLst>
          </p:cNvPr>
          <p:cNvSpPr/>
          <p:nvPr/>
        </p:nvSpPr>
        <p:spPr>
          <a:xfrm>
            <a:off x="6328357" y="4419717"/>
            <a:ext cx="1316464" cy="562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800" dirty="0">
                <a:solidFill>
                  <a:srgbClr val="1E1348"/>
                </a:solidFill>
              </a:rPr>
              <a:t>Mettent à disposition sur la place de marché les annonces (DSP) et les espaces (SSP) </a:t>
            </a:r>
          </a:p>
        </p:txBody>
      </p:sp>
      <p:sp>
        <p:nvSpPr>
          <p:cNvPr id="57" name="Rectangle 56">
            <a:extLst>
              <a:ext uri="{FF2B5EF4-FFF2-40B4-BE49-F238E27FC236}">
                <a16:creationId xmlns:a16="http://schemas.microsoft.com/office/drawing/2014/main" id="{FF2A5869-E70F-AD85-FBF2-75F5FAB2B681}"/>
              </a:ext>
            </a:extLst>
          </p:cNvPr>
          <p:cNvSpPr/>
          <p:nvPr/>
        </p:nvSpPr>
        <p:spPr>
          <a:xfrm>
            <a:off x="5307144" y="6228206"/>
            <a:ext cx="400370" cy="146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rgbClr val="1E1348"/>
                </a:solidFill>
              </a:rPr>
              <a:t>1 bis</a:t>
            </a:r>
          </a:p>
        </p:txBody>
      </p:sp>
      <p:cxnSp>
        <p:nvCxnSpPr>
          <p:cNvPr id="58" name="Connecteur droit avec flèche 57">
            <a:extLst>
              <a:ext uri="{FF2B5EF4-FFF2-40B4-BE49-F238E27FC236}">
                <a16:creationId xmlns:a16="http://schemas.microsoft.com/office/drawing/2014/main" id="{C72E6699-97A8-E3B2-7C9A-72B560A833BD}"/>
              </a:ext>
            </a:extLst>
          </p:cNvPr>
          <p:cNvCxnSpPr>
            <a:cxnSpLocks/>
          </p:cNvCxnSpPr>
          <p:nvPr/>
        </p:nvCxnSpPr>
        <p:spPr>
          <a:xfrm flipV="1">
            <a:off x="5883341" y="5320360"/>
            <a:ext cx="0" cy="84190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2D440A7-BFEA-B968-0106-A69DEAA427B0}"/>
              </a:ext>
            </a:extLst>
          </p:cNvPr>
          <p:cNvSpPr/>
          <p:nvPr/>
        </p:nvSpPr>
        <p:spPr>
          <a:xfrm>
            <a:off x="5075340" y="5507433"/>
            <a:ext cx="916024" cy="725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Met à disposition des annonces avec audiences à cibler</a:t>
            </a:r>
          </a:p>
        </p:txBody>
      </p:sp>
      <p:cxnSp>
        <p:nvCxnSpPr>
          <p:cNvPr id="64" name="Connecteur : en arc 43">
            <a:extLst>
              <a:ext uri="{FF2B5EF4-FFF2-40B4-BE49-F238E27FC236}">
                <a16:creationId xmlns:a16="http://schemas.microsoft.com/office/drawing/2014/main" id="{E234147C-3CF7-3303-E89C-042F8B19BFE1}"/>
              </a:ext>
            </a:extLst>
          </p:cNvPr>
          <p:cNvCxnSpPr>
            <a:cxnSpLocks/>
          </p:cNvCxnSpPr>
          <p:nvPr/>
        </p:nvCxnSpPr>
        <p:spPr>
          <a:xfrm flipV="1">
            <a:off x="4225922" y="3006509"/>
            <a:ext cx="1615389" cy="918152"/>
          </a:xfrm>
          <a:prstGeom prst="curvedConnector3">
            <a:avLst>
              <a:gd name="adj1" fmla="val 59352"/>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C49AC626-D408-095C-11CE-4E8DA9E2FAFE}"/>
              </a:ext>
            </a:extLst>
          </p:cNvPr>
          <p:cNvSpPr/>
          <p:nvPr/>
        </p:nvSpPr>
        <p:spPr>
          <a:xfrm>
            <a:off x="4570709" y="3726665"/>
            <a:ext cx="970235" cy="314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Demande le stockage des contenus</a:t>
            </a:r>
          </a:p>
        </p:txBody>
      </p:sp>
      <p:cxnSp>
        <p:nvCxnSpPr>
          <p:cNvPr id="68" name="Connecteur : en arc 277">
            <a:extLst>
              <a:ext uri="{FF2B5EF4-FFF2-40B4-BE49-F238E27FC236}">
                <a16:creationId xmlns:a16="http://schemas.microsoft.com/office/drawing/2014/main" id="{962B6C59-B7A5-2A19-76C0-99B9097E6846}"/>
              </a:ext>
            </a:extLst>
          </p:cNvPr>
          <p:cNvCxnSpPr>
            <a:cxnSpLocks/>
            <a:stCxn id="65" idx="0"/>
            <a:endCxn id="31" idx="3"/>
          </p:cNvCxnSpPr>
          <p:nvPr/>
        </p:nvCxnSpPr>
        <p:spPr>
          <a:xfrm rot="16200000" flipV="1">
            <a:off x="6766665" y="5269847"/>
            <a:ext cx="192419" cy="11840"/>
          </a:xfrm>
          <a:prstGeom prst="curved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4DDFF926-9EB9-1D90-A52D-A37694BDB696}"/>
              </a:ext>
            </a:extLst>
          </p:cNvPr>
          <p:cNvSpPr/>
          <p:nvPr/>
        </p:nvSpPr>
        <p:spPr>
          <a:xfrm>
            <a:off x="6893773" y="5044508"/>
            <a:ext cx="1078362" cy="324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Met à disposition des espaces pub</a:t>
            </a:r>
          </a:p>
        </p:txBody>
      </p:sp>
      <p:sp>
        <p:nvSpPr>
          <p:cNvPr id="73" name="Rectangle 72">
            <a:extLst>
              <a:ext uri="{FF2B5EF4-FFF2-40B4-BE49-F238E27FC236}">
                <a16:creationId xmlns:a16="http://schemas.microsoft.com/office/drawing/2014/main" id="{23C70001-03BF-51ED-8565-8B73149301DB}"/>
              </a:ext>
            </a:extLst>
          </p:cNvPr>
          <p:cNvSpPr/>
          <p:nvPr/>
        </p:nvSpPr>
        <p:spPr>
          <a:xfrm>
            <a:off x="6874098" y="5195142"/>
            <a:ext cx="204864" cy="172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rgbClr val="1E1348"/>
                </a:solidFill>
              </a:rPr>
              <a:t>1</a:t>
            </a:r>
          </a:p>
        </p:txBody>
      </p:sp>
      <p:cxnSp>
        <p:nvCxnSpPr>
          <p:cNvPr id="75" name="Connecteur droit avec flèche 74">
            <a:extLst>
              <a:ext uri="{FF2B5EF4-FFF2-40B4-BE49-F238E27FC236}">
                <a16:creationId xmlns:a16="http://schemas.microsoft.com/office/drawing/2014/main" id="{4F9458BB-F446-3A43-29F9-3F613A0F3B66}"/>
              </a:ext>
            </a:extLst>
          </p:cNvPr>
          <p:cNvCxnSpPr>
            <a:cxnSpLocks/>
          </p:cNvCxnSpPr>
          <p:nvPr/>
        </p:nvCxnSpPr>
        <p:spPr>
          <a:xfrm flipV="1">
            <a:off x="7726544" y="4425699"/>
            <a:ext cx="8761" cy="91540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avec flèche 79">
            <a:extLst>
              <a:ext uri="{FF2B5EF4-FFF2-40B4-BE49-F238E27FC236}">
                <a16:creationId xmlns:a16="http://schemas.microsoft.com/office/drawing/2014/main" id="{6AE2DDA9-EC57-AEA2-64EC-28B7E2057EFD}"/>
              </a:ext>
            </a:extLst>
          </p:cNvPr>
          <p:cNvCxnSpPr>
            <a:cxnSpLocks/>
          </p:cNvCxnSpPr>
          <p:nvPr/>
        </p:nvCxnSpPr>
        <p:spPr>
          <a:xfrm>
            <a:off x="10422729" y="4003276"/>
            <a:ext cx="5606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a:extLst>
              <a:ext uri="{FF2B5EF4-FFF2-40B4-BE49-F238E27FC236}">
                <a16:creationId xmlns:a16="http://schemas.microsoft.com/office/drawing/2014/main" id="{5924E232-4197-45A9-6488-3E02315DB987}"/>
              </a:ext>
            </a:extLst>
          </p:cNvPr>
          <p:cNvCxnSpPr>
            <a:cxnSpLocks/>
          </p:cNvCxnSpPr>
          <p:nvPr/>
        </p:nvCxnSpPr>
        <p:spPr>
          <a:xfrm flipV="1">
            <a:off x="10411872" y="3383469"/>
            <a:ext cx="556871" cy="5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a:extLst>
              <a:ext uri="{FF2B5EF4-FFF2-40B4-BE49-F238E27FC236}">
                <a16:creationId xmlns:a16="http://schemas.microsoft.com/office/drawing/2014/main" id="{A2134D97-032E-8205-7FBC-E1AA80408576}"/>
              </a:ext>
            </a:extLst>
          </p:cNvPr>
          <p:cNvCxnSpPr>
            <a:cxnSpLocks/>
            <a:stCxn id="30" idx="3"/>
          </p:cNvCxnSpPr>
          <p:nvPr/>
        </p:nvCxnSpPr>
        <p:spPr>
          <a:xfrm>
            <a:off x="10399585" y="5349033"/>
            <a:ext cx="576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63C0940F-A5C8-4AB1-1BDE-6037C9A5CF09}"/>
              </a:ext>
            </a:extLst>
          </p:cNvPr>
          <p:cNvSpPr/>
          <p:nvPr/>
        </p:nvSpPr>
        <p:spPr>
          <a:xfrm>
            <a:off x="8940179" y="5566416"/>
            <a:ext cx="1393931" cy="441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Propose des flux RSS agrégés  disponibles sur le web</a:t>
            </a:r>
          </a:p>
        </p:txBody>
      </p:sp>
      <p:cxnSp>
        <p:nvCxnSpPr>
          <p:cNvPr id="98" name="Connecteur droit avec flèche 97">
            <a:extLst>
              <a:ext uri="{FF2B5EF4-FFF2-40B4-BE49-F238E27FC236}">
                <a16:creationId xmlns:a16="http://schemas.microsoft.com/office/drawing/2014/main" id="{F3BE9B7F-A4C6-7416-FCF8-5AF7BA2AA6D4}"/>
              </a:ext>
            </a:extLst>
          </p:cNvPr>
          <p:cNvCxnSpPr>
            <a:cxnSpLocks/>
            <a:stCxn id="30" idx="2"/>
            <a:endCxn id="309" idx="0"/>
          </p:cNvCxnSpPr>
          <p:nvPr/>
        </p:nvCxnSpPr>
        <p:spPr>
          <a:xfrm>
            <a:off x="9658674" y="5545970"/>
            <a:ext cx="0" cy="523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10AFCF26-2796-1935-3D5E-3BBA9C79DC7A}"/>
              </a:ext>
            </a:extLst>
          </p:cNvPr>
          <p:cNvSpPr/>
          <p:nvPr/>
        </p:nvSpPr>
        <p:spPr>
          <a:xfrm>
            <a:off x="8686821" y="4428989"/>
            <a:ext cx="1900645" cy="486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Se connecte aux plateformes propriétaires pour agréger les contenus</a:t>
            </a:r>
          </a:p>
        </p:txBody>
      </p:sp>
      <p:cxnSp>
        <p:nvCxnSpPr>
          <p:cNvPr id="108" name="Connecteur : en arc 179">
            <a:extLst>
              <a:ext uri="{FF2B5EF4-FFF2-40B4-BE49-F238E27FC236}">
                <a16:creationId xmlns:a16="http://schemas.microsoft.com/office/drawing/2014/main" id="{260A6F42-4B3B-7FC2-24E4-692AE60468DE}"/>
              </a:ext>
            </a:extLst>
          </p:cNvPr>
          <p:cNvCxnSpPr>
            <a:cxnSpLocks/>
          </p:cNvCxnSpPr>
          <p:nvPr/>
        </p:nvCxnSpPr>
        <p:spPr>
          <a:xfrm rot="16200000" flipH="1">
            <a:off x="7208046" y="3594324"/>
            <a:ext cx="2151729" cy="127817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necteur : en arc 65">
            <a:extLst>
              <a:ext uri="{FF2B5EF4-FFF2-40B4-BE49-F238E27FC236}">
                <a16:creationId xmlns:a16="http://schemas.microsoft.com/office/drawing/2014/main" id="{6095B41D-1E11-540B-B28E-D23699A8EE5C}"/>
              </a:ext>
            </a:extLst>
          </p:cNvPr>
          <p:cNvCxnSpPr>
            <a:cxnSpLocks/>
            <a:endCxn id="23" idx="1"/>
          </p:cNvCxnSpPr>
          <p:nvPr/>
        </p:nvCxnSpPr>
        <p:spPr>
          <a:xfrm>
            <a:off x="4304973" y="4542703"/>
            <a:ext cx="1713316" cy="1102847"/>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A51B5AD-CD0F-20EB-F02D-F2C2971E5CBE}"/>
              </a:ext>
            </a:extLst>
          </p:cNvPr>
          <p:cNvSpPr/>
          <p:nvPr/>
        </p:nvSpPr>
        <p:spPr>
          <a:xfrm>
            <a:off x="4476569" y="4804792"/>
            <a:ext cx="1244628" cy="324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S’adressent à un ad serveur ou à une régie pour l’ajout de publicités</a:t>
            </a:r>
          </a:p>
        </p:txBody>
      </p:sp>
      <p:sp>
        <p:nvSpPr>
          <p:cNvPr id="10" name="Rectangle 9">
            <a:extLst>
              <a:ext uri="{FF2B5EF4-FFF2-40B4-BE49-F238E27FC236}">
                <a16:creationId xmlns:a16="http://schemas.microsoft.com/office/drawing/2014/main" id="{8FD10AC5-C064-F2B2-9D86-6A484DF1BCD0}"/>
              </a:ext>
            </a:extLst>
          </p:cNvPr>
          <p:cNvSpPr/>
          <p:nvPr/>
        </p:nvSpPr>
        <p:spPr>
          <a:xfrm>
            <a:off x="5750228" y="5276225"/>
            <a:ext cx="2232277" cy="315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Sollicitation de l’une, l’autre ou les deux</a:t>
            </a:r>
          </a:p>
        </p:txBody>
      </p:sp>
      <p:cxnSp>
        <p:nvCxnSpPr>
          <p:cNvPr id="15" name="Connecteur : en arc 65">
            <a:extLst>
              <a:ext uri="{FF2B5EF4-FFF2-40B4-BE49-F238E27FC236}">
                <a16:creationId xmlns:a16="http://schemas.microsoft.com/office/drawing/2014/main" id="{1616FCA5-A6A0-D0F9-A823-C810014574E1}"/>
              </a:ext>
            </a:extLst>
          </p:cNvPr>
          <p:cNvCxnSpPr>
            <a:cxnSpLocks/>
          </p:cNvCxnSpPr>
          <p:nvPr/>
        </p:nvCxnSpPr>
        <p:spPr>
          <a:xfrm flipV="1">
            <a:off x="4305122" y="4175914"/>
            <a:ext cx="3500871" cy="314308"/>
          </a:xfrm>
          <a:prstGeom prst="curvedConnector3">
            <a:avLst>
              <a:gd name="adj1" fmla="val 1065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 en arc 176">
            <a:extLst>
              <a:ext uri="{FF2B5EF4-FFF2-40B4-BE49-F238E27FC236}">
                <a16:creationId xmlns:a16="http://schemas.microsoft.com/office/drawing/2014/main" id="{A2A33D11-6B91-C215-1932-B891D705268C}"/>
              </a:ext>
            </a:extLst>
          </p:cNvPr>
          <p:cNvCxnSpPr>
            <a:cxnSpLocks/>
          </p:cNvCxnSpPr>
          <p:nvPr/>
        </p:nvCxnSpPr>
        <p:spPr>
          <a:xfrm>
            <a:off x="7697275" y="2876936"/>
            <a:ext cx="1202469" cy="426160"/>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 en arc 176">
            <a:extLst>
              <a:ext uri="{FF2B5EF4-FFF2-40B4-BE49-F238E27FC236}">
                <a16:creationId xmlns:a16="http://schemas.microsoft.com/office/drawing/2014/main" id="{4172E1CB-A73C-A940-4632-95EB45C19ED8}"/>
              </a:ext>
            </a:extLst>
          </p:cNvPr>
          <p:cNvCxnSpPr>
            <a:cxnSpLocks/>
          </p:cNvCxnSpPr>
          <p:nvPr/>
        </p:nvCxnSpPr>
        <p:spPr>
          <a:xfrm>
            <a:off x="7697275" y="2908739"/>
            <a:ext cx="1220867" cy="1095122"/>
          </a:xfrm>
          <a:prstGeom prst="curvedConnector3">
            <a:avLst>
              <a:gd name="adj1" fmla="val 5455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3E3A59E9-16E5-D623-60B7-476A8E30C3B1}"/>
              </a:ext>
            </a:extLst>
          </p:cNvPr>
          <p:cNvSpPr/>
          <p:nvPr/>
        </p:nvSpPr>
        <p:spPr>
          <a:xfrm>
            <a:off x="7783611" y="2697883"/>
            <a:ext cx="1191991" cy="323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Distribue les contenus sur les plateformes selon le choix des détenteurs de droits</a:t>
            </a:r>
          </a:p>
        </p:txBody>
      </p:sp>
      <p:cxnSp>
        <p:nvCxnSpPr>
          <p:cNvPr id="138" name="Connecteur : en arc 127">
            <a:extLst>
              <a:ext uri="{FF2B5EF4-FFF2-40B4-BE49-F238E27FC236}">
                <a16:creationId xmlns:a16="http://schemas.microsoft.com/office/drawing/2014/main" id="{4BF4E08F-0EE0-94B8-8D53-1EDAE4D3E94B}"/>
              </a:ext>
            </a:extLst>
          </p:cNvPr>
          <p:cNvCxnSpPr>
            <a:cxnSpLocks/>
            <a:stCxn id="398" idx="0"/>
            <a:endCxn id="39" idx="2"/>
          </p:cNvCxnSpPr>
          <p:nvPr/>
        </p:nvCxnSpPr>
        <p:spPr>
          <a:xfrm rot="5400000" flipH="1" flipV="1">
            <a:off x="3054263" y="5556367"/>
            <a:ext cx="819087" cy="3219"/>
          </a:xfrm>
          <a:prstGeom prst="curvedConnector3">
            <a:avLst>
              <a:gd name="adj1" fmla="val 50000"/>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E0138E5C-D89D-4760-EBA2-19E59B091F6B}"/>
              </a:ext>
            </a:extLst>
          </p:cNvPr>
          <p:cNvSpPr/>
          <p:nvPr/>
        </p:nvSpPr>
        <p:spPr>
          <a:xfrm>
            <a:off x="2681315" y="5679745"/>
            <a:ext cx="1612006" cy="304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Collaborent pour adaptations</a:t>
            </a:r>
          </a:p>
        </p:txBody>
      </p:sp>
      <p:cxnSp>
        <p:nvCxnSpPr>
          <p:cNvPr id="184" name="Connecteur : en arc 43">
            <a:extLst>
              <a:ext uri="{FF2B5EF4-FFF2-40B4-BE49-F238E27FC236}">
                <a16:creationId xmlns:a16="http://schemas.microsoft.com/office/drawing/2014/main" id="{60E9D448-F56C-6EDA-6DAC-9FF4D3F59DCC}"/>
              </a:ext>
            </a:extLst>
          </p:cNvPr>
          <p:cNvCxnSpPr>
            <a:cxnSpLocks/>
          </p:cNvCxnSpPr>
          <p:nvPr/>
        </p:nvCxnSpPr>
        <p:spPr>
          <a:xfrm flipH="1" flipV="1">
            <a:off x="7738963" y="5531229"/>
            <a:ext cx="26539" cy="410735"/>
          </a:xfrm>
          <a:prstGeom prst="curvedConnector3">
            <a:avLst>
              <a:gd name="adj1" fmla="val -861374"/>
            </a:avLst>
          </a:prstGeom>
          <a:ln>
            <a:tailEnd type="triangle"/>
          </a:ln>
        </p:spPr>
        <p:style>
          <a:lnRef idx="1">
            <a:schemeClr val="accent1"/>
          </a:lnRef>
          <a:fillRef idx="0">
            <a:schemeClr val="accent1"/>
          </a:fillRef>
          <a:effectRef idx="0">
            <a:schemeClr val="accent1"/>
          </a:effectRef>
          <a:fontRef idx="minor">
            <a:schemeClr val="tx1"/>
          </a:fontRef>
        </p:style>
      </p:cxnSp>
      <p:sp>
        <p:nvSpPr>
          <p:cNvPr id="187" name="Rectangle 186">
            <a:extLst>
              <a:ext uri="{FF2B5EF4-FFF2-40B4-BE49-F238E27FC236}">
                <a16:creationId xmlns:a16="http://schemas.microsoft.com/office/drawing/2014/main" id="{6F09147A-A7DE-A8EF-9FFA-BC1526CF0CD5}"/>
              </a:ext>
            </a:extLst>
          </p:cNvPr>
          <p:cNvSpPr/>
          <p:nvPr/>
        </p:nvSpPr>
        <p:spPr>
          <a:xfrm>
            <a:off x="7809983" y="5320360"/>
            <a:ext cx="882750" cy="501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Met à disposition des annonces avec éditeurs à cibler</a:t>
            </a:r>
          </a:p>
        </p:txBody>
      </p:sp>
      <p:cxnSp>
        <p:nvCxnSpPr>
          <p:cNvPr id="188" name="Connecteur : en arc 43">
            <a:extLst>
              <a:ext uri="{FF2B5EF4-FFF2-40B4-BE49-F238E27FC236}">
                <a16:creationId xmlns:a16="http://schemas.microsoft.com/office/drawing/2014/main" id="{284831C4-2C21-ACAB-F977-092815575A49}"/>
              </a:ext>
            </a:extLst>
          </p:cNvPr>
          <p:cNvCxnSpPr>
            <a:cxnSpLocks/>
          </p:cNvCxnSpPr>
          <p:nvPr/>
        </p:nvCxnSpPr>
        <p:spPr>
          <a:xfrm flipH="1" flipV="1">
            <a:off x="7765502" y="6069185"/>
            <a:ext cx="1883" cy="295833"/>
          </a:xfrm>
          <a:prstGeom prst="curvedConnector3">
            <a:avLst>
              <a:gd name="adj1" fmla="val -12140202"/>
            </a:avLst>
          </a:prstGeom>
          <a:ln>
            <a:tailEnd type="triangle"/>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5DCB0E1E-C613-8936-ADA3-FDCA293BC109}"/>
              </a:ext>
            </a:extLst>
          </p:cNvPr>
          <p:cNvSpPr/>
          <p:nvPr/>
        </p:nvSpPr>
        <p:spPr>
          <a:xfrm>
            <a:off x="7772761" y="6025995"/>
            <a:ext cx="949477" cy="501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1E1348"/>
                </a:solidFill>
              </a:rPr>
              <a:t>Donne un mandat d’achat d’espaces pub</a:t>
            </a:r>
          </a:p>
        </p:txBody>
      </p:sp>
      <p:sp>
        <p:nvSpPr>
          <p:cNvPr id="194" name="Rectangle 193">
            <a:extLst>
              <a:ext uri="{FF2B5EF4-FFF2-40B4-BE49-F238E27FC236}">
                <a16:creationId xmlns:a16="http://schemas.microsoft.com/office/drawing/2014/main" id="{5F5EB468-513F-95B4-933A-2B09FD9B45C4}"/>
              </a:ext>
            </a:extLst>
          </p:cNvPr>
          <p:cNvSpPr/>
          <p:nvPr/>
        </p:nvSpPr>
        <p:spPr>
          <a:xfrm>
            <a:off x="8007993" y="5853756"/>
            <a:ext cx="400370" cy="146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rgbClr val="1E1348"/>
                </a:solidFill>
              </a:rPr>
              <a:t>1 ter</a:t>
            </a:r>
          </a:p>
        </p:txBody>
      </p:sp>
      <p:sp>
        <p:nvSpPr>
          <p:cNvPr id="195" name="Rectangle 194">
            <a:extLst>
              <a:ext uri="{FF2B5EF4-FFF2-40B4-BE49-F238E27FC236}">
                <a16:creationId xmlns:a16="http://schemas.microsoft.com/office/drawing/2014/main" id="{87F99801-1994-50B2-F903-934CA474AE10}"/>
              </a:ext>
            </a:extLst>
          </p:cNvPr>
          <p:cNvSpPr/>
          <p:nvPr/>
        </p:nvSpPr>
        <p:spPr>
          <a:xfrm>
            <a:off x="5697875" y="2569090"/>
            <a:ext cx="1605265" cy="229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700" dirty="0">
                <a:solidFill>
                  <a:srgbClr val="FF0000"/>
                </a:solidFill>
              </a:rPr>
              <a:t>Activités de plus en plus intégrées</a:t>
            </a:r>
          </a:p>
        </p:txBody>
      </p:sp>
      <p:sp>
        <p:nvSpPr>
          <p:cNvPr id="196" name="Rectangle 195">
            <a:extLst>
              <a:ext uri="{FF2B5EF4-FFF2-40B4-BE49-F238E27FC236}">
                <a16:creationId xmlns:a16="http://schemas.microsoft.com/office/drawing/2014/main" id="{47FDF165-E86B-5E25-656C-CB8A592F284D}"/>
              </a:ext>
            </a:extLst>
          </p:cNvPr>
          <p:cNvSpPr/>
          <p:nvPr/>
        </p:nvSpPr>
        <p:spPr>
          <a:xfrm>
            <a:off x="7256376" y="3745536"/>
            <a:ext cx="204864" cy="172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rgbClr val="1E1348"/>
                </a:solidFill>
              </a:rPr>
              <a:t>5</a:t>
            </a:r>
          </a:p>
        </p:txBody>
      </p:sp>
      <p:sp>
        <p:nvSpPr>
          <p:cNvPr id="6" name="Rectangle 5">
            <a:extLst>
              <a:ext uri="{FF2B5EF4-FFF2-40B4-BE49-F238E27FC236}">
                <a16:creationId xmlns:a16="http://schemas.microsoft.com/office/drawing/2014/main" id="{AC6B0B48-7B82-D5B0-E5FD-9A001530CE69}"/>
              </a:ext>
            </a:extLst>
          </p:cNvPr>
          <p:cNvSpPr/>
          <p:nvPr/>
        </p:nvSpPr>
        <p:spPr>
          <a:xfrm rot="16200000">
            <a:off x="-534465" y="3555478"/>
            <a:ext cx="1616831" cy="326694"/>
          </a:xfrm>
          <a:prstGeom prst="rect">
            <a:avLst/>
          </a:prstGeom>
          <a:no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Chaine de valeur de la création à l’écoute</a:t>
            </a:r>
          </a:p>
        </p:txBody>
      </p:sp>
      <p:cxnSp>
        <p:nvCxnSpPr>
          <p:cNvPr id="7" name="Connecteur droit 6">
            <a:extLst>
              <a:ext uri="{FF2B5EF4-FFF2-40B4-BE49-F238E27FC236}">
                <a16:creationId xmlns:a16="http://schemas.microsoft.com/office/drawing/2014/main" id="{0578D017-2BF2-4671-22F6-9D432ADA8719}"/>
              </a:ext>
            </a:extLst>
          </p:cNvPr>
          <p:cNvCxnSpPr/>
          <p:nvPr/>
        </p:nvCxnSpPr>
        <p:spPr>
          <a:xfrm flipV="1">
            <a:off x="5835775" y="1669244"/>
            <a:ext cx="180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93" name="ZoneTexte 92">
            <a:extLst>
              <a:ext uri="{FF2B5EF4-FFF2-40B4-BE49-F238E27FC236}">
                <a16:creationId xmlns:a16="http://schemas.microsoft.com/office/drawing/2014/main" id="{63C1FFF6-0F80-22B0-2D36-B357788B09E1}"/>
              </a:ext>
            </a:extLst>
          </p:cNvPr>
          <p:cNvSpPr txBox="1"/>
          <p:nvPr/>
        </p:nvSpPr>
        <p:spPr>
          <a:xfrm>
            <a:off x="1572326" y="4386215"/>
            <a:ext cx="984565" cy="338554"/>
          </a:xfrm>
          <a:prstGeom prst="rect">
            <a:avLst/>
          </a:prstGeom>
          <a:noFill/>
        </p:spPr>
        <p:txBody>
          <a:bodyPr wrap="none" rtlCol="0">
            <a:spAutoFit/>
          </a:bodyPr>
          <a:lstStyle/>
          <a:p>
            <a:r>
              <a:rPr lang="fr-FR" sz="800" dirty="0"/>
              <a:t>La même personne</a:t>
            </a:r>
          </a:p>
          <a:p>
            <a:r>
              <a:rPr lang="fr-FR" sz="800" dirty="0"/>
              <a:t> parfois</a:t>
            </a:r>
          </a:p>
        </p:txBody>
      </p:sp>
      <p:cxnSp>
        <p:nvCxnSpPr>
          <p:cNvPr id="127" name="Connecteur droit avec flèche 126">
            <a:extLst>
              <a:ext uri="{FF2B5EF4-FFF2-40B4-BE49-F238E27FC236}">
                <a16:creationId xmlns:a16="http://schemas.microsoft.com/office/drawing/2014/main" id="{16967E9A-67C0-42DE-A3C9-0D1569FC55E7}"/>
              </a:ext>
            </a:extLst>
          </p:cNvPr>
          <p:cNvCxnSpPr>
            <a:cxnSpLocks/>
          </p:cNvCxnSpPr>
          <p:nvPr/>
        </p:nvCxnSpPr>
        <p:spPr>
          <a:xfrm flipH="1">
            <a:off x="4153828" y="3420761"/>
            <a:ext cx="4740790" cy="81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Connecteur droit avec flèche 145">
            <a:extLst>
              <a:ext uri="{FF2B5EF4-FFF2-40B4-BE49-F238E27FC236}">
                <a16:creationId xmlns:a16="http://schemas.microsoft.com/office/drawing/2014/main" id="{D4E8F1B6-6859-8A92-45F9-EBEE896F6127}"/>
              </a:ext>
            </a:extLst>
          </p:cNvPr>
          <p:cNvCxnSpPr>
            <a:cxnSpLocks/>
            <a:endCxn id="26" idx="2"/>
          </p:cNvCxnSpPr>
          <p:nvPr/>
        </p:nvCxnSpPr>
        <p:spPr>
          <a:xfrm flipV="1">
            <a:off x="9658673" y="4243757"/>
            <a:ext cx="0" cy="893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4" name="Rectangle 383">
            <a:extLst>
              <a:ext uri="{FF2B5EF4-FFF2-40B4-BE49-F238E27FC236}">
                <a16:creationId xmlns:a16="http://schemas.microsoft.com/office/drawing/2014/main" id="{2E160986-DCFE-82FC-80BF-4DEE166C1EFB}"/>
              </a:ext>
            </a:extLst>
          </p:cNvPr>
          <p:cNvSpPr/>
          <p:nvPr/>
        </p:nvSpPr>
        <p:spPr>
          <a:xfrm>
            <a:off x="10022256" y="1184441"/>
            <a:ext cx="2086942" cy="730236"/>
          </a:xfrm>
          <a:prstGeom prst="rect">
            <a:avLst/>
          </a:prstGeom>
          <a:noFill/>
          <a:ln>
            <a:solidFill>
              <a:srgbClr val="1E1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Schéma simplifié du fonctionnement de l’écosystème des podcasts</a:t>
            </a:r>
          </a:p>
        </p:txBody>
      </p:sp>
      <p:sp>
        <p:nvSpPr>
          <p:cNvPr id="129" name="Rectangle 128">
            <a:extLst>
              <a:ext uri="{FF2B5EF4-FFF2-40B4-BE49-F238E27FC236}">
                <a16:creationId xmlns:a16="http://schemas.microsoft.com/office/drawing/2014/main" id="{D5D4FDDD-C81C-4CA6-B40B-860610D85932}"/>
              </a:ext>
            </a:extLst>
          </p:cNvPr>
          <p:cNvSpPr/>
          <p:nvPr/>
        </p:nvSpPr>
        <p:spPr>
          <a:xfrm>
            <a:off x="5049067" y="6635697"/>
            <a:ext cx="7308000" cy="225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a:solidFill>
                  <a:srgbClr val="002060"/>
                </a:solidFill>
              </a:rPr>
              <a:t>** En plus de spots, les actions publicitaires passent également, pour les podcasts par des opérations spéciales et « host </a:t>
            </a:r>
            <a:r>
              <a:rPr lang="fr-FR" sz="800" dirty="0" err="1">
                <a:solidFill>
                  <a:srgbClr val="002060"/>
                </a:solidFill>
              </a:rPr>
              <a:t>read</a:t>
            </a:r>
            <a:r>
              <a:rPr lang="fr-FR" sz="800" dirty="0">
                <a:solidFill>
                  <a:srgbClr val="002060"/>
                </a:solidFill>
              </a:rPr>
              <a:t> ».</a:t>
            </a:r>
          </a:p>
        </p:txBody>
      </p:sp>
    </p:spTree>
    <p:extLst>
      <p:ext uri="{BB962C8B-B14F-4D97-AF65-F5344CB8AC3E}">
        <p14:creationId xmlns:p14="http://schemas.microsoft.com/office/powerpoint/2010/main" val="3682732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13</a:t>
            </a:fld>
            <a:endParaRPr lang="en-US" dirty="0"/>
          </a:p>
        </p:txBody>
      </p:sp>
      <p:sp>
        <p:nvSpPr>
          <p:cNvPr id="4" name="Titre 3"/>
          <p:cNvSpPr>
            <a:spLocks noGrp="1"/>
          </p:cNvSpPr>
          <p:nvPr>
            <p:ph type="title"/>
          </p:nvPr>
        </p:nvSpPr>
        <p:spPr/>
        <p:txBody>
          <a:bodyPr/>
          <a:lstStyle/>
          <a:p>
            <a:r>
              <a:rPr lang="fr-FR" dirty="0"/>
              <a:t>L’OBSERVATOIRE</a:t>
            </a:r>
          </a:p>
        </p:txBody>
      </p:sp>
      <p:sp>
        <p:nvSpPr>
          <p:cNvPr id="33" name="Rectangle 32">
            <a:extLst>
              <a:ext uri="{FF2B5EF4-FFF2-40B4-BE49-F238E27FC236}">
                <a16:creationId xmlns:a16="http://schemas.microsoft.com/office/drawing/2014/main" id="{66C319B3-4EB6-4A59-9E72-C712BB6824A8}"/>
              </a:ext>
            </a:extLst>
          </p:cNvPr>
          <p:cNvSpPr/>
          <p:nvPr/>
        </p:nvSpPr>
        <p:spPr>
          <a:xfrm>
            <a:off x="983575" y="4590034"/>
            <a:ext cx="760934" cy="36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b="1" dirty="0">
              <a:solidFill>
                <a:srgbClr val="1E1348"/>
              </a:solidFill>
            </a:endParaRPr>
          </a:p>
        </p:txBody>
      </p:sp>
      <p:sp>
        <p:nvSpPr>
          <p:cNvPr id="137" name="Rectangle 136">
            <a:extLst>
              <a:ext uri="{FF2B5EF4-FFF2-40B4-BE49-F238E27FC236}">
                <a16:creationId xmlns:a16="http://schemas.microsoft.com/office/drawing/2014/main" id="{F2E909AF-E56A-4682-AF5A-09F82107C532}"/>
              </a:ext>
            </a:extLst>
          </p:cNvPr>
          <p:cNvSpPr/>
          <p:nvPr/>
        </p:nvSpPr>
        <p:spPr>
          <a:xfrm>
            <a:off x="1278026" y="2528902"/>
            <a:ext cx="9432000" cy="389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rgbClr val="FF0000"/>
                </a:solidFill>
              </a:rPr>
              <a:t>Les activités présentent aux deux bouts de la flèche sont parfois intégrées au sein d’une même structure</a:t>
            </a:r>
          </a:p>
        </p:txBody>
      </p:sp>
      <p:sp>
        <p:nvSpPr>
          <p:cNvPr id="383" name="Espace réservé du texte 6">
            <a:extLst>
              <a:ext uri="{FF2B5EF4-FFF2-40B4-BE49-F238E27FC236}">
                <a16:creationId xmlns:a16="http://schemas.microsoft.com/office/drawing/2014/main" id="{0BED9F49-1D5C-44A0-9F66-ECF0EEF0A4F2}"/>
              </a:ext>
            </a:extLst>
          </p:cNvPr>
          <p:cNvSpPr>
            <a:spLocks noGrp="1"/>
          </p:cNvSpPr>
          <p:nvPr>
            <p:ph type="body" sz="quarter" idx="13"/>
          </p:nvPr>
        </p:nvSpPr>
        <p:spPr>
          <a:xfrm>
            <a:off x="546099" y="733425"/>
            <a:ext cx="11811363" cy="338554"/>
          </a:xfrm>
        </p:spPr>
        <p:txBody>
          <a:bodyPr/>
          <a:lstStyle/>
          <a:p>
            <a:r>
              <a:rPr lang="fr-FR" sz="1600" dirty="0"/>
              <a:t>FONCTIONNEMENT SIMPLIFIÉ DE L’ÉCOSYSTÈME DES PODCASTS : LECTURE ET LÉGENDE</a:t>
            </a:r>
          </a:p>
        </p:txBody>
      </p:sp>
      <p:sp>
        <p:nvSpPr>
          <p:cNvPr id="155" name="Rectangle 154">
            <a:extLst>
              <a:ext uri="{FF2B5EF4-FFF2-40B4-BE49-F238E27FC236}">
                <a16:creationId xmlns:a16="http://schemas.microsoft.com/office/drawing/2014/main" id="{08ADB414-8741-445A-BAF1-A38D619D2B19}"/>
              </a:ext>
            </a:extLst>
          </p:cNvPr>
          <p:cNvSpPr/>
          <p:nvPr/>
        </p:nvSpPr>
        <p:spPr>
          <a:xfrm>
            <a:off x="895351" y="2912101"/>
            <a:ext cx="359999" cy="22649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b="1" dirty="0">
              <a:solidFill>
                <a:srgbClr val="FF0000"/>
              </a:solidFill>
            </a:endParaRPr>
          </a:p>
        </p:txBody>
      </p:sp>
      <p:sp>
        <p:nvSpPr>
          <p:cNvPr id="156" name="Rectangle 155">
            <a:extLst>
              <a:ext uri="{FF2B5EF4-FFF2-40B4-BE49-F238E27FC236}">
                <a16:creationId xmlns:a16="http://schemas.microsoft.com/office/drawing/2014/main" id="{063642C4-82B5-4D2B-8472-1C52DF0ACEB7}"/>
              </a:ext>
            </a:extLst>
          </p:cNvPr>
          <p:cNvSpPr/>
          <p:nvPr/>
        </p:nvSpPr>
        <p:spPr>
          <a:xfrm>
            <a:off x="1264875" y="2930541"/>
            <a:ext cx="9432000" cy="218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rgbClr val="FF0000"/>
                </a:solidFill>
              </a:rPr>
              <a:t>Activités de plus en plus intégrées</a:t>
            </a:r>
          </a:p>
        </p:txBody>
      </p:sp>
      <p:cxnSp>
        <p:nvCxnSpPr>
          <p:cNvPr id="158" name="Connecteur droit avec flèche 157">
            <a:extLst>
              <a:ext uri="{FF2B5EF4-FFF2-40B4-BE49-F238E27FC236}">
                <a16:creationId xmlns:a16="http://schemas.microsoft.com/office/drawing/2014/main" id="{3A3A3A7C-865B-4484-993D-E8E45DA61B81}"/>
              </a:ext>
            </a:extLst>
          </p:cNvPr>
          <p:cNvCxnSpPr>
            <a:cxnSpLocks/>
          </p:cNvCxnSpPr>
          <p:nvPr/>
        </p:nvCxnSpPr>
        <p:spPr>
          <a:xfrm>
            <a:off x="904875" y="2704290"/>
            <a:ext cx="360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2F0135F7-42DE-4A51-8B0F-ECD6ABB9D03B}"/>
              </a:ext>
            </a:extLst>
          </p:cNvPr>
          <p:cNvSpPr/>
          <p:nvPr/>
        </p:nvSpPr>
        <p:spPr>
          <a:xfrm>
            <a:off x="722274" y="2013667"/>
            <a:ext cx="1573250" cy="278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u="sng" dirty="0">
                <a:solidFill>
                  <a:srgbClr val="1E1348"/>
                </a:solidFill>
              </a:rPr>
              <a:t>Légende :</a:t>
            </a:r>
            <a:endParaRPr lang="fr-FR" sz="1400" u="sng" dirty="0">
              <a:solidFill>
                <a:srgbClr val="1E1348"/>
              </a:solidFill>
            </a:endParaRPr>
          </a:p>
        </p:txBody>
      </p:sp>
      <p:sp>
        <p:nvSpPr>
          <p:cNvPr id="131" name="Rectangle 130">
            <a:extLst>
              <a:ext uri="{FF2B5EF4-FFF2-40B4-BE49-F238E27FC236}">
                <a16:creationId xmlns:a16="http://schemas.microsoft.com/office/drawing/2014/main" id="{B278C2C4-EE51-45DA-9E5F-E83FC43823A9}"/>
              </a:ext>
            </a:extLst>
          </p:cNvPr>
          <p:cNvSpPr/>
          <p:nvPr/>
        </p:nvSpPr>
        <p:spPr>
          <a:xfrm>
            <a:off x="983575" y="4096090"/>
            <a:ext cx="760934" cy="36000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b="1" dirty="0">
              <a:solidFill>
                <a:srgbClr val="1E1348"/>
              </a:solidFill>
            </a:endParaRPr>
          </a:p>
        </p:txBody>
      </p:sp>
      <p:sp>
        <p:nvSpPr>
          <p:cNvPr id="132" name="Rectangle 131">
            <a:extLst>
              <a:ext uri="{FF2B5EF4-FFF2-40B4-BE49-F238E27FC236}">
                <a16:creationId xmlns:a16="http://schemas.microsoft.com/office/drawing/2014/main" id="{2BD3B6CE-53C0-4472-A481-B9716DF43090}"/>
              </a:ext>
            </a:extLst>
          </p:cNvPr>
          <p:cNvSpPr/>
          <p:nvPr/>
        </p:nvSpPr>
        <p:spPr>
          <a:xfrm>
            <a:off x="983575" y="5088318"/>
            <a:ext cx="760934" cy="36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b="1" dirty="0">
              <a:solidFill>
                <a:srgbClr val="1E1348"/>
              </a:solidFill>
            </a:endParaRPr>
          </a:p>
        </p:txBody>
      </p:sp>
      <p:sp>
        <p:nvSpPr>
          <p:cNvPr id="142" name="Rectangle 141">
            <a:extLst>
              <a:ext uri="{FF2B5EF4-FFF2-40B4-BE49-F238E27FC236}">
                <a16:creationId xmlns:a16="http://schemas.microsoft.com/office/drawing/2014/main" id="{2A688ACE-402A-4E2F-B6AD-8970B89525A2}"/>
              </a:ext>
            </a:extLst>
          </p:cNvPr>
          <p:cNvSpPr/>
          <p:nvPr/>
        </p:nvSpPr>
        <p:spPr>
          <a:xfrm>
            <a:off x="983575" y="3628582"/>
            <a:ext cx="760934" cy="3600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b="1" dirty="0">
              <a:solidFill>
                <a:srgbClr val="1E1348"/>
              </a:solidFill>
            </a:endParaRPr>
          </a:p>
        </p:txBody>
      </p:sp>
      <p:sp>
        <p:nvSpPr>
          <p:cNvPr id="153" name="Rectangle 152">
            <a:extLst>
              <a:ext uri="{FF2B5EF4-FFF2-40B4-BE49-F238E27FC236}">
                <a16:creationId xmlns:a16="http://schemas.microsoft.com/office/drawing/2014/main" id="{DB2390BF-A5A9-4D27-B21D-F1692349AC12}"/>
              </a:ext>
            </a:extLst>
          </p:cNvPr>
          <p:cNvSpPr/>
          <p:nvPr/>
        </p:nvSpPr>
        <p:spPr>
          <a:xfrm>
            <a:off x="983575" y="6120003"/>
            <a:ext cx="760934" cy="3600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i="1" dirty="0">
              <a:solidFill>
                <a:srgbClr val="1E1348"/>
              </a:solidFill>
            </a:endParaRPr>
          </a:p>
        </p:txBody>
      </p:sp>
      <p:sp>
        <p:nvSpPr>
          <p:cNvPr id="154" name="Rectangle 153">
            <a:extLst>
              <a:ext uri="{FF2B5EF4-FFF2-40B4-BE49-F238E27FC236}">
                <a16:creationId xmlns:a16="http://schemas.microsoft.com/office/drawing/2014/main" id="{F766FC2C-5ADC-46C3-8556-29BCFA1FBEF1}"/>
              </a:ext>
            </a:extLst>
          </p:cNvPr>
          <p:cNvSpPr/>
          <p:nvPr/>
        </p:nvSpPr>
        <p:spPr>
          <a:xfrm>
            <a:off x="722274" y="3254660"/>
            <a:ext cx="2027759" cy="349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u="sng" dirty="0">
                <a:solidFill>
                  <a:srgbClr val="1E1348"/>
                </a:solidFill>
              </a:rPr>
              <a:t>Code couleurs : </a:t>
            </a:r>
            <a:endParaRPr lang="fr-FR" sz="1400" u="sng" dirty="0">
              <a:solidFill>
                <a:srgbClr val="1E1348"/>
              </a:solidFill>
            </a:endParaRPr>
          </a:p>
        </p:txBody>
      </p:sp>
      <p:sp>
        <p:nvSpPr>
          <p:cNvPr id="160" name="Rectangle 159">
            <a:extLst>
              <a:ext uri="{FF2B5EF4-FFF2-40B4-BE49-F238E27FC236}">
                <a16:creationId xmlns:a16="http://schemas.microsoft.com/office/drawing/2014/main" id="{F4172339-D0A1-4804-9139-F8621A817C5F}"/>
              </a:ext>
            </a:extLst>
          </p:cNvPr>
          <p:cNvSpPr/>
          <p:nvPr/>
        </p:nvSpPr>
        <p:spPr>
          <a:xfrm>
            <a:off x="1278026" y="2262521"/>
            <a:ext cx="9432000" cy="297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2"/>
                </a:solidFill>
              </a:rPr>
              <a:t>Lecture</a:t>
            </a:r>
            <a:r>
              <a:rPr lang="fr-FR" sz="1200" dirty="0">
                <a:solidFill>
                  <a:schemeClr val="tx2"/>
                </a:solidFill>
              </a:rPr>
              <a:t> : le début de la flèche indique l’acteur qui exerce l’action, le bout de la flèche l’acteur envers qui l’action est réalisée  </a:t>
            </a:r>
          </a:p>
        </p:txBody>
      </p:sp>
      <p:cxnSp>
        <p:nvCxnSpPr>
          <p:cNvPr id="161" name="Connecteur droit avec flèche 160">
            <a:extLst>
              <a:ext uri="{FF2B5EF4-FFF2-40B4-BE49-F238E27FC236}">
                <a16:creationId xmlns:a16="http://schemas.microsoft.com/office/drawing/2014/main" id="{45D3396D-6073-4446-BC6E-0D4F3DB19BD4}"/>
              </a:ext>
            </a:extLst>
          </p:cNvPr>
          <p:cNvCxnSpPr>
            <a:cxnSpLocks/>
          </p:cNvCxnSpPr>
          <p:nvPr/>
        </p:nvCxnSpPr>
        <p:spPr>
          <a:xfrm>
            <a:off x="904875" y="2400074"/>
            <a:ext cx="36000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55A4A152-62C7-41EE-9924-0EC60A5E1515}"/>
              </a:ext>
            </a:extLst>
          </p:cNvPr>
          <p:cNvSpPr/>
          <p:nvPr/>
        </p:nvSpPr>
        <p:spPr>
          <a:xfrm>
            <a:off x="722274" y="1217767"/>
            <a:ext cx="10923625" cy="73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rgbClr val="1E1348"/>
                </a:solidFill>
              </a:rPr>
              <a:t>Il s’agit d’un schéma simplifié du fonctionnement de l’écosystème qui présente les principaux acteurs de la chaine de valeur et leurs interactions. Ce schéma n’a pas vocation à l’exhaustivité. </a:t>
            </a:r>
          </a:p>
        </p:txBody>
      </p:sp>
      <p:grpSp>
        <p:nvGrpSpPr>
          <p:cNvPr id="7" name="Groupe 6">
            <a:extLst>
              <a:ext uri="{FF2B5EF4-FFF2-40B4-BE49-F238E27FC236}">
                <a16:creationId xmlns:a16="http://schemas.microsoft.com/office/drawing/2014/main" id="{3C83D19C-AA71-4AE7-8408-E05BBD7CD85B}"/>
              </a:ext>
            </a:extLst>
          </p:cNvPr>
          <p:cNvGrpSpPr/>
          <p:nvPr/>
        </p:nvGrpSpPr>
        <p:grpSpPr>
          <a:xfrm>
            <a:off x="983575" y="5585668"/>
            <a:ext cx="10126596" cy="360000"/>
            <a:chOff x="983575" y="4355466"/>
            <a:chExt cx="10126596" cy="360000"/>
          </a:xfrm>
        </p:grpSpPr>
        <p:sp>
          <p:nvSpPr>
            <p:cNvPr id="144" name="Rectangle 143">
              <a:extLst>
                <a:ext uri="{FF2B5EF4-FFF2-40B4-BE49-F238E27FC236}">
                  <a16:creationId xmlns:a16="http://schemas.microsoft.com/office/drawing/2014/main" id="{75E089A4-874F-45FD-9F6B-2FE0D5439C1A}"/>
                </a:ext>
              </a:extLst>
            </p:cNvPr>
            <p:cNvSpPr/>
            <p:nvPr/>
          </p:nvSpPr>
          <p:spPr>
            <a:xfrm>
              <a:off x="983575" y="4355466"/>
              <a:ext cx="760934" cy="360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b="1" dirty="0">
                <a:solidFill>
                  <a:srgbClr val="1E1348"/>
                </a:solidFill>
              </a:endParaRPr>
            </a:p>
          </p:txBody>
        </p:sp>
        <p:sp>
          <p:nvSpPr>
            <p:cNvPr id="164" name="Rectangle 163">
              <a:extLst>
                <a:ext uri="{FF2B5EF4-FFF2-40B4-BE49-F238E27FC236}">
                  <a16:creationId xmlns:a16="http://schemas.microsoft.com/office/drawing/2014/main" id="{AD7C54C7-3042-427B-B5AD-997EE5F74A37}"/>
                </a:ext>
              </a:extLst>
            </p:cNvPr>
            <p:cNvSpPr/>
            <p:nvPr/>
          </p:nvSpPr>
          <p:spPr>
            <a:xfrm>
              <a:off x="1822171" y="4355466"/>
              <a:ext cx="928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2"/>
                  </a:solidFill>
                </a:rPr>
                <a:t>Acteurs n’intervenant pas directement dans la chaine de valeur de la production de contenus, allant de la création à l’écoute, mais </a:t>
              </a:r>
              <a:r>
                <a:rPr lang="fr-FR" sz="1200" dirty="0">
                  <a:solidFill>
                    <a:schemeClr val="tx2"/>
                  </a:solidFill>
                </a:rPr>
                <a:t>qui permettent l’organisation des interactions et le </a:t>
              </a:r>
              <a:r>
                <a:rPr lang="fr-FR" sz="1200" b="1" dirty="0">
                  <a:solidFill>
                    <a:schemeClr val="tx2"/>
                  </a:solidFill>
                </a:rPr>
                <a:t>soutien au développement pérenne de l’activité</a:t>
              </a:r>
            </a:p>
          </p:txBody>
        </p:sp>
      </p:grpSp>
      <p:sp>
        <p:nvSpPr>
          <p:cNvPr id="165" name="Rectangle 164">
            <a:extLst>
              <a:ext uri="{FF2B5EF4-FFF2-40B4-BE49-F238E27FC236}">
                <a16:creationId xmlns:a16="http://schemas.microsoft.com/office/drawing/2014/main" id="{52B8F483-F072-4BC9-91ED-C818C388E30F}"/>
              </a:ext>
            </a:extLst>
          </p:cNvPr>
          <p:cNvSpPr/>
          <p:nvPr/>
        </p:nvSpPr>
        <p:spPr>
          <a:xfrm>
            <a:off x="1822170" y="3631387"/>
            <a:ext cx="928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2"/>
                </a:solidFill>
              </a:rPr>
              <a:t>Acteurs intervenants </a:t>
            </a:r>
            <a:r>
              <a:rPr lang="fr-FR" sz="1200" b="1" dirty="0">
                <a:solidFill>
                  <a:schemeClr val="tx2"/>
                </a:solidFill>
              </a:rPr>
              <a:t>directement</a:t>
            </a:r>
            <a:r>
              <a:rPr lang="fr-FR" sz="1200" dirty="0">
                <a:solidFill>
                  <a:schemeClr val="tx2"/>
                </a:solidFill>
              </a:rPr>
              <a:t> dans la phase de </a:t>
            </a:r>
            <a:r>
              <a:rPr lang="fr-FR" sz="1200" b="1" dirty="0">
                <a:solidFill>
                  <a:schemeClr val="tx2"/>
                </a:solidFill>
              </a:rPr>
              <a:t>création des œuvres et dans son financement</a:t>
            </a:r>
          </a:p>
        </p:txBody>
      </p:sp>
      <p:sp>
        <p:nvSpPr>
          <p:cNvPr id="167" name="Rectangle 166">
            <a:extLst>
              <a:ext uri="{FF2B5EF4-FFF2-40B4-BE49-F238E27FC236}">
                <a16:creationId xmlns:a16="http://schemas.microsoft.com/office/drawing/2014/main" id="{01BAD90C-07B6-4902-AB94-846B6BF1FC40}"/>
              </a:ext>
            </a:extLst>
          </p:cNvPr>
          <p:cNvSpPr/>
          <p:nvPr/>
        </p:nvSpPr>
        <p:spPr>
          <a:xfrm>
            <a:off x="1822171" y="6120003"/>
            <a:ext cx="928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2"/>
                </a:solidFill>
              </a:rPr>
              <a:t>Acteurs qui sont mentionnés dans le schéma mais ne sont pas traités de manière spécifique dans la suite du document</a:t>
            </a:r>
            <a:r>
              <a:rPr lang="fr-FR" sz="1200" dirty="0">
                <a:solidFill>
                  <a:schemeClr val="tx2"/>
                </a:solidFill>
              </a:rPr>
              <a:t>. Un choix qui résulte du besoin de concision du sujet.</a:t>
            </a:r>
          </a:p>
        </p:txBody>
      </p:sp>
      <p:sp>
        <p:nvSpPr>
          <p:cNvPr id="168" name="Rectangle 167">
            <a:extLst>
              <a:ext uri="{FF2B5EF4-FFF2-40B4-BE49-F238E27FC236}">
                <a16:creationId xmlns:a16="http://schemas.microsoft.com/office/drawing/2014/main" id="{DF31C9EF-9493-4863-ADFE-C1164BE8CEEC}"/>
              </a:ext>
            </a:extLst>
          </p:cNvPr>
          <p:cNvSpPr/>
          <p:nvPr/>
        </p:nvSpPr>
        <p:spPr>
          <a:xfrm>
            <a:off x="1822171" y="4096090"/>
            <a:ext cx="928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2"/>
                </a:solidFill>
              </a:rPr>
              <a:t>Acteurs de type </a:t>
            </a:r>
            <a:r>
              <a:rPr lang="fr-FR" sz="1200" b="1" dirty="0">
                <a:solidFill>
                  <a:schemeClr val="tx2"/>
                </a:solidFill>
              </a:rPr>
              <a:t>hébergeur</a:t>
            </a:r>
          </a:p>
        </p:txBody>
      </p:sp>
      <p:sp>
        <p:nvSpPr>
          <p:cNvPr id="169" name="Rectangle 168">
            <a:extLst>
              <a:ext uri="{FF2B5EF4-FFF2-40B4-BE49-F238E27FC236}">
                <a16:creationId xmlns:a16="http://schemas.microsoft.com/office/drawing/2014/main" id="{76B0BC15-36B3-43C1-A76E-CB1890F3C772}"/>
              </a:ext>
            </a:extLst>
          </p:cNvPr>
          <p:cNvSpPr/>
          <p:nvPr/>
        </p:nvSpPr>
        <p:spPr>
          <a:xfrm>
            <a:off x="1822171" y="4590034"/>
            <a:ext cx="928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2"/>
                </a:solidFill>
              </a:rPr>
              <a:t>Acteurs liés à la </a:t>
            </a:r>
            <a:r>
              <a:rPr lang="fr-FR" sz="1200" b="1" dirty="0">
                <a:solidFill>
                  <a:schemeClr val="tx2"/>
                </a:solidFill>
              </a:rPr>
              <a:t>monétisation</a:t>
            </a:r>
            <a:r>
              <a:rPr lang="fr-FR" sz="1200" dirty="0">
                <a:solidFill>
                  <a:schemeClr val="tx2"/>
                </a:solidFill>
              </a:rPr>
              <a:t>, d’un point de vue </a:t>
            </a:r>
            <a:r>
              <a:rPr lang="fr-FR" sz="1200" b="1" dirty="0">
                <a:solidFill>
                  <a:schemeClr val="tx2"/>
                </a:solidFill>
              </a:rPr>
              <a:t>technique notamment</a:t>
            </a:r>
          </a:p>
        </p:txBody>
      </p:sp>
      <p:sp>
        <p:nvSpPr>
          <p:cNvPr id="170" name="Rectangle 169">
            <a:extLst>
              <a:ext uri="{FF2B5EF4-FFF2-40B4-BE49-F238E27FC236}">
                <a16:creationId xmlns:a16="http://schemas.microsoft.com/office/drawing/2014/main" id="{7C29434F-D82E-4A80-B58C-AC3B02BA3CC5}"/>
              </a:ext>
            </a:extLst>
          </p:cNvPr>
          <p:cNvSpPr/>
          <p:nvPr/>
        </p:nvSpPr>
        <p:spPr>
          <a:xfrm>
            <a:off x="1822171" y="5088318"/>
            <a:ext cx="928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2"/>
                </a:solidFill>
              </a:rPr>
              <a:t>Acteurs mettant à disposition les contenus aux auditeurs finaux : </a:t>
            </a:r>
            <a:r>
              <a:rPr lang="fr-FR" sz="1200" dirty="0">
                <a:solidFill>
                  <a:schemeClr val="tx2"/>
                </a:solidFill>
              </a:rPr>
              <a:t>plateformes de type streaming, agrégateurs ou plateformes propriétaires</a:t>
            </a:r>
          </a:p>
        </p:txBody>
      </p:sp>
      <p:cxnSp>
        <p:nvCxnSpPr>
          <p:cNvPr id="171" name="Connecteur droit 170">
            <a:extLst>
              <a:ext uri="{FF2B5EF4-FFF2-40B4-BE49-F238E27FC236}">
                <a16:creationId xmlns:a16="http://schemas.microsoft.com/office/drawing/2014/main" id="{344BD582-8F5A-44C4-91B8-EAA40D9753CC}"/>
              </a:ext>
            </a:extLst>
          </p:cNvPr>
          <p:cNvCxnSpPr/>
          <p:nvPr/>
        </p:nvCxnSpPr>
        <p:spPr>
          <a:xfrm flipV="1">
            <a:off x="546099" y="3256391"/>
            <a:ext cx="11412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730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13">
            <a:extLst>
              <a:ext uri="{FF2B5EF4-FFF2-40B4-BE49-F238E27FC236}">
                <a16:creationId xmlns:a16="http://schemas.microsoft.com/office/drawing/2014/main" id="{9497B74E-27C4-416A-ABBD-CA6D430C724D}"/>
              </a:ext>
            </a:extLst>
          </p:cNvPr>
          <p:cNvGraphicFramePr>
            <a:graphicFrameLocks/>
          </p:cNvGraphicFramePr>
          <p:nvPr/>
        </p:nvGraphicFramePr>
        <p:xfrm>
          <a:off x="774441" y="1379676"/>
          <a:ext cx="9920740" cy="5478324"/>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14</a:t>
            </a:fld>
            <a:endParaRPr lang="en-US"/>
          </a:p>
        </p:txBody>
      </p:sp>
      <p:sp>
        <p:nvSpPr>
          <p:cNvPr id="7" name="Espace réservé du texte 6">
            <a:extLst>
              <a:ext uri="{FF2B5EF4-FFF2-40B4-BE49-F238E27FC236}">
                <a16:creationId xmlns:a16="http://schemas.microsoft.com/office/drawing/2014/main" id="{9222E7DA-E792-4C05-8773-181C4FC3F2C5}"/>
              </a:ext>
            </a:extLst>
          </p:cNvPr>
          <p:cNvSpPr>
            <a:spLocks noGrp="1"/>
          </p:cNvSpPr>
          <p:nvPr>
            <p:ph type="body" sz="quarter" idx="13"/>
          </p:nvPr>
        </p:nvSpPr>
        <p:spPr>
          <a:xfrm>
            <a:off x="546100" y="733425"/>
            <a:ext cx="11975582" cy="830997"/>
          </a:xfrm>
        </p:spPr>
        <p:txBody>
          <a:bodyPr/>
          <a:lstStyle/>
          <a:p>
            <a:pPr>
              <a:spcBef>
                <a:spcPts val="0"/>
              </a:spcBef>
            </a:pPr>
            <a:r>
              <a:rPr lang="fr-FR" sz="1600" dirty="0"/>
              <a:t>DES CATÉGORIES D’ACTEURS PRÉSENTES SUR UN LARGE SPECTRE D’ACTIVITÉS (1/2)</a:t>
            </a:r>
          </a:p>
          <a:p>
            <a:pPr marL="0" indent="0">
              <a:spcBef>
                <a:spcPts val="0"/>
              </a:spcBef>
              <a:buNone/>
            </a:pPr>
            <a:r>
              <a:rPr lang="fr-FR" sz="1600" b="0" dirty="0"/>
              <a:t>     Similarités d’activités entre catégories : </a:t>
            </a:r>
            <a:r>
              <a:rPr lang="fr-FR" sz="1600" b="0" dirty="0">
                <a:solidFill>
                  <a:srgbClr val="1E1348"/>
                </a:solidFill>
              </a:rPr>
              <a:t>en % des répondants ayant déclaré exercer ces activités par catégorie</a:t>
            </a:r>
          </a:p>
          <a:p>
            <a:pPr marL="0" indent="0">
              <a:spcBef>
                <a:spcPts val="0"/>
              </a:spcBef>
              <a:buNone/>
            </a:pPr>
            <a:endParaRPr lang="fr-FR" sz="1600" dirty="0"/>
          </a:p>
        </p:txBody>
      </p:sp>
      <p:sp>
        <p:nvSpPr>
          <p:cNvPr id="4" name="Titre 3"/>
          <p:cNvSpPr>
            <a:spLocks noGrp="1"/>
          </p:cNvSpPr>
          <p:nvPr>
            <p:ph type="title"/>
          </p:nvPr>
        </p:nvSpPr>
        <p:spPr/>
        <p:txBody>
          <a:bodyPr/>
          <a:lstStyle/>
          <a:p>
            <a:r>
              <a:rPr lang="fr-FR" dirty="0"/>
              <a:t>L’OBSERVATOIRE</a:t>
            </a:r>
          </a:p>
        </p:txBody>
      </p:sp>
      <p:sp>
        <p:nvSpPr>
          <p:cNvPr id="60" name="Rectangle 59">
            <a:extLst>
              <a:ext uri="{FF2B5EF4-FFF2-40B4-BE49-F238E27FC236}">
                <a16:creationId xmlns:a16="http://schemas.microsoft.com/office/drawing/2014/main" id="{B3844DB9-40E8-43EB-AEB5-001B04DF618A}"/>
              </a:ext>
            </a:extLst>
          </p:cNvPr>
          <p:cNvSpPr/>
          <p:nvPr/>
        </p:nvSpPr>
        <p:spPr>
          <a:xfrm>
            <a:off x="2835018" y="1433053"/>
            <a:ext cx="7775831" cy="257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CARTOGRAPHIE DES ACTIVITÉS PAR CATÉGORIE D’ACTEURS</a:t>
            </a:r>
          </a:p>
        </p:txBody>
      </p:sp>
      <p:sp>
        <p:nvSpPr>
          <p:cNvPr id="8" name="Rectangle 7">
            <a:extLst>
              <a:ext uri="{FF2B5EF4-FFF2-40B4-BE49-F238E27FC236}">
                <a16:creationId xmlns:a16="http://schemas.microsoft.com/office/drawing/2014/main" id="{245CA4B5-FC03-4CCD-98DC-96827EA66A74}"/>
              </a:ext>
            </a:extLst>
          </p:cNvPr>
          <p:cNvSpPr/>
          <p:nvPr/>
        </p:nvSpPr>
        <p:spPr>
          <a:xfrm>
            <a:off x="872543" y="4568077"/>
            <a:ext cx="2031155" cy="824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tx2"/>
                </a:solidFill>
              </a:rPr>
              <a:t>Le % indique la part des répondants ayant déclaré exercer cette activité (par catégorie d’acteurs)</a:t>
            </a:r>
          </a:p>
        </p:txBody>
      </p:sp>
      <p:sp>
        <p:nvSpPr>
          <p:cNvPr id="9" name="Rectangle 8">
            <a:extLst>
              <a:ext uri="{FF2B5EF4-FFF2-40B4-BE49-F238E27FC236}">
                <a16:creationId xmlns:a16="http://schemas.microsoft.com/office/drawing/2014/main" id="{26002802-262D-4145-9B0C-73F73A93CFC4}"/>
              </a:ext>
            </a:extLst>
          </p:cNvPr>
          <p:cNvSpPr/>
          <p:nvPr/>
        </p:nvSpPr>
        <p:spPr>
          <a:xfrm>
            <a:off x="1693418" y="6319963"/>
            <a:ext cx="9386882" cy="350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400" dirty="0">
                <a:solidFill>
                  <a:srgbClr val="1E1348"/>
                </a:solidFill>
              </a:rPr>
              <a:t>Des</a:t>
            </a:r>
            <a:r>
              <a:rPr lang="fr-FR" sz="1400" b="1" dirty="0">
                <a:solidFill>
                  <a:srgbClr val="1E1348"/>
                </a:solidFill>
              </a:rPr>
              <a:t> acteurs </a:t>
            </a:r>
            <a:r>
              <a:rPr lang="fr-FR" sz="1400" dirty="0">
                <a:solidFill>
                  <a:srgbClr val="1E1348"/>
                </a:solidFill>
              </a:rPr>
              <a:t>qui intègrent tous </a:t>
            </a:r>
            <a:r>
              <a:rPr lang="fr-FR" sz="1400" b="1" dirty="0">
                <a:solidFill>
                  <a:srgbClr val="1E1348"/>
                </a:solidFill>
              </a:rPr>
              <a:t>de nombreuses activités, mais aucun qui les concentre toutes.</a:t>
            </a:r>
            <a:endParaRPr lang="fr-FR" sz="1400" dirty="0">
              <a:solidFill>
                <a:srgbClr val="1E1348"/>
              </a:solidFill>
            </a:endParaRPr>
          </a:p>
        </p:txBody>
      </p:sp>
      <p:sp>
        <p:nvSpPr>
          <p:cNvPr id="10" name="Triangle isocèle 9">
            <a:extLst>
              <a:ext uri="{FF2B5EF4-FFF2-40B4-BE49-F238E27FC236}">
                <a16:creationId xmlns:a16="http://schemas.microsoft.com/office/drawing/2014/main" id="{845408EB-C5AE-4027-A293-9EE718E00A4F}"/>
              </a:ext>
            </a:extLst>
          </p:cNvPr>
          <p:cNvSpPr/>
          <p:nvPr/>
        </p:nvSpPr>
        <p:spPr>
          <a:xfrm rot="5400000">
            <a:off x="1464372" y="6380799"/>
            <a:ext cx="261493" cy="196599"/>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30989D7-693C-495C-B7C0-83AA83ED6474}"/>
              </a:ext>
            </a:extLst>
          </p:cNvPr>
          <p:cNvSpPr/>
          <p:nvPr/>
        </p:nvSpPr>
        <p:spPr>
          <a:xfrm>
            <a:off x="961053" y="3429000"/>
            <a:ext cx="811763" cy="183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EA4E8C48-3733-43BB-B07D-0FC8805E14BB}"/>
              </a:ext>
            </a:extLst>
          </p:cNvPr>
          <p:cNvSpPr txBox="1"/>
          <p:nvPr/>
        </p:nvSpPr>
        <p:spPr>
          <a:xfrm>
            <a:off x="874972" y="6673312"/>
            <a:ext cx="11334784" cy="215444"/>
          </a:xfrm>
          <a:prstGeom prst="rect">
            <a:avLst/>
          </a:prstGeom>
          <a:noFill/>
        </p:spPr>
        <p:txBody>
          <a:bodyPr wrap="square">
            <a:spAutoFit/>
          </a:bodyPr>
          <a:lstStyle/>
          <a:p>
            <a:r>
              <a:rPr lang="fr-FR" sz="800" i="1" dirty="0">
                <a:solidFill>
                  <a:srgbClr val="1E1348"/>
                </a:solidFill>
              </a:rPr>
              <a:t>*Sont considérés ici comme éditeurs, les éditeurs de médias : éditeurs de radio et  de presse</a:t>
            </a:r>
          </a:p>
        </p:txBody>
      </p:sp>
      <p:sp>
        <p:nvSpPr>
          <p:cNvPr id="12" name="ZoneTexte 11">
            <a:extLst>
              <a:ext uri="{FF2B5EF4-FFF2-40B4-BE49-F238E27FC236}">
                <a16:creationId xmlns:a16="http://schemas.microsoft.com/office/drawing/2014/main" id="{4314EBE9-4E7E-461F-9F4D-44A9C4BC4DC7}"/>
              </a:ext>
            </a:extLst>
          </p:cNvPr>
          <p:cNvSpPr txBox="1"/>
          <p:nvPr/>
        </p:nvSpPr>
        <p:spPr>
          <a:xfrm>
            <a:off x="1414203" y="2845452"/>
            <a:ext cx="385247" cy="215444"/>
          </a:xfrm>
          <a:prstGeom prst="rect">
            <a:avLst/>
          </a:prstGeom>
          <a:noFill/>
        </p:spPr>
        <p:txBody>
          <a:bodyPr wrap="square">
            <a:spAutoFit/>
          </a:bodyPr>
          <a:lstStyle/>
          <a:p>
            <a:r>
              <a:rPr lang="fr-FR" sz="800" i="1" dirty="0">
                <a:solidFill>
                  <a:srgbClr val="1E1348"/>
                </a:solidFill>
              </a:rPr>
              <a:t>*</a:t>
            </a:r>
          </a:p>
        </p:txBody>
      </p:sp>
    </p:spTree>
    <p:extLst>
      <p:ext uri="{BB962C8B-B14F-4D97-AF65-F5344CB8AC3E}">
        <p14:creationId xmlns:p14="http://schemas.microsoft.com/office/powerpoint/2010/main" val="296731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oneTexte 34">
            <a:extLst>
              <a:ext uri="{FF2B5EF4-FFF2-40B4-BE49-F238E27FC236}">
                <a16:creationId xmlns:a16="http://schemas.microsoft.com/office/drawing/2014/main" id="{61D2C846-B10A-4FC7-9BA4-9EC0822921DE}"/>
              </a:ext>
            </a:extLst>
          </p:cNvPr>
          <p:cNvSpPr txBox="1"/>
          <p:nvPr/>
        </p:nvSpPr>
        <p:spPr>
          <a:xfrm>
            <a:off x="3205795" y="1988316"/>
            <a:ext cx="266330" cy="215444"/>
          </a:xfrm>
          <a:prstGeom prst="rect">
            <a:avLst/>
          </a:prstGeom>
          <a:noFill/>
        </p:spPr>
        <p:txBody>
          <a:bodyPr wrap="square">
            <a:spAutoFit/>
          </a:bodyPr>
          <a:lstStyle/>
          <a:p>
            <a:r>
              <a:rPr lang="fr-FR" sz="800" i="1" dirty="0">
                <a:solidFill>
                  <a:srgbClr val="1E1348"/>
                </a:solidFill>
              </a:rPr>
              <a:t>*</a:t>
            </a:r>
          </a:p>
        </p:txBody>
      </p:sp>
      <p:graphicFrame>
        <p:nvGraphicFramePr>
          <p:cNvPr id="27" name="Graphique 26">
            <a:extLst>
              <a:ext uri="{FF2B5EF4-FFF2-40B4-BE49-F238E27FC236}">
                <a16:creationId xmlns:a16="http://schemas.microsoft.com/office/drawing/2014/main" id="{A420FE71-B97C-4B3E-BED5-93F0D1222360}"/>
              </a:ext>
            </a:extLst>
          </p:cNvPr>
          <p:cNvGraphicFramePr>
            <a:graphicFrameLocks/>
          </p:cNvGraphicFramePr>
          <p:nvPr>
            <p:extLst>
              <p:ext uri="{D42A27DB-BD31-4B8C-83A1-F6EECF244321}">
                <p14:modId xmlns:p14="http://schemas.microsoft.com/office/powerpoint/2010/main" val="3618868774"/>
              </p:ext>
            </p:extLst>
          </p:nvPr>
        </p:nvGraphicFramePr>
        <p:xfrm>
          <a:off x="653457" y="1909956"/>
          <a:ext cx="5851242" cy="4782983"/>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3429F3C5-798B-419D-B8C5-B19CA863D43C}"/>
              </a:ext>
            </a:extLst>
          </p:cNvPr>
          <p:cNvSpPr/>
          <p:nvPr/>
        </p:nvSpPr>
        <p:spPr>
          <a:xfrm>
            <a:off x="768919" y="2027826"/>
            <a:ext cx="5327081" cy="252000"/>
          </a:xfrm>
          <a:prstGeom prst="rect">
            <a:avLst/>
          </a:prstGeom>
          <a:solidFill>
            <a:srgbClr val="DFDFF3">
              <a:alpha val="40000"/>
            </a:srgb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chemeClr val="bg1"/>
              </a:solidFill>
            </a:endParaRPr>
          </a:p>
        </p:txBody>
      </p:sp>
      <p:sp>
        <p:nvSpPr>
          <p:cNvPr id="26" name="Rectangle 25">
            <a:extLst>
              <a:ext uri="{FF2B5EF4-FFF2-40B4-BE49-F238E27FC236}">
                <a16:creationId xmlns:a16="http://schemas.microsoft.com/office/drawing/2014/main" id="{272B84E4-B4E2-4478-9861-03A34A72D5C8}"/>
              </a:ext>
            </a:extLst>
          </p:cNvPr>
          <p:cNvSpPr/>
          <p:nvPr/>
        </p:nvSpPr>
        <p:spPr>
          <a:xfrm>
            <a:off x="5051257" y="2040581"/>
            <a:ext cx="811763" cy="183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1" name="Graphique 30">
            <a:extLst>
              <a:ext uri="{FF2B5EF4-FFF2-40B4-BE49-F238E27FC236}">
                <a16:creationId xmlns:a16="http://schemas.microsoft.com/office/drawing/2014/main" id="{725ACE93-AC89-48A2-8882-B933F9695CA3}"/>
              </a:ext>
            </a:extLst>
          </p:cNvPr>
          <p:cNvGraphicFramePr>
            <a:graphicFrameLocks/>
          </p:cNvGraphicFramePr>
          <p:nvPr/>
        </p:nvGraphicFramePr>
        <p:xfrm>
          <a:off x="5967988" y="2028203"/>
          <a:ext cx="6314649" cy="4457601"/>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15</a:t>
            </a:fld>
            <a:endParaRPr lang="en-US"/>
          </a:p>
        </p:txBody>
      </p:sp>
      <p:sp>
        <p:nvSpPr>
          <p:cNvPr id="7" name="Espace réservé du texte 6">
            <a:extLst>
              <a:ext uri="{FF2B5EF4-FFF2-40B4-BE49-F238E27FC236}">
                <a16:creationId xmlns:a16="http://schemas.microsoft.com/office/drawing/2014/main" id="{9222E7DA-E792-4C05-8773-181C4FC3F2C5}"/>
              </a:ext>
            </a:extLst>
          </p:cNvPr>
          <p:cNvSpPr>
            <a:spLocks noGrp="1"/>
          </p:cNvSpPr>
          <p:nvPr>
            <p:ph type="body" sz="quarter" idx="13"/>
          </p:nvPr>
        </p:nvSpPr>
        <p:spPr>
          <a:xfrm>
            <a:off x="546100" y="733425"/>
            <a:ext cx="11483604" cy="830997"/>
          </a:xfrm>
        </p:spPr>
        <p:txBody>
          <a:bodyPr/>
          <a:lstStyle/>
          <a:p>
            <a:pPr>
              <a:spcBef>
                <a:spcPts val="0"/>
              </a:spcBef>
            </a:pPr>
            <a:r>
              <a:rPr lang="fr-FR" sz="1600" dirty="0"/>
              <a:t>PLUS SPÉCIFIQUEMENT, DES « SIMILARITÉS » ÉLEVÉES POUR PLUSIEURS CATÉGORIES (2/2)</a:t>
            </a:r>
          </a:p>
          <a:p>
            <a:pPr marL="0" indent="0">
              <a:spcBef>
                <a:spcPts val="0"/>
              </a:spcBef>
              <a:buNone/>
            </a:pPr>
            <a:r>
              <a:rPr lang="fr-FR" sz="1600" b="0" dirty="0"/>
              <a:t>    Détail des activités exercées par acteur : </a:t>
            </a:r>
            <a:r>
              <a:rPr lang="fr-FR" sz="1600" b="0" dirty="0">
                <a:solidFill>
                  <a:srgbClr val="1E1348"/>
                </a:solidFill>
              </a:rPr>
              <a:t>en % des répondants ayant déclaré exercer ces activités par catégorie</a:t>
            </a:r>
          </a:p>
          <a:p>
            <a:pPr marL="0" indent="0">
              <a:spcBef>
                <a:spcPts val="0"/>
              </a:spcBef>
              <a:buNone/>
            </a:pPr>
            <a:endParaRPr lang="fr-FR" sz="1600" dirty="0"/>
          </a:p>
        </p:txBody>
      </p:sp>
      <p:sp>
        <p:nvSpPr>
          <p:cNvPr id="4" name="Titre 3"/>
          <p:cNvSpPr>
            <a:spLocks noGrp="1"/>
          </p:cNvSpPr>
          <p:nvPr>
            <p:ph type="title"/>
          </p:nvPr>
        </p:nvSpPr>
        <p:spPr/>
        <p:txBody>
          <a:bodyPr/>
          <a:lstStyle/>
          <a:p>
            <a:r>
              <a:rPr lang="fr-FR" dirty="0"/>
              <a:t>L’OBSERVATOIRE</a:t>
            </a:r>
          </a:p>
        </p:txBody>
      </p:sp>
      <p:sp>
        <p:nvSpPr>
          <p:cNvPr id="49" name="Rectangle 48">
            <a:extLst>
              <a:ext uri="{FF2B5EF4-FFF2-40B4-BE49-F238E27FC236}">
                <a16:creationId xmlns:a16="http://schemas.microsoft.com/office/drawing/2014/main" id="{E37E387E-2D1E-434F-8A2F-5116EB1D34F1}"/>
              </a:ext>
            </a:extLst>
          </p:cNvPr>
          <p:cNvSpPr/>
          <p:nvPr/>
        </p:nvSpPr>
        <p:spPr>
          <a:xfrm>
            <a:off x="-673024" y="1379676"/>
            <a:ext cx="4509512" cy="364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i="1" dirty="0">
              <a:solidFill>
                <a:srgbClr val="1E1348"/>
              </a:solidFill>
            </a:endParaRPr>
          </a:p>
        </p:txBody>
      </p:sp>
      <p:sp>
        <p:nvSpPr>
          <p:cNvPr id="60" name="Rectangle 59">
            <a:extLst>
              <a:ext uri="{FF2B5EF4-FFF2-40B4-BE49-F238E27FC236}">
                <a16:creationId xmlns:a16="http://schemas.microsoft.com/office/drawing/2014/main" id="{B3844DB9-40E8-43EB-AEB5-001B04DF618A}"/>
              </a:ext>
            </a:extLst>
          </p:cNvPr>
          <p:cNvSpPr/>
          <p:nvPr/>
        </p:nvSpPr>
        <p:spPr>
          <a:xfrm>
            <a:off x="768919" y="1545279"/>
            <a:ext cx="5327081" cy="4336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POUR LA CRÉATION ET LE FINANCEMENT : DES SIMILARITÉS  POUR LES 3 CATÉGORIES ACTEURS</a:t>
            </a:r>
          </a:p>
        </p:txBody>
      </p:sp>
      <p:sp>
        <p:nvSpPr>
          <p:cNvPr id="14" name="Rectangle 13">
            <a:extLst>
              <a:ext uri="{FF2B5EF4-FFF2-40B4-BE49-F238E27FC236}">
                <a16:creationId xmlns:a16="http://schemas.microsoft.com/office/drawing/2014/main" id="{76689EF1-287C-4431-80CF-08E7C0A1DBF8}"/>
              </a:ext>
            </a:extLst>
          </p:cNvPr>
          <p:cNvSpPr/>
          <p:nvPr/>
        </p:nvSpPr>
        <p:spPr>
          <a:xfrm>
            <a:off x="6340758" y="1545279"/>
            <a:ext cx="5327081" cy="4336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POUR LES INTERMÉDIAIRES TECHNIQUES : DES SIMILARITÉS POUR 2 CATÉGORIES D’ACTEURS</a:t>
            </a:r>
          </a:p>
        </p:txBody>
      </p:sp>
      <p:sp>
        <p:nvSpPr>
          <p:cNvPr id="5" name="Forme libre : forme 4">
            <a:extLst>
              <a:ext uri="{FF2B5EF4-FFF2-40B4-BE49-F238E27FC236}">
                <a16:creationId xmlns:a16="http://schemas.microsoft.com/office/drawing/2014/main" id="{629AEEA0-A6B4-4254-BC5B-BB1F483DD352}"/>
              </a:ext>
            </a:extLst>
          </p:cNvPr>
          <p:cNvSpPr/>
          <p:nvPr/>
        </p:nvSpPr>
        <p:spPr>
          <a:xfrm>
            <a:off x="4853681" y="4323908"/>
            <a:ext cx="1364698" cy="487709"/>
          </a:xfrm>
          <a:custGeom>
            <a:avLst/>
            <a:gdLst>
              <a:gd name="connsiteX0" fmla="*/ 386657 w 1364698"/>
              <a:gd name="connsiteY0" fmla="*/ 33017 h 487709"/>
              <a:gd name="connsiteX1" fmla="*/ 72759 w 1364698"/>
              <a:gd name="connsiteY1" fmla="*/ 101256 h 487709"/>
              <a:gd name="connsiteX2" fmla="*/ 59111 w 1364698"/>
              <a:gd name="connsiteY2" fmla="*/ 374211 h 487709"/>
              <a:gd name="connsiteX3" fmla="*/ 741499 w 1364698"/>
              <a:gd name="connsiteY3" fmla="*/ 469746 h 487709"/>
              <a:gd name="connsiteX4" fmla="*/ 1301057 w 1364698"/>
              <a:gd name="connsiteY4" fmla="*/ 442450 h 487709"/>
              <a:gd name="connsiteX5" fmla="*/ 1246466 w 1364698"/>
              <a:gd name="connsiteY5" fmla="*/ 33017 h 487709"/>
              <a:gd name="connsiteX6" fmla="*/ 386657 w 1364698"/>
              <a:gd name="connsiteY6" fmla="*/ 33017 h 48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4698" h="487709">
                <a:moveTo>
                  <a:pt x="386657" y="33017"/>
                </a:moveTo>
                <a:cubicBezTo>
                  <a:pt x="191039" y="44390"/>
                  <a:pt x="127350" y="44390"/>
                  <a:pt x="72759" y="101256"/>
                </a:cubicBezTo>
                <a:cubicBezTo>
                  <a:pt x="18168" y="158122"/>
                  <a:pt x="-52346" y="312796"/>
                  <a:pt x="59111" y="374211"/>
                </a:cubicBezTo>
                <a:cubicBezTo>
                  <a:pt x="170568" y="435626"/>
                  <a:pt x="534508" y="458373"/>
                  <a:pt x="741499" y="469746"/>
                </a:cubicBezTo>
                <a:cubicBezTo>
                  <a:pt x="948490" y="481119"/>
                  <a:pt x="1216896" y="515238"/>
                  <a:pt x="1301057" y="442450"/>
                </a:cubicBezTo>
                <a:cubicBezTo>
                  <a:pt x="1385218" y="369662"/>
                  <a:pt x="1403415" y="101256"/>
                  <a:pt x="1246466" y="33017"/>
                </a:cubicBezTo>
                <a:cubicBezTo>
                  <a:pt x="1089517" y="-35222"/>
                  <a:pt x="582275" y="21644"/>
                  <a:pt x="386657" y="33017"/>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FC3653DB-3062-46E5-8CB3-5D11AC8AA945}"/>
              </a:ext>
            </a:extLst>
          </p:cNvPr>
          <p:cNvSpPr/>
          <p:nvPr/>
        </p:nvSpPr>
        <p:spPr>
          <a:xfrm>
            <a:off x="1864868" y="6341957"/>
            <a:ext cx="9386882" cy="350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400" dirty="0">
                <a:solidFill>
                  <a:srgbClr val="1E1348"/>
                </a:solidFill>
              </a:rPr>
              <a:t>Les</a:t>
            </a:r>
            <a:r>
              <a:rPr lang="fr-FR" sz="1400" b="1" dirty="0">
                <a:solidFill>
                  <a:srgbClr val="1E1348"/>
                </a:solidFill>
              </a:rPr>
              <a:t> plateformes </a:t>
            </a:r>
            <a:r>
              <a:rPr lang="fr-FR" sz="1400" dirty="0">
                <a:solidFill>
                  <a:srgbClr val="1E1348"/>
                </a:solidFill>
              </a:rPr>
              <a:t>sont les acteurs </a:t>
            </a:r>
            <a:r>
              <a:rPr lang="fr-FR" sz="1400" b="1" dirty="0">
                <a:solidFill>
                  <a:srgbClr val="1E1348"/>
                </a:solidFill>
              </a:rPr>
              <a:t>présents sur le spectre le plus large des activités, </a:t>
            </a:r>
            <a:r>
              <a:rPr lang="fr-FR" sz="1400" dirty="0">
                <a:solidFill>
                  <a:srgbClr val="1E1348"/>
                </a:solidFill>
              </a:rPr>
              <a:t>de la création à la partie technique</a:t>
            </a:r>
          </a:p>
        </p:txBody>
      </p:sp>
      <p:sp>
        <p:nvSpPr>
          <p:cNvPr id="21" name="Triangle isocèle 20">
            <a:extLst>
              <a:ext uri="{FF2B5EF4-FFF2-40B4-BE49-F238E27FC236}">
                <a16:creationId xmlns:a16="http://schemas.microsoft.com/office/drawing/2014/main" id="{D287A39E-2349-4010-A3C6-05420C477BA6}"/>
              </a:ext>
            </a:extLst>
          </p:cNvPr>
          <p:cNvSpPr/>
          <p:nvPr/>
        </p:nvSpPr>
        <p:spPr>
          <a:xfrm rot="5400000">
            <a:off x="1635822" y="6341615"/>
            <a:ext cx="261493" cy="196599"/>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 forme 16">
            <a:extLst>
              <a:ext uri="{FF2B5EF4-FFF2-40B4-BE49-F238E27FC236}">
                <a16:creationId xmlns:a16="http://schemas.microsoft.com/office/drawing/2014/main" id="{259DC85D-2987-491F-95DA-BBBCCA175280}"/>
              </a:ext>
            </a:extLst>
          </p:cNvPr>
          <p:cNvSpPr/>
          <p:nvPr/>
        </p:nvSpPr>
        <p:spPr>
          <a:xfrm>
            <a:off x="6587413" y="4811617"/>
            <a:ext cx="2044115" cy="981184"/>
          </a:xfrm>
          <a:custGeom>
            <a:avLst/>
            <a:gdLst>
              <a:gd name="connsiteX0" fmla="*/ 97270 w 1902261"/>
              <a:gd name="connsiteY0" fmla="*/ 61415 h 885492"/>
              <a:gd name="connsiteX1" fmla="*/ 97270 w 1902261"/>
              <a:gd name="connsiteY1" fmla="*/ 593677 h 885492"/>
              <a:gd name="connsiteX2" fmla="*/ 902488 w 1902261"/>
              <a:gd name="connsiteY2" fmla="*/ 839337 h 885492"/>
              <a:gd name="connsiteX3" fmla="*/ 1639467 w 1902261"/>
              <a:gd name="connsiteY3" fmla="*/ 880280 h 885492"/>
              <a:gd name="connsiteX4" fmla="*/ 1898774 w 1902261"/>
              <a:gd name="connsiteY4" fmla="*/ 771098 h 885492"/>
              <a:gd name="connsiteX5" fmla="*/ 1762297 w 1902261"/>
              <a:gd name="connsiteY5" fmla="*/ 566382 h 885492"/>
              <a:gd name="connsiteX6" fmla="*/ 1393807 w 1902261"/>
              <a:gd name="connsiteY6" fmla="*/ 361665 h 885492"/>
              <a:gd name="connsiteX7" fmla="*/ 1107204 w 1902261"/>
              <a:gd name="connsiteY7" fmla="*/ 129654 h 885492"/>
              <a:gd name="connsiteX8" fmla="*/ 847897 w 1902261"/>
              <a:gd name="connsiteY8" fmla="*/ 20471 h 885492"/>
              <a:gd name="connsiteX9" fmla="*/ 97270 w 1902261"/>
              <a:gd name="connsiteY9" fmla="*/ 61415 h 88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2261" h="885492">
                <a:moveTo>
                  <a:pt x="97270" y="61415"/>
                </a:moveTo>
                <a:cubicBezTo>
                  <a:pt x="-27834" y="156949"/>
                  <a:pt x="-36933" y="464023"/>
                  <a:pt x="97270" y="593677"/>
                </a:cubicBezTo>
                <a:cubicBezTo>
                  <a:pt x="231473" y="723331"/>
                  <a:pt x="645455" y="791570"/>
                  <a:pt x="902488" y="839337"/>
                </a:cubicBezTo>
                <a:cubicBezTo>
                  <a:pt x="1159521" y="887104"/>
                  <a:pt x="1473419" y="891653"/>
                  <a:pt x="1639467" y="880280"/>
                </a:cubicBezTo>
                <a:cubicBezTo>
                  <a:pt x="1805515" y="868907"/>
                  <a:pt x="1878302" y="823414"/>
                  <a:pt x="1898774" y="771098"/>
                </a:cubicBezTo>
                <a:cubicBezTo>
                  <a:pt x="1919246" y="718782"/>
                  <a:pt x="1846458" y="634621"/>
                  <a:pt x="1762297" y="566382"/>
                </a:cubicBezTo>
                <a:cubicBezTo>
                  <a:pt x="1678136" y="498143"/>
                  <a:pt x="1502989" y="434453"/>
                  <a:pt x="1393807" y="361665"/>
                </a:cubicBezTo>
                <a:cubicBezTo>
                  <a:pt x="1284625" y="288877"/>
                  <a:pt x="1198189" y="186520"/>
                  <a:pt x="1107204" y="129654"/>
                </a:cubicBezTo>
                <a:cubicBezTo>
                  <a:pt x="1016219" y="72788"/>
                  <a:pt x="1009395" y="34119"/>
                  <a:pt x="847897" y="20471"/>
                </a:cubicBezTo>
                <a:cubicBezTo>
                  <a:pt x="686399" y="6823"/>
                  <a:pt x="222374" y="-34119"/>
                  <a:pt x="97270" y="61415"/>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47C449FE-A665-49DA-93F4-9B8671D4091B}"/>
              </a:ext>
            </a:extLst>
          </p:cNvPr>
          <p:cNvSpPr/>
          <p:nvPr/>
        </p:nvSpPr>
        <p:spPr>
          <a:xfrm>
            <a:off x="1370982" y="6078788"/>
            <a:ext cx="228547" cy="1450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57B0CD7E-CB2B-47E7-BF8B-37617CD609DB}"/>
              </a:ext>
            </a:extLst>
          </p:cNvPr>
          <p:cNvSpPr txBox="1"/>
          <p:nvPr/>
        </p:nvSpPr>
        <p:spPr>
          <a:xfrm>
            <a:off x="1668269" y="6040880"/>
            <a:ext cx="3187816" cy="224851"/>
          </a:xfrm>
          <a:prstGeom prst="rect">
            <a:avLst/>
          </a:prstGeom>
          <a:noFill/>
          <a:ln>
            <a:noFill/>
          </a:ln>
        </p:spPr>
        <p:txBody>
          <a:bodyPr wrap="square" rtlCol="0">
            <a:noAutofit/>
          </a:bodyPr>
          <a:lstStyle/>
          <a:p>
            <a:r>
              <a:rPr lang="fr-FR" sz="900" dirty="0">
                <a:solidFill>
                  <a:schemeClr val="tx2"/>
                </a:solidFill>
              </a:rPr>
              <a:t>Principales activités communes entre catégories</a:t>
            </a:r>
          </a:p>
        </p:txBody>
      </p:sp>
      <p:sp>
        <p:nvSpPr>
          <p:cNvPr id="23" name="Rectangle 22">
            <a:extLst>
              <a:ext uri="{FF2B5EF4-FFF2-40B4-BE49-F238E27FC236}">
                <a16:creationId xmlns:a16="http://schemas.microsoft.com/office/drawing/2014/main" id="{A6241A30-DBAB-43B8-B58E-94589B8E61CC}"/>
              </a:ext>
            </a:extLst>
          </p:cNvPr>
          <p:cNvSpPr/>
          <p:nvPr/>
        </p:nvSpPr>
        <p:spPr>
          <a:xfrm>
            <a:off x="4474308" y="6096468"/>
            <a:ext cx="7235685" cy="145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tx2"/>
                </a:solidFill>
              </a:rPr>
              <a:t>% : indique la part des répondants ayant déclaré exercer cette activité (pour chaque catégorie d’acteurs)</a:t>
            </a:r>
          </a:p>
        </p:txBody>
      </p:sp>
      <p:sp>
        <p:nvSpPr>
          <p:cNvPr id="6" name="Forme libre : forme 5">
            <a:extLst>
              <a:ext uri="{FF2B5EF4-FFF2-40B4-BE49-F238E27FC236}">
                <a16:creationId xmlns:a16="http://schemas.microsoft.com/office/drawing/2014/main" id="{EF8B8930-B8FB-4B90-861F-4A5600560B2C}"/>
              </a:ext>
            </a:extLst>
          </p:cNvPr>
          <p:cNvSpPr/>
          <p:nvPr/>
        </p:nvSpPr>
        <p:spPr>
          <a:xfrm>
            <a:off x="3836488" y="2514138"/>
            <a:ext cx="1884241" cy="1386523"/>
          </a:xfrm>
          <a:custGeom>
            <a:avLst/>
            <a:gdLst>
              <a:gd name="connsiteX0" fmla="*/ 128417 w 1884241"/>
              <a:gd name="connsiteY0" fmla="*/ 41740 h 1386523"/>
              <a:gd name="connsiteX1" fmla="*/ 812229 w 1884241"/>
              <a:gd name="connsiteY1" fmla="*/ 25837 h 1386523"/>
              <a:gd name="connsiteX2" fmla="*/ 1551700 w 1884241"/>
              <a:gd name="connsiteY2" fmla="*/ 343890 h 1386523"/>
              <a:gd name="connsiteX3" fmla="*/ 1853850 w 1884241"/>
              <a:gd name="connsiteY3" fmla="*/ 940237 h 1386523"/>
              <a:gd name="connsiteX4" fmla="*/ 1798191 w 1884241"/>
              <a:gd name="connsiteY4" fmla="*/ 1337803 h 1386523"/>
              <a:gd name="connsiteX5" fmla="*/ 1185940 w 1884241"/>
              <a:gd name="connsiteY5" fmla="*/ 1329851 h 1386523"/>
              <a:gd name="connsiteX6" fmla="*/ 939450 w 1884241"/>
              <a:gd name="connsiteY6" fmla="*/ 884578 h 1386523"/>
              <a:gd name="connsiteX7" fmla="*/ 700911 w 1884241"/>
              <a:gd name="connsiteY7" fmla="*/ 574477 h 1386523"/>
              <a:gd name="connsiteX8" fmla="*/ 231784 w 1884241"/>
              <a:gd name="connsiteY8" fmla="*/ 280279 h 1386523"/>
              <a:gd name="connsiteX9" fmla="*/ 9147 w 1884241"/>
              <a:gd name="connsiteY9" fmla="*/ 224620 h 1386523"/>
              <a:gd name="connsiteX10" fmla="*/ 128417 w 1884241"/>
              <a:gd name="connsiteY10" fmla="*/ 41740 h 138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4241" h="1386523">
                <a:moveTo>
                  <a:pt x="128417" y="41740"/>
                </a:moveTo>
                <a:cubicBezTo>
                  <a:pt x="262264" y="8610"/>
                  <a:pt x="575015" y="-24521"/>
                  <a:pt x="812229" y="25837"/>
                </a:cubicBezTo>
                <a:cubicBezTo>
                  <a:pt x="1049443" y="76195"/>
                  <a:pt x="1378097" y="191490"/>
                  <a:pt x="1551700" y="343890"/>
                </a:cubicBezTo>
                <a:cubicBezTo>
                  <a:pt x="1725304" y="496290"/>
                  <a:pt x="1812768" y="774585"/>
                  <a:pt x="1853850" y="940237"/>
                </a:cubicBezTo>
                <a:cubicBezTo>
                  <a:pt x="1894932" y="1105889"/>
                  <a:pt x="1909509" y="1272867"/>
                  <a:pt x="1798191" y="1337803"/>
                </a:cubicBezTo>
                <a:cubicBezTo>
                  <a:pt x="1686873" y="1402739"/>
                  <a:pt x="1329063" y="1405388"/>
                  <a:pt x="1185940" y="1329851"/>
                </a:cubicBezTo>
                <a:cubicBezTo>
                  <a:pt x="1042817" y="1254314"/>
                  <a:pt x="1020288" y="1010474"/>
                  <a:pt x="939450" y="884578"/>
                </a:cubicBezTo>
                <a:cubicBezTo>
                  <a:pt x="858612" y="758682"/>
                  <a:pt x="818855" y="675193"/>
                  <a:pt x="700911" y="574477"/>
                </a:cubicBezTo>
                <a:cubicBezTo>
                  <a:pt x="582967" y="473761"/>
                  <a:pt x="347078" y="338588"/>
                  <a:pt x="231784" y="280279"/>
                </a:cubicBezTo>
                <a:cubicBezTo>
                  <a:pt x="116490" y="221970"/>
                  <a:pt x="30350" y="264376"/>
                  <a:pt x="9147" y="224620"/>
                </a:cubicBezTo>
                <a:cubicBezTo>
                  <a:pt x="-12056" y="184864"/>
                  <a:pt x="-5430" y="74870"/>
                  <a:pt x="128417" y="41740"/>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CE0BB161-EEE0-4665-9474-15A1E17AD192}"/>
              </a:ext>
            </a:extLst>
          </p:cNvPr>
          <p:cNvSpPr/>
          <p:nvPr/>
        </p:nvSpPr>
        <p:spPr>
          <a:xfrm>
            <a:off x="3554839" y="2010197"/>
            <a:ext cx="5186489" cy="243777"/>
          </a:xfrm>
          <a:prstGeom prst="rect">
            <a:avLst/>
          </a:prstGeom>
          <a:no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chemeClr val="bg1"/>
              </a:solidFill>
            </a:endParaRPr>
          </a:p>
        </p:txBody>
      </p:sp>
      <p:sp>
        <p:nvSpPr>
          <p:cNvPr id="28" name="Rectangle 27">
            <a:extLst>
              <a:ext uri="{FF2B5EF4-FFF2-40B4-BE49-F238E27FC236}">
                <a16:creationId xmlns:a16="http://schemas.microsoft.com/office/drawing/2014/main" id="{49BFA6DD-7E51-4085-A8BF-1B9071B44804}"/>
              </a:ext>
            </a:extLst>
          </p:cNvPr>
          <p:cNvSpPr/>
          <p:nvPr/>
        </p:nvSpPr>
        <p:spPr>
          <a:xfrm>
            <a:off x="8741328" y="2027826"/>
            <a:ext cx="2926511" cy="252000"/>
          </a:xfrm>
          <a:prstGeom prst="rect">
            <a:avLst/>
          </a:prstGeom>
          <a:solidFill>
            <a:srgbClr val="DFDFF3">
              <a:alpha val="40000"/>
            </a:srgb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chemeClr val="bg1"/>
              </a:solidFill>
            </a:endParaRPr>
          </a:p>
        </p:txBody>
      </p:sp>
      <p:sp>
        <p:nvSpPr>
          <p:cNvPr id="29" name="Rectangle 28">
            <a:extLst>
              <a:ext uri="{FF2B5EF4-FFF2-40B4-BE49-F238E27FC236}">
                <a16:creationId xmlns:a16="http://schemas.microsoft.com/office/drawing/2014/main" id="{51198565-AB57-45DA-9C99-FF65F56CD521}"/>
              </a:ext>
            </a:extLst>
          </p:cNvPr>
          <p:cNvSpPr/>
          <p:nvPr/>
        </p:nvSpPr>
        <p:spPr>
          <a:xfrm>
            <a:off x="1266139" y="5868992"/>
            <a:ext cx="450694" cy="145063"/>
          </a:xfrm>
          <a:prstGeom prst="rect">
            <a:avLst/>
          </a:prstGeom>
          <a:solidFill>
            <a:srgbClr val="DFDFF3">
              <a:alpha val="40000"/>
            </a:srgb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chemeClr val="bg1"/>
              </a:solidFill>
            </a:endParaRPr>
          </a:p>
        </p:txBody>
      </p:sp>
      <p:sp>
        <p:nvSpPr>
          <p:cNvPr id="30" name="ZoneTexte 29">
            <a:extLst>
              <a:ext uri="{FF2B5EF4-FFF2-40B4-BE49-F238E27FC236}">
                <a16:creationId xmlns:a16="http://schemas.microsoft.com/office/drawing/2014/main" id="{3C82E1EB-F547-4348-B3BE-5A9AE5F54195}"/>
              </a:ext>
            </a:extLst>
          </p:cNvPr>
          <p:cNvSpPr txBox="1"/>
          <p:nvPr/>
        </p:nvSpPr>
        <p:spPr>
          <a:xfrm>
            <a:off x="1682244" y="5848369"/>
            <a:ext cx="3187816" cy="224851"/>
          </a:xfrm>
          <a:prstGeom prst="rect">
            <a:avLst/>
          </a:prstGeom>
          <a:noFill/>
          <a:ln>
            <a:noFill/>
          </a:ln>
        </p:spPr>
        <p:txBody>
          <a:bodyPr wrap="square" rtlCol="0">
            <a:noAutofit/>
          </a:bodyPr>
          <a:lstStyle/>
          <a:p>
            <a:r>
              <a:rPr lang="fr-FR" sz="900" dirty="0">
                <a:solidFill>
                  <a:schemeClr val="tx2"/>
                </a:solidFill>
              </a:rPr>
              <a:t>Acteurs disposant d’activités qui se recoupent</a:t>
            </a:r>
          </a:p>
        </p:txBody>
      </p:sp>
      <p:sp>
        <p:nvSpPr>
          <p:cNvPr id="32" name="Rectangle 31">
            <a:extLst>
              <a:ext uri="{FF2B5EF4-FFF2-40B4-BE49-F238E27FC236}">
                <a16:creationId xmlns:a16="http://schemas.microsoft.com/office/drawing/2014/main" id="{4A7A93F4-7AAB-4CB8-BC16-105569A7E0F5}"/>
              </a:ext>
            </a:extLst>
          </p:cNvPr>
          <p:cNvSpPr/>
          <p:nvPr/>
        </p:nvSpPr>
        <p:spPr>
          <a:xfrm>
            <a:off x="8098538" y="2079123"/>
            <a:ext cx="614798" cy="14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DC72E04B-76F0-4C54-8EB2-C008218AB0AB}"/>
              </a:ext>
            </a:extLst>
          </p:cNvPr>
          <p:cNvSpPr/>
          <p:nvPr/>
        </p:nvSpPr>
        <p:spPr>
          <a:xfrm>
            <a:off x="5051256" y="2027826"/>
            <a:ext cx="811763" cy="183007"/>
          </a:xfrm>
          <a:prstGeom prst="rect">
            <a:avLst/>
          </a:prstGeom>
          <a:solidFill>
            <a:srgbClr val="DFDFF3">
              <a:alpha val="40000"/>
            </a:srgb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a:solidFill>
                <a:schemeClr val="bg1"/>
              </a:solidFill>
            </a:endParaRPr>
          </a:p>
        </p:txBody>
      </p:sp>
      <p:sp>
        <p:nvSpPr>
          <p:cNvPr id="34" name="ZoneTexte 33">
            <a:extLst>
              <a:ext uri="{FF2B5EF4-FFF2-40B4-BE49-F238E27FC236}">
                <a16:creationId xmlns:a16="http://schemas.microsoft.com/office/drawing/2014/main" id="{17D6E7E6-9A8B-479E-B3E4-B03B5BC59946}"/>
              </a:ext>
            </a:extLst>
          </p:cNvPr>
          <p:cNvSpPr txBox="1"/>
          <p:nvPr/>
        </p:nvSpPr>
        <p:spPr>
          <a:xfrm>
            <a:off x="874972" y="6673312"/>
            <a:ext cx="11334784" cy="215444"/>
          </a:xfrm>
          <a:prstGeom prst="rect">
            <a:avLst/>
          </a:prstGeom>
          <a:noFill/>
        </p:spPr>
        <p:txBody>
          <a:bodyPr wrap="square">
            <a:spAutoFit/>
          </a:bodyPr>
          <a:lstStyle/>
          <a:p>
            <a:r>
              <a:rPr lang="fr-FR" sz="800" i="1" dirty="0">
                <a:solidFill>
                  <a:srgbClr val="1E1348"/>
                </a:solidFill>
              </a:rPr>
              <a:t>*Sont considérés ici comme éditeurs, les éditeurs de médias : éditeurs de radio et  de presse</a:t>
            </a:r>
          </a:p>
        </p:txBody>
      </p:sp>
    </p:spTree>
    <p:extLst>
      <p:ext uri="{BB962C8B-B14F-4D97-AF65-F5344CB8AC3E}">
        <p14:creationId xmlns:p14="http://schemas.microsoft.com/office/powerpoint/2010/main" val="3811954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774248E-8ACC-406E-B1A9-C13F63215124}"/>
              </a:ext>
            </a:extLst>
          </p:cNvPr>
          <p:cNvSpPr>
            <a:spLocks noGrp="1"/>
          </p:cNvSpPr>
          <p:nvPr>
            <p:ph type="title"/>
          </p:nvPr>
        </p:nvSpPr>
        <p:spPr/>
        <p:txBody>
          <a:bodyPr/>
          <a:lstStyle/>
          <a:p>
            <a:r>
              <a:rPr lang="fr-FR"/>
              <a:t>L’OBSERVATOIRE</a:t>
            </a:r>
            <a:endParaRPr lang="fr-FR" dirty="0"/>
          </a:p>
        </p:txBody>
      </p:sp>
      <p:sp>
        <p:nvSpPr>
          <p:cNvPr id="2" name="Espace réservé du numéro de diapositive 1">
            <a:extLst>
              <a:ext uri="{FF2B5EF4-FFF2-40B4-BE49-F238E27FC236}">
                <a16:creationId xmlns:a16="http://schemas.microsoft.com/office/drawing/2014/main" id="{2D6008D0-3D38-49A8-98A7-35761F973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72D0C7-8A48-4519-8EA6-265A6FF30D7C}" type="slidenum">
              <a:rPr kumimoji="0" lang="en-US" sz="1050" b="0" i="0" u="none" strike="noStrike" kern="1200" cap="none" spc="0" normalizeH="0" baseline="0" noProof="0" smtClean="0">
                <a:ln>
                  <a:noFill/>
                </a:ln>
                <a:solidFill>
                  <a:prstClr val="black"/>
                </a:solidFill>
                <a:effectLst/>
                <a:uLnTx/>
                <a:uFillTx/>
                <a:latin typeface="Tosh"/>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prstClr val="black"/>
              </a:solidFill>
              <a:effectLst/>
              <a:uLnTx/>
              <a:uFillTx/>
              <a:latin typeface="Tosh"/>
              <a:ea typeface="+mn-ea"/>
              <a:cs typeface="+mn-cs"/>
            </a:endParaRPr>
          </a:p>
        </p:txBody>
      </p:sp>
      <p:sp>
        <p:nvSpPr>
          <p:cNvPr id="31" name="Rectangle 30">
            <a:extLst>
              <a:ext uri="{FF2B5EF4-FFF2-40B4-BE49-F238E27FC236}">
                <a16:creationId xmlns:a16="http://schemas.microsoft.com/office/drawing/2014/main" id="{7C98BCF4-5F51-4CE3-A3E2-75577F39D822}"/>
              </a:ext>
            </a:extLst>
          </p:cNvPr>
          <p:cNvSpPr/>
          <p:nvPr/>
        </p:nvSpPr>
        <p:spPr>
          <a:xfrm>
            <a:off x="938557" y="6615960"/>
            <a:ext cx="3820056" cy="27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dirty="0">
                <a:ln>
                  <a:noFill/>
                </a:ln>
                <a:solidFill>
                  <a:srgbClr val="141433"/>
                </a:solidFill>
                <a:effectLst/>
                <a:uLnTx/>
                <a:uFillTx/>
                <a:latin typeface="Tosh"/>
                <a:ea typeface="+mn-ea"/>
                <a:cs typeface="+mn-cs"/>
              </a:rPr>
              <a:t>Médiamétrie : 1</a:t>
            </a:r>
            <a:r>
              <a:rPr kumimoji="0" lang="fr-FR" sz="800" b="0" i="1" u="none" strike="noStrike" kern="1200" cap="none" spc="0" normalizeH="0" baseline="30000" noProof="0" dirty="0">
                <a:ln>
                  <a:noFill/>
                </a:ln>
                <a:solidFill>
                  <a:srgbClr val="141433"/>
                </a:solidFill>
                <a:effectLst/>
                <a:uLnTx/>
                <a:uFillTx/>
                <a:latin typeface="Tosh"/>
                <a:ea typeface="+mn-ea"/>
                <a:cs typeface="+mn-cs"/>
              </a:rPr>
              <a:t>ère</a:t>
            </a:r>
            <a:r>
              <a:rPr kumimoji="0" lang="fr-FR" sz="800" b="0" i="1" u="none" strike="noStrike" kern="1200" cap="none" spc="0" normalizeH="0" baseline="0" noProof="0" dirty="0">
                <a:ln>
                  <a:noFill/>
                </a:ln>
                <a:solidFill>
                  <a:srgbClr val="141433"/>
                </a:solidFill>
                <a:effectLst/>
                <a:uLnTx/>
                <a:uFillTx/>
                <a:latin typeface="Tosh"/>
                <a:ea typeface="+mn-ea"/>
                <a:cs typeface="+mn-cs"/>
              </a:rPr>
              <a:t> mesure en juin 2020, ACPM  1</a:t>
            </a:r>
            <a:r>
              <a:rPr kumimoji="0" lang="fr-FR" sz="800" b="0" i="1" u="none" strike="noStrike" kern="1200" cap="none" spc="0" normalizeH="0" baseline="30000" noProof="0" dirty="0">
                <a:ln>
                  <a:noFill/>
                </a:ln>
                <a:solidFill>
                  <a:srgbClr val="141433"/>
                </a:solidFill>
                <a:effectLst/>
                <a:uLnTx/>
                <a:uFillTx/>
                <a:latin typeface="Tosh"/>
                <a:ea typeface="+mn-ea"/>
                <a:cs typeface="+mn-cs"/>
              </a:rPr>
              <a:t>ères</a:t>
            </a:r>
            <a:r>
              <a:rPr kumimoji="0" lang="fr-FR" sz="800" b="0" i="1" u="none" strike="noStrike" kern="1200" cap="none" spc="0" normalizeH="0" baseline="0" noProof="0" dirty="0">
                <a:ln>
                  <a:noFill/>
                </a:ln>
                <a:solidFill>
                  <a:srgbClr val="141433"/>
                </a:solidFill>
                <a:effectLst/>
                <a:uLnTx/>
                <a:uFillTx/>
                <a:latin typeface="Tosh"/>
                <a:ea typeface="+mn-ea"/>
                <a:cs typeface="+mn-cs"/>
              </a:rPr>
              <a:t> certifications juin 2020 . </a:t>
            </a:r>
          </a:p>
        </p:txBody>
      </p:sp>
      <p:grpSp>
        <p:nvGrpSpPr>
          <p:cNvPr id="4" name="Groupe 3">
            <a:extLst>
              <a:ext uri="{FF2B5EF4-FFF2-40B4-BE49-F238E27FC236}">
                <a16:creationId xmlns:a16="http://schemas.microsoft.com/office/drawing/2014/main" id="{84FFDF38-9EC2-499F-BA6E-A4C282FA1099}"/>
              </a:ext>
            </a:extLst>
          </p:cNvPr>
          <p:cNvGrpSpPr/>
          <p:nvPr/>
        </p:nvGrpSpPr>
        <p:grpSpPr>
          <a:xfrm>
            <a:off x="887908" y="1611333"/>
            <a:ext cx="6566808" cy="5058253"/>
            <a:chOff x="5284248" y="1532855"/>
            <a:chExt cx="6566808" cy="4720292"/>
          </a:xfrm>
        </p:grpSpPr>
        <p:sp>
          <p:nvSpPr>
            <p:cNvPr id="36" name="Rectangle 35">
              <a:extLst>
                <a:ext uri="{FF2B5EF4-FFF2-40B4-BE49-F238E27FC236}">
                  <a16:creationId xmlns:a16="http://schemas.microsoft.com/office/drawing/2014/main" id="{5F8861FC-7796-4374-80B1-07CD19519BD4}"/>
                </a:ext>
              </a:extLst>
            </p:cNvPr>
            <p:cNvSpPr/>
            <p:nvPr/>
          </p:nvSpPr>
          <p:spPr>
            <a:xfrm>
              <a:off x="7097639" y="2520971"/>
              <a:ext cx="4320000" cy="102030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i="0" u="none" strike="noStrike" kern="1200" cap="none" spc="0" normalizeH="0" baseline="0" noProof="0" dirty="0">
                  <a:ln>
                    <a:noFill/>
                  </a:ln>
                  <a:solidFill>
                    <a:srgbClr val="002060"/>
                  </a:solidFill>
                  <a:effectLst/>
                  <a:uLnTx/>
                  <a:uFillTx/>
                  <a:latin typeface="Tosh"/>
                  <a:ea typeface="+mn-ea"/>
                  <a:cs typeface="+mn-cs"/>
                </a:rPr>
                <a:t>Périmètre : podcasts natifs et replay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i="0" u="none" strike="noStrike" kern="1200" cap="none" spc="0" normalizeH="0" baseline="0" noProof="0" dirty="0">
                  <a:ln>
                    <a:noFill/>
                  </a:ln>
                  <a:solidFill>
                    <a:srgbClr val="002060"/>
                  </a:solidFill>
                  <a:effectLst/>
                  <a:uLnTx/>
                  <a:uFillTx/>
                  <a:latin typeface="Tosh"/>
                  <a:ea typeface="+mn-ea"/>
                  <a:cs typeface="+mn-cs"/>
                </a:rPr>
                <a:t>Données : nombre de téléchargements/mois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i="0" u="none" strike="noStrike" kern="1200" cap="none" spc="0" normalizeH="0" baseline="0" noProof="0" dirty="0">
                  <a:ln>
                    <a:noFill/>
                  </a:ln>
                  <a:solidFill>
                    <a:srgbClr val="002060"/>
                  </a:solidFill>
                  <a:effectLst/>
                  <a:uLnTx/>
                  <a:uFillTx/>
                  <a:latin typeface="Tosh"/>
                  <a:ea typeface="+mn-ea"/>
                  <a:cs typeface="+mn-cs"/>
                </a:rPr>
                <a:t>Sources : plateformes, certaines </a:t>
              </a:r>
              <a:r>
                <a:rPr kumimoji="0" lang="fr-FR" sz="1100" i="0" u="none" kern="1200" cap="none" spc="0" normalizeH="0" baseline="0" noProof="0" dirty="0">
                  <a:ln>
                    <a:noFill/>
                  </a:ln>
                  <a:solidFill>
                    <a:srgbClr val="002060"/>
                  </a:solidFill>
                  <a:effectLst/>
                  <a:uLnTx/>
                  <a:uFillTx/>
                  <a:latin typeface="Tosh"/>
                  <a:ea typeface="+mn-ea"/>
                  <a:cs typeface="+mn-cs"/>
                </a:rPr>
                <a:t>labelisées*</a:t>
              </a:r>
              <a:r>
                <a:rPr kumimoji="0" lang="fr-FR" sz="1100" i="0" u="none" strike="noStrike" kern="1200" cap="none" spc="0" normalizeH="0" baseline="0" noProof="0" dirty="0">
                  <a:ln>
                    <a:noFill/>
                  </a:ln>
                  <a:solidFill>
                    <a:srgbClr val="002060"/>
                  </a:solidFill>
                  <a:effectLst/>
                  <a:uLnTx/>
                  <a:uFillTx/>
                  <a:latin typeface="Tosh"/>
                  <a:ea typeface="+mn-ea"/>
                  <a:cs typeface="+mn-cs"/>
                </a:rPr>
                <a:t> [Ausha]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i="0" u="none" strike="noStrike" kern="1200" cap="none" spc="0" normalizeH="0" baseline="0" noProof="0" dirty="0">
                  <a:ln>
                    <a:noFill/>
                  </a:ln>
                  <a:solidFill>
                    <a:srgbClr val="002060"/>
                  </a:solidFill>
                  <a:uLnTx/>
                  <a:uFillTx/>
                  <a:latin typeface="Tosh"/>
                  <a:ea typeface="+mn-ea"/>
                  <a:cs typeface="+mn-cs"/>
                </a:rPr>
                <a:t>Paramètre : tous les téléchargements</a:t>
              </a:r>
              <a:r>
                <a:rPr lang="fr-FR" sz="1100" dirty="0">
                  <a:solidFill>
                    <a:srgbClr val="002060"/>
                  </a:solidFill>
                  <a:latin typeface="Tosh"/>
                </a:rPr>
                <a:t> </a:t>
              </a:r>
              <a:endParaRPr lang="fr-FR" sz="1100" strike="sngStrike" dirty="0">
                <a:solidFill>
                  <a:srgbClr val="002060"/>
                </a:solidFill>
                <a:latin typeface="Tosh"/>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i="0" u="none" kern="1200" cap="none" spc="0" normalizeH="0" baseline="0" noProof="0" dirty="0">
                  <a:ln>
                    <a:noFill/>
                  </a:ln>
                  <a:solidFill>
                    <a:srgbClr val="002060"/>
                  </a:solidFill>
                  <a:uLnTx/>
                  <a:uFillTx/>
                  <a:latin typeface="Tosh"/>
                  <a:ea typeface="+mn-ea"/>
                  <a:cs typeface="+mn-cs"/>
                </a:rPr>
                <a:t>L’ACPM est « IAB compliance »**</a:t>
              </a:r>
            </a:p>
          </p:txBody>
        </p:sp>
        <p:sp>
          <p:nvSpPr>
            <p:cNvPr id="59" name="Rectangle 58">
              <a:extLst>
                <a:ext uri="{FF2B5EF4-FFF2-40B4-BE49-F238E27FC236}">
                  <a16:creationId xmlns:a16="http://schemas.microsoft.com/office/drawing/2014/main" id="{4C7FC188-88C8-48C1-A4D2-ECCD08855219}"/>
                </a:ext>
              </a:extLst>
            </p:cNvPr>
            <p:cNvSpPr/>
            <p:nvPr/>
          </p:nvSpPr>
          <p:spPr>
            <a:xfrm>
              <a:off x="7097638" y="1576914"/>
              <a:ext cx="4753418" cy="9177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mj-lt"/>
                  <a:ea typeface="+mn-ea"/>
                  <a:cs typeface="+mn-cs"/>
                </a:rPr>
                <a:t>Périmètre : </a:t>
              </a:r>
              <a:r>
                <a:rPr kumimoji="0" lang="fr-FR" sz="1100" b="1" i="0" u="none" strike="noStrike" kern="1200" cap="none" spc="0" normalizeH="0" baseline="0" noProof="0" dirty="0">
                  <a:ln>
                    <a:noFill/>
                  </a:ln>
                  <a:solidFill>
                    <a:srgbClr val="141433"/>
                  </a:solidFill>
                  <a:effectLst/>
                  <a:uLnTx/>
                  <a:uFillTx/>
                  <a:latin typeface="+mj-lt"/>
                  <a:ea typeface="+mn-ea"/>
                  <a:cs typeface="+mn-cs"/>
                </a:rPr>
                <a:t>podcasts </a:t>
              </a:r>
              <a:r>
                <a:rPr kumimoji="0" lang="fr-FR" sz="1100" b="1" i="0" u="none" strike="noStrike" kern="1200" cap="none" spc="0" normalizeH="0" baseline="0" noProof="0" dirty="0">
                  <a:ln>
                    <a:noFill/>
                  </a:ln>
                  <a:solidFill>
                    <a:srgbClr val="002060"/>
                  </a:solidFill>
                  <a:effectLst/>
                  <a:uLnTx/>
                  <a:uFillTx/>
                  <a:latin typeface="+mj-lt"/>
                  <a:ea typeface="+mn-ea"/>
                  <a:cs typeface="+mn-cs"/>
                </a:rPr>
                <a:t>replay et natifs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mj-lt"/>
                  <a:ea typeface="+mn-ea"/>
                  <a:cs typeface="+mn-cs"/>
                </a:rPr>
                <a:t>Données : nombre de téléchargements/mois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mj-lt"/>
                  <a:ea typeface="+mn-ea"/>
                  <a:cs typeface="+mn-cs"/>
                </a:rPr>
                <a:t>Sources : l’url de </a:t>
              </a:r>
              <a:r>
                <a:rPr kumimoji="0" lang="fr-FR" sz="1100" b="0" i="0" u="none" strike="noStrike" kern="1200" cap="none" spc="0" normalizeH="0" baseline="0" noProof="0" dirty="0" err="1">
                  <a:ln>
                    <a:noFill/>
                  </a:ln>
                  <a:solidFill>
                    <a:srgbClr val="141433"/>
                  </a:solidFill>
                  <a:effectLst/>
                  <a:uLnTx/>
                  <a:uFillTx/>
                  <a:latin typeface="+mj-lt"/>
                  <a:ea typeface="+mn-ea"/>
                  <a:cs typeface="+mn-cs"/>
                </a:rPr>
                <a:t>redirect</a:t>
              </a:r>
              <a:r>
                <a:rPr kumimoji="0" lang="fr-FR" sz="1100" b="0" i="0" u="none" strike="noStrike" kern="1200" cap="none" spc="0" normalizeH="0" baseline="0" noProof="0" dirty="0">
                  <a:ln>
                    <a:noFill/>
                  </a:ln>
                  <a:solidFill>
                    <a:srgbClr val="141433"/>
                  </a:solidFill>
                  <a:effectLst/>
                  <a:uLnTx/>
                  <a:uFillTx/>
                  <a:latin typeface="+mj-lt"/>
                  <a:ea typeface="+mn-ea"/>
                  <a:cs typeface="+mn-cs"/>
                </a:rPr>
                <a:t> </a:t>
              </a:r>
              <a:r>
                <a:rPr kumimoji="0" lang="fr-FR" sz="1100" b="0" i="0" u="none" strike="noStrike" kern="1200" cap="none" spc="0" normalizeH="0" baseline="0" noProof="0" dirty="0" err="1">
                  <a:ln>
                    <a:noFill/>
                  </a:ln>
                  <a:solidFill>
                    <a:srgbClr val="141433"/>
                  </a:solidFill>
                  <a:effectLst/>
                  <a:uLnTx/>
                  <a:uFillTx/>
                  <a:latin typeface="+mj-lt"/>
                  <a:ea typeface="+mn-ea"/>
                  <a:cs typeface="+mn-cs"/>
                </a:rPr>
                <a:t>eStat</a:t>
              </a:r>
              <a:r>
                <a:rPr kumimoji="0" lang="fr-FR" sz="1100" b="0" i="0" u="none" strike="noStrike" kern="1200" cap="none" spc="0" normalizeH="0" baseline="0" noProof="0" dirty="0">
                  <a:ln>
                    <a:noFill/>
                  </a:ln>
                  <a:solidFill>
                    <a:srgbClr val="141433"/>
                  </a:solidFill>
                  <a:effectLst/>
                  <a:uLnTx/>
                  <a:uFillTx/>
                  <a:latin typeface="+mj-lt"/>
                  <a:ea typeface="+mn-ea"/>
                  <a:cs typeface="+mn-cs"/>
                </a:rPr>
                <a:t> s’insère dans la chaîne classique d’appel au fichier audio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002060"/>
                  </a:solidFill>
                  <a:effectLst/>
                  <a:uLnTx/>
                  <a:uFillTx/>
                  <a:latin typeface="+mj-lt"/>
                  <a:ea typeface="+mn-ea"/>
                  <a:cs typeface="+mn-cs"/>
                </a:rPr>
                <a:t>Paramètre : </a:t>
              </a:r>
              <a:r>
                <a:rPr lang="fr-FR" sz="1100" dirty="0">
                  <a:solidFill>
                    <a:srgbClr val="002060"/>
                  </a:solidFill>
                  <a:latin typeface="+mj-lt"/>
                </a:rPr>
                <a:t>contenus écoutés en streaming ou téléchargés</a:t>
              </a:r>
              <a:endParaRPr kumimoji="0" lang="fr-FR" sz="1100" b="1" i="0" u="none" strike="noStrike" kern="1200" cap="none" spc="0" normalizeH="0" baseline="0" noProof="0" dirty="0">
                <a:ln>
                  <a:noFill/>
                </a:ln>
                <a:solidFill>
                  <a:srgbClr val="002060"/>
                </a:solidFill>
                <a:effectLst/>
                <a:uLnTx/>
                <a:uFillTx/>
                <a:latin typeface="+mj-lt"/>
                <a:ea typeface="+mn-ea"/>
                <a:cs typeface="+mn-cs"/>
              </a:endParaRPr>
            </a:p>
          </p:txBody>
        </p:sp>
        <p:sp>
          <p:nvSpPr>
            <p:cNvPr id="40" name="Rectangle 39">
              <a:extLst>
                <a:ext uri="{FF2B5EF4-FFF2-40B4-BE49-F238E27FC236}">
                  <a16:creationId xmlns:a16="http://schemas.microsoft.com/office/drawing/2014/main" id="{49551832-60B7-4686-893B-4536704BAF07}"/>
                </a:ext>
              </a:extLst>
            </p:cNvPr>
            <p:cNvSpPr/>
            <p:nvPr/>
          </p:nvSpPr>
          <p:spPr>
            <a:xfrm>
              <a:off x="7097639" y="3465031"/>
              <a:ext cx="4320000" cy="90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Tosh"/>
                  <a:ea typeface="+mn-ea"/>
                  <a:cs typeface="+mn-cs"/>
                </a:rPr>
                <a:t>Périmètre : </a:t>
              </a:r>
              <a:r>
                <a:rPr kumimoji="0" lang="fr-FR" sz="1100" b="1" i="0" u="none" strike="noStrike" kern="1200" cap="none" spc="0" normalizeH="0" baseline="0" noProof="0" dirty="0">
                  <a:ln>
                    <a:noFill/>
                  </a:ln>
                  <a:solidFill>
                    <a:srgbClr val="141433"/>
                  </a:solidFill>
                  <a:effectLst/>
                  <a:uLnTx/>
                  <a:uFillTx/>
                  <a:latin typeface="Tosh"/>
                  <a:ea typeface="+mn-ea"/>
                  <a:cs typeface="+mn-cs"/>
                </a:rPr>
                <a:t>podcasts replay &amp; natifs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Tosh"/>
                  <a:ea typeface="+mn-ea"/>
                  <a:cs typeface="+mn-cs"/>
                </a:rPr>
                <a:t>Données : nombre de téléchargements/mois ou volume horaire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Tosh"/>
                  <a:ea typeface="+mn-ea"/>
                  <a:cs typeface="+mn-cs"/>
                </a:rPr>
                <a:t>Source : mesure intégrée aux plateformes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Tosh"/>
                  <a:ea typeface="+mn-ea"/>
                  <a:cs typeface="+mn-cs"/>
                </a:rPr>
                <a:t>Paramètre : données </a:t>
              </a:r>
              <a:r>
                <a:rPr kumimoji="0" lang="fr-FR" sz="1100" b="1" i="0" u="none" strike="noStrike" kern="1200" cap="none" spc="0" normalizeH="0" baseline="0" noProof="0" dirty="0">
                  <a:ln>
                    <a:noFill/>
                  </a:ln>
                  <a:solidFill>
                    <a:srgbClr val="141433"/>
                  </a:solidFill>
                  <a:effectLst/>
                  <a:uLnTx/>
                  <a:uFillTx/>
                  <a:latin typeface="Tosh"/>
                  <a:ea typeface="+mn-ea"/>
                  <a:cs typeface="+mn-cs"/>
                </a:rPr>
                <a:t>non disponibles</a:t>
              </a:r>
            </a:p>
          </p:txBody>
        </p:sp>
        <p:sp>
          <p:nvSpPr>
            <p:cNvPr id="43" name="Rectangle 42">
              <a:extLst>
                <a:ext uri="{FF2B5EF4-FFF2-40B4-BE49-F238E27FC236}">
                  <a16:creationId xmlns:a16="http://schemas.microsoft.com/office/drawing/2014/main" id="{163654C1-9700-487F-8009-AFF8C2C0543E}"/>
                </a:ext>
              </a:extLst>
            </p:cNvPr>
            <p:cNvSpPr/>
            <p:nvPr/>
          </p:nvSpPr>
          <p:spPr>
            <a:xfrm>
              <a:off x="7097639" y="4409089"/>
              <a:ext cx="4320000" cy="90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Tosh"/>
                  <a:ea typeface="+mn-ea"/>
                  <a:cs typeface="+mn-cs"/>
                </a:rPr>
                <a:t>Périmètre : </a:t>
              </a:r>
              <a:r>
                <a:rPr kumimoji="0" lang="fr-FR" sz="1100" b="1" i="0" u="none" strike="noStrike" kern="1200" cap="none" spc="0" normalizeH="0" baseline="0" noProof="0" dirty="0">
                  <a:ln>
                    <a:noFill/>
                  </a:ln>
                  <a:solidFill>
                    <a:srgbClr val="141433"/>
                  </a:solidFill>
                  <a:effectLst/>
                  <a:uLnTx/>
                  <a:uFillTx/>
                  <a:latin typeface="Tosh"/>
                  <a:ea typeface="+mn-ea"/>
                  <a:cs typeface="+mn-cs"/>
                </a:rPr>
                <a:t>podcasts replay &amp; natifs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Tosh"/>
                  <a:ea typeface="+mn-ea"/>
                  <a:cs typeface="+mn-cs"/>
                </a:rPr>
                <a:t>Données : nombre de téléchargements/mois ou volume horaire, âge, genre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Tosh"/>
                  <a:ea typeface="+mn-ea"/>
                  <a:cs typeface="+mn-cs"/>
                </a:rPr>
                <a:t>Source : mesure intégrée aux plateformes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Tosh"/>
                  <a:ea typeface="+mn-ea"/>
                  <a:cs typeface="+mn-cs"/>
                </a:rPr>
                <a:t>Paramètre : données </a:t>
              </a:r>
              <a:r>
                <a:rPr kumimoji="0" lang="fr-FR" sz="1100" b="1" i="0" u="none" strike="noStrike" kern="1200" cap="none" spc="0" normalizeH="0" baseline="0" noProof="0" dirty="0">
                  <a:ln>
                    <a:noFill/>
                  </a:ln>
                  <a:solidFill>
                    <a:srgbClr val="141433"/>
                  </a:solidFill>
                  <a:effectLst/>
                  <a:uLnTx/>
                  <a:uFillTx/>
                  <a:latin typeface="Tosh"/>
                  <a:ea typeface="+mn-ea"/>
                  <a:cs typeface="+mn-cs"/>
                </a:rPr>
                <a:t>non disponibles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rgbClr val="141433"/>
                </a:solidFill>
                <a:effectLst/>
                <a:uLnTx/>
                <a:uFillTx/>
                <a:latin typeface="Tosh"/>
                <a:ea typeface="+mn-ea"/>
                <a:cs typeface="+mn-cs"/>
              </a:endParaRPr>
            </a:p>
          </p:txBody>
        </p:sp>
        <p:sp>
          <p:nvSpPr>
            <p:cNvPr id="51" name="Rectangle 50">
              <a:extLst>
                <a:ext uri="{FF2B5EF4-FFF2-40B4-BE49-F238E27FC236}">
                  <a16:creationId xmlns:a16="http://schemas.microsoft.com/office/drawing/2014/main" id="{C74B71BB-0704-40F5-8CC3-052E6C1D59CC}"/>
                </a:ext>
              </a:extLst>
            </p:cNvPr>
            <p:cNvSpPr/>
            <p:nvPr/>
          </p:nvSpPr>
          <p:spPr>
            <a:xfrm>
              <a:off x="5284248" y="4409089"/>
              <a:ext cx="1800000" cy="900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Tosh"/>
                  <a:ea typeface="+mn-ea"/>
                  <a:cs typeface="+mn-cs"/>
                </a:rPr>
                <a:t>PLATEFORMES DE STREAMING</a:t>
              </a:r>
            </a:p>
          </p:txBody>
        </p:sp>
        <p:sp>
          <p:nvSpPr>
            <p:cNvPr id="57" name="Rectangle 56">
              <a:extLst>
                <a:ext uri="{FF2B5EF4-FFF2-40B4-BE49-F238E27FC236}">
                  <a16:creationId xmlns:a16="http://schemas.microsoft.com/office/drawing/2014/main" id="{D61D0E31-B2DD-405C-ABCD-1C8ED86C3AFB}"/>
                </a:ext>
              </a:extLst>
            </p:cNvPr>
            <p:cNvSpPr/>
            <p:nvPr/>
          </p:nvSpPr>
          <p:spPr>
            <a:xfrm>
              <a:off x="5284248" y="5353147"/>
              <a:ext cx="1800000" cy="900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Tosh"/>
                  <a:ea typeface="+mn-ea"/>
                  <a:cs typeface="+mn-cs"/>
                </a:rPr>
                <a:t>HEBERGEURS NATIONAUX ET INTERNATIONAUX</a:t>
              </a:r>
            </a:p>
          </p:txBody>
        </p:sp>
        <p:sp>
          <p:nvSpPr>
            <p:cNvPr id="58" name="Rectangle 57">
              <a:extLst>
                <a:ext uri="{FF2B5EF4-FFF2-40B4-BE49-F238E27FC236}">
                  <a16:creationId xmlns:a16="http://schemas.microsoft.com/office/drawing/2014/main" id="{5FEF3CA5-D996-4DD1-B2EC-3E5A2AC6C918}"/>
                </a:ext>
              </a:extLst>
            </p:cNvPr>
            <p:cNvSpPr/>
            <p:nvPr/>
          </p:nvSpPr>
          <p:spPr>
            <a:xfrm>
              <a:off x="5284248" y="3465031"/>
              <a:ext cx="1800000" cy="900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Tosh"/>
                  <a:ea typeface="+mn-ea"/>
                  <a:cs typeface="+mn-cs"/>
                </a:rPr>
                <a:t>PLATEFORMES PROPRIETAIRES</a:t>
              </a:r>
            </a:p>
          </p:txBody>
        </p:sp>
        <p:sp>
          <p:nvSpPr>
            <p:cNvPr id="65" name="Rectangle 64">
              <a:extLst>
                <a:ext uri="{FF2B5EF4-FFF2-40B4-BE49-F238E27FC236}">
                  <a16:creationId xmlns:a16="http://schemas.microsoft.com/office/drawing/2014/main" id="{65B1EB1F-4C22-4D94-8681-2C86D5B2F2D6}"/>
                </a:ext>
              </a:extLst>
            </p:cNvPr>
            <p:cNvSpPr/>
            <p:nvPr/>
          </p:nvSpPr>
          <p:spPr>
            <a:xfrm>
              <a:off x="7097639" y="5353147"/>
              <a:ext cx="4320000" cy="90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Tosh"/>
                  <a:ea typeface="+mn-ea"/>
                  <a:cs typeface="+mn-cs"/>
                </a:rPr>
                <a:t>Périmètre : </a:t>
              </a:r>
              <a:r>
                <a:rPr kumimoji="0" lang="fr-FR" sz="1100" b="1" i="0" u="none" strike="noStrike" kern="1200" cap="none" spc="0" normalizeH="0" baseline="0" noProof="0" dirty="0">
                  <a:ln>
                    <a:noFill/>
                  </a:ln>
                  <a:solidFill>
                    <a:srgbClr val="141433"/>
                  </a:solidFill>
                  <a:effectLst/>
                  <a:uLnTx/>
                  <a:uFillTx/>
                  <a:latin typeface="Tosh"/>
                  <a:ea typeface="+mn-ea"/>
                  <a:cs typeface="+mn-cs"/>
                </a:rPr>
                <a:t>podcasts replay &amp; natifs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Tosh"/>
                  <a:ea typeface="+mn-ea"/>
                  <a:cs typeface="+mn-cs"/>
                </a:rPr>
                <a:t>Données : </a:t>
              </a:r>
              <a:r>
                <a:rPr kumimoji="0" lang="fr-FR" sz="1100" b="1" i="0" u="none" strike="noStrike" kern="1200" cap="none" spc="0" normalizeH="0" baseline="0" noProof="0" dirty="0">
                  <a:ln>
                    <a:noFill/>
                  </a:ln>
                  <a:solidFill>
                    <a:srgbClr val="141433"/>
                  </a:solidFill>
                  <a:effectLst/>
                  <a:uLnTx/>
                  <a:uFillTx/>
                  <a:latin typeface="Tosh"/>
                  <a:ea typeface="+mn-ea"/>
                  <a:cs typeface="+mn-cs"/>
                </a:rPr>
                <a:t>méthodologie variable </a:t>
              </a:r>
              <a:r>
                <a:rPr kumimoji="0" lang="fr-FR" sz="1100" b="0" i="0" u="none" strike="noStrike" kern="1200" cap="none" spc="0" normalizeH="0" baseline="0" noProof="0" dirty="0">
                  <a:ln>
                    <a:noFill/>
                  </a:ln>
                  <a:solidFill>
                    <a:srgbClr val="141433"/>
                  </a:solidFill>
                  <a:effectLst/>
                  <a:uLnTx/>
                  <a:uFillTx/>
                  <a:latin typeface="Tosh"/>
                  <a:ea typeface="+mn-ea"/>
                  <a:cs typeface="+mn-cs"/>
                </a:rPr>
                <a:t>suivant les hébergeurs et les labélisations obtenues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Tosh"/>
                  <a:ea typeface="+mn-ea"/>
                  <a:cs typeface="+mn-cs"/>
                </a:rPr>
                <a:t>Source : mesure intégrée aux hébergeurs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1433"/>
                  </a:solidFill>
                  <a:effectLst/>
                  <a:uLnTx/>
                  <a:uFillTx/>
                  <a:latin typeface="Tosh"/>
                  <a:ea typeface="+mn-ea"/>
                  <a:cs typeface="+mn-cs"/>
                </a:rPr>
                <a:t>Paramètre : </a:t>
              </a:r>
              <a:r>
                <a:rPr kumimoji="0" lang="fr-FR" sz="1100" b="1" i="0" u="none" strike="noStrike" kern="1200" cap="none" spc="0" normalizeH="0" baseline="0" noProof="0" dirty="0">
                  <a:ln>
                    <a:noFill/>
                  </a:ln>
                  <a:solidFill>
                    <a:srgbClr val="141433"/>
                  </a:solidFill>
                  <a:effectLst/>
                  <a:uLnTx/>
                  <a:uFillTx/>
                  <a:latin typeface="Tosh"/>
                  <a:ea typeface="+mn-ea"/>
                  <a:cs typeface="+mn-cs"/>
                </a:rPr>
                <a:t>dépend des acteurs</a:t>
              </a:r>
            </a:p>
          </p:txBody>
        </p:sp>
        <p:sp>
          <p:nvSpPr>
            <p:cNvPr id="66" name="Rectangle 65">
              <a:extLst>
                <a:ext uri="{FF2B5EF4-FFF2-40B4-BE49-F238E27FC236}">
                  <a16:creationId xmlns:a16="http://schemas.microsoft.com/office/drawing/2014/main" id="{3DB17AA5-F6CE-4620-BF69-4FC10246FBBA}"/>
                </a:ext>
              </a:extLst>
            </p:cNvPr>
            <p:cNvSpPr/>
            <p:nvPr/>
          </p:nvSpPr>
          <p:spPr>
            <a:xfrm>
              <a:off x="5284248" y="1576914"/>
              <a:ext cx="1800000" cy="900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Tosh"/>
                <a:ea typeface="+mn-ea"/>
                <a:cs typeface="+mn-cs"/>
              </a:endParaRPr>
            </a:p>
          </p:txBody>
        </p:sp>
        <p:sp>
          <p:nvSpPr>
            <p:cNvPr id="67" name="Rectangle 66">
              <a:extLst>
                <a:ext uri="{FF2B5EF4-FFF2-40B4-BE49-F238E27FC236}">
                  <a16:creationId xmlns:a16="http://schemas.microsoft.com/office/drawing/2014/main" id="{C5440CAF-2749-4EBA-ABDC-4671B8DB6712}"/>
                </a:ext>
              </a:extLst>
            </p:cNvPr>
            <p:cNvSpPr/>
            <p:nvPr/>
          </p:nvSpPr>
          <p:spPr>
            <a:xfrm>
              <a:off x="5284248" y="2520972"/>
              <a:ext cx="1800000" cy="900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Tosh"/>
                <a:ea typeface="+mn-ea"/>
                <a:cs typeface="+mn-cs"/>
              </a:endParaRPr>
            </a:p>
          </p:txBody>
        </p:sp>
        <p:pic>
          <p:nvPicPr>
            <p:cNvPr id="68" name="Image 67">
              <a:extLst>
                <a:ext uri="{FF2B5EF4-FFF2-40B4-BE49-F238E27FC236}">
                  <a16:creationId xmlns:a16="http://schemas.microsoft.com/office/drawing/2014/main" id="{59ED283A-931C-4632-AF7A-F6618E89A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266" y="1532855"/>
              <a:ext cx="1217361" cy="772852"/>
            </a:xfrm>
            <a:prstGeom prst="rect">
              <a:avLst/>
            </a:prstGeom>
            <a:ln>
              <a:noFill/>
            </a:ln>
          </p:spPr>
        </p:pic>
        <p:pic>
          <p:nvPicPr>
            <p:cNvPr id="69" name="Image 68">
              <a:extLst>
                <a:ext uri="{FF2B5EF4-FFF2-40B4-BE49-F238E27FC236}">
                  <a16:creationId xmlns:a16="http://schemas.microsoft.com/office/drawing/2014/main" id="{176A2CFE-281E-4254-A486-1263758E55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112" y="2620066"/>
              <a:ext cx="1070270" cy="720000"/>
            </a:xfrm>
            <a:prstGeom prst="rect">
              <a:avLst/>
            </a:prstGeom>
          </p:spPr>
        </p:pic>
      </p:grpSp>
      <p:sp>
        <p:nvSpPr>
          <p:cNvPr id="13" name="Organigramme : Connecteur 12">
            <a:extLst>
              <a:ext uri="{FF2B5EF4-FFF2-40B4-BE49-F238E27FC236}">
                <a16:creationId xmlns:a16="http://schemas.microsoft.com/office/drawing/2014/main" id="{D647775F-36BC-422D-A782-7C559E25D0E2}"/>
              </a:ext>
            </a:extLst>
          </p:cNvPr>
          <p:cNvSpPr/>
          <p:nvPr/>
        </p:nvSpPr>
        <p:spPr>
          <a:xfrm>
            <a:off x="552699" y="1858704"/>
            <a:ext cx="468000" cy="468000"/>
          </a:xfrm>
          <a:prstGeom prst="flowChartConnector">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Tosh"/>
                <a:ea typeface="+mn-ea"/>
                <a:cs typeface="+mn-cs"/>
              </a:rPr>
              <a:t>1</a:t>
            </a:r>
          </a:p>
        </p:txBody>
      </p:sp>
      <p:sp>
        <p:nvSpPr>
          <p:cNvPr id="90" name="Organigramme : Connecteur 89">
            <a:extLst>
              <a:ext uri="{FF2B5EF4-FFF2-40B4-BE49-F238E27FC236}">
                <a16:creationId xmlns:a16="http://schemas.microsoft.com/office/drawing/2014/main" id="{60C248B2-8ED4-447B-B77E-163FA9EFB107}"/>
              </a:ext>
            </a:extLst>
          </p:cNvPr>
          <p:cNvSpPr/>
          <p:nvPr/>
        </p:nvSpPr>
        <p:spPr>
          <a:xfrm>
            <a:off x="546099" y="2863073"/>
            <a:ext cx="468000" cy="468000"/>
          </a:xfrm>
          <a:prstGeom prst="flowChartConnector">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Tosh"/>
                <a:ea typeface="+mn-ea"/>
                <a:cs typeface="+mn-cs"/>
              </a:rPr>
              <a:t>2</a:t>
            </a:r>
          </a:p>
        </p:txBody>
      </p:sp>
      <p:sp>
        <p:nvSpPr>
          <p:cNvPr id="91" name="Organigramme : Connecteur 90">
            <a:extLst>
              <a:ext uri="{FF2B5EF4-FFF2-40B4-BE49-F238E27FC236}">
                <a16:creationId xmlns:a16="http://schemas.microsoft.com/office/drawing/2014/main" id="{96267127-EB17-4FD7-9E94-45E667D63EF3}"/>
              </a:ext>
            </a:extLst>
          </p:cNvPr>
          <p:cNvSpPr/>
          <p:nvPr/>
        </p:nvSpPr>
        <p:spPr>
          <a:xfrm>
            <a:off x="546099" y="3867442"/>
            <a:ext cx="468000" cy="468000"/>
          </a:xfrm>
          <a:prstGeom prst="flowChartConnector">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Tosh"/>
                <a:ea typeface="+mn-ea"/>
                <a:cs typeface="+mn-cs"/>
              </a:rPr>
              <a:t>3</a:t>
            </a:r>
          </a:p>
        </p:txBody>
      </p:sp>
      <p:sp>
        <p:nvSpPr>
          <p:cNvPr id="92" name="Organigramme : Connecteur 91">
            <a:extLst>
              <a:ext uri="{FF2B5EF4-FFF2-40B4-BE49-F238E27FC236}">
                <a16:creationId xmlns:a16="http://schemas.microsoft.com/office/drawing/2014/main" id="{78582FB5-94CC-4A41-B52E-465416615C6E}"/>
              </a:ext>
            </a:extLst>
          </p:cNvPr>
          <p:cNvSpPr/>
          <p:nvPr/>
        </p:nvSpPr>
        <p:spPr>
          <a:xfrm>
            <a:off x="546099" y="4871811"/>
            <a:ext cx="468000" cy="468000"/>
          </a:xfrm>
          <a:prstGeom prst="flowChartConnector">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Tosh"/>
                <a:ea typeface="+mn-ea"/>
                <a:cs typeface="+mn-cs"/>
              </a:rPr>
              <a:t>4</a:t>
            </a:r>
          </a:p>
        </p:txBody>
      </p:sp>
      <p:sp>
        <p:nvSpPr>
          <p:cNvPr id="93" name="Organigramme : Connecteur 92">
            <a:extLst>
              <a:ext uri="{FF2B5EF4-FFF2-40B4-BE49-F238E27FC236}">
                <a16:creationId xmlns:a16="http://schemas.microsoft.com/office/drawing/2014/main" id="{17E5E15C-23F0-415E-9BC1-246DB87C782C}"/>
              </a:ext>
            </a:extLst>
          </p:cNvPr>
          <p:cNvSpPr/>
          <p:nvPr/>
        </p:nvSpPr>
        <p:spPr>
          <a:xfrm>
            <a:off x="546099" y="5876181"/>
            <a:ext cx="468000" cy="468000"/>
          </a:xfrm>
          <a:prstGeom prst="flowChartConnector">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Tosh"/>
                <a:ea typeface="+mn-ea"/>
                <a:cs typeface="+mn-cs"/>
              </a:rPr>
              <a:t>5</a:t>
            </a:r>
          </a:p>
        </p:txBody>
      </p:sp>
      <p:graphicFrame>
        <p:nvGraphicFramePr>
          <p:cNvPr id="3" name="Tableau 3">
            <a:extLst>
              <a:ext uri="{FF2B5EF4-FFF2-40B4-BE49-F238E27FC236}">
                <a16:creationId xmlns:a16="http://schemas.microsoft.com/office/drawing/2014/main" id="{86127F41-C121-4846-B0E3-C4247C6C8C7A}"/>
              </a:ext>
            </a:extLst>
          </p:cNvPr>
          <p:cNvGraphicFramePr>
            <a:graphicFrameLocks noGrp="1"/>
          </p:cNvGraphicFramePr>
          <p:nvPr/>
        </p:nvGraphicFramePr>
        <p:xfrm>
          <a:off x="7488092" y="1278524"/>
          <a:ext cx="4238514" cy="2638740"/>
        </p:xfrm>
        <a:graphic>
          <a:graphicData uri="http://schemas.openxmlformats.org/drawingml/2006/table">
            <a:tbl>
              <a:tblPr firstRow="1" bandRow="1">
                <a:tableStyleId>{D27102A9-8310-4765-A935-A1911B00CA55}</a:tableStyleId>
              </a:tblPr>
              <a:tblGrid>
                <a:gridCol w="2370283">
                  <a:extLst>
                    <a:ext uri="{9D8B030D-6E8A-4147-A177-3AD203B41FA5}">
                      <a16:colId xmlns:a16="http://schemas.microsoft.com/office/drawing/2014/main" val="976712869"/>
                    </a:ext>
                  </a:extLst>
                </a:gridCol>
                <a:gridCol w="1868231">
                  <a:extLst>
                    <a:ext uri="{9D8B030D-6E8A-4147-A177-3AD203B41FA5}">
                      <a16:colId xmlns:a16="http://schemas.microsoft.com/office/drawing/2014/main" val="145559063"/>
                    </a:ext>
                  </a:extLst>
                </a:gridCol>
              </a:tblGrid>
              <a:tr h="342589">
                <a:tc>
                  <a:txBody>
                    <a:bodyPr/>
                    <a:lstStyle/>
                    <a:p>
                      <a:pPr algn="ctr"/>
                      <a:r>
                        <a:rPr lang="fr-FR" sz="1200" b="1" dirty="0">
                          <a:solidFill>
                            <a:schemeClr val="bg1"/>
                          </a:solidFill>
                        </a:rPr>
                        <a:t>CATÉGORIES D’ACTEURS</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fr-FR" sz="1200" dirty="0">
                          <a:solidFill>
                            <a:schemeClr val="bg1"/>
                          </a:solidFill>
                        </a:rPr>
                        <a:t>MESURES D’AUDIENCE PRIVILÉGIÉES</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6135120"/>
                  </a:ext>
                </a:extLst>
              </a:tr>
              <a:tr h="385365">
                <a:tc>
                  <a:txBody>
                    <a:bodyPr/>
                    <a:lstStyle/>
                    <a:p>
                      <a:pPr algn="ctr"/>
                      <a:r>
                        <a:rPr lang="fr-FR" sz="1200" b="0" dirty="0">
                          <a:solidFill>
                            <a:schemeClr val="tx2"/>
                          </a:solidFill>
                        </a:rPr>
                        <a:t>Radios et TV publiques</a:t>
                      </a:r>
                    </a:p>
                  </a:txBody>
                  <a:tcPr anchor="ctr">
                    <a:lnL>
                      <a:noFill/>
                    </a:lnL>
                    <a:lnR>
                      <a:noFill/>
                    </a:lnR>
                    <a:lnT w="12700" cmpd="sng">
                      <a:noFill/>
                    </a:lnT>
                    <a:lnB>
                      <a:noFill/>
                    </a:lnB>
                    <a:lnTlToBr w="12700" cmpd="sng">
                      <a:noFill/>
                      <a:prstDash val="solid"/>
                    </a:lnTlToBr>
                    <a:lnBlToTr w="12700" cmpd="sng">
                      <a:noFill/>
                      <a:prstDash val="solid"/>
                    </a:lnBlToTr>
                    <a:solidFill>
                      <a:schemeClr val="tx2">
                        <a:lumMod val="25000"/>
                        <a:lumOff val="75000"/>
                        <a:alpha val="20000"/>
                      </a:schemeClr>
                    </a:solidFill>
                  </a:tcPr>
                </a:tc>
                <a:tc>
                  <a:txBody>
                    <a:bodyPr/>
                    <a:lstStyle/>
                    <a:p>
                      <a:pPr algn="ctr"/>
                      <a:r>
                        <a:rPr lang="fr-FR" sz="1200" b="1" dirty="0">
                          <a:solidFill>
                            <a:schemeClr val="tx2"/>
                          </a:solidFill>
                        </a:rPr>
                        <a:t>= 1 + 3</a:t>
                      </a:r>
                    </a:p>
                  </a:txBody>
                  <a:tcPr anchor="ctr">
                    <a:lnL>
                      <a:noFill/>
                    </a:lnL>
                    <a:lnR>
                      <a:noFill/>
                    </a:lnR>
                    <a:lnT w="12700" cmpd="sng">
                      <a:noFill/>
                    </a:lnT>
                    <a:lnB>
                      <a:noFill/>
                    </a:lnB>
                    <a:lnTlToBr w="12700" cmpd="sng">
                      <a:noFill/>
                      <a:prstDash val="solid"/>
                    </a:lnTlToBr>
                    <a:lnBlToTr w="12700" cmpd="sng">
                      <a:noFill/>
                      <a:prstDash val="solid"/>
                    </a:lnBlToTr>
                    <a:solidFill>
                      <a:schemeClr val="tx2">
                        <a:lumMod val="25000"/>
                        <a:lumOff val="75000"/>
                        <a:alpha val="20000"/>
                      </a:schemeClr>
                    </a:solidFill>
                  </a:tcPr>
                </a:tc>
                <a:extLst>
                  <a:ext uri="{0D108BD9-81ED-4DB2-BD59-A6C34878D82A}">
                    <a16:rowId xmlns:a16="http://schemas.microsoft.com/office/drawing/2014/main" val="3505790706"/>
                  </a:ext>
                </a:extLst>
              </a:tr>
              <a:tr h="385365">
                <a:tc>
                  <a:txBody>
                    <a:bodyPr/>
                    <a:lstStyle/>
                    <a:p>
                      <a:pPr algn="ctr"/>
                      <a:r>
                        <a:rPr lang="fr-FR" sz="1200" dirty="0">
                          <a:solidFill>
                            <a:schemeClr val="tx2"/>
                          </a:solidFill>
                        </a:rPr>
                        <a:t>Radios et TV privées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tx2"/>
                          </a:solidFill>
                        </a:rPr>
                        <a:t>= 1 + 2 + 3</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489111"/>
                  </a:ext>
                </a:extLst>
              </a:tr>
              <a:tr h="385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solidFill>
                            <a:schemeClr val="tx2"/>
                          </a:solidFill>
                        </a:rPr>
                        <a:t>Studio pure </a:t>
                      </a:r>
                      <a:r>
                        <a:rPr lang="fr-FR" sz="1200" dirty="0" err="1">
                          <a:solidFill>
                            <a:schemeClr val="tx2"/>
                          </a:solidFill>
                        </a:rPr>
                        <a:t>player</a:t>
                      </a:r>
                      <a:endParaRPr lang="fr-FR" sz="1200" dirty="0">
                        <a:solidFill>
                          <a:schemeClr val="tx2"/>
                        </a:solidFill>
                      </a:endParaRPr>
                    </a:p>
                  </a:txBody>
                  <a:tcPr anchor="ctr">
                    <a:lnL>
                      <a:noFill/>
                    </a:lnL>
                    <a:lnR>
                      <a:noFill/>
                    </a:lnR>
                    <a:lnT>
                      <a:noFill/>
                    </a:lnT>
                    <a:lnB>
                      <a:noFill/>
                    </a:lnB>
                    <a:lnTlToBr w="12700" cmpd="sng">
                      <a:noFill/>
                      <a:prstDash val="solid"/>
                    </a:lnTlToBr>
                    <a:lnBlToTr w="12700" cmpd="sng">
                      <a:noFill/>
                      <a:prstDash val="solid"/>
                    </a:lnBlToTr>
                    <a:solidFill>
                      <a:schemeClr val="tx2">
                        <a:lumMod val="25000"/>
                        <a:lumOff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tx2"/>
                          </a:solidFill>
                        </a:rPr>
                        <a:t>= 2 + 3 + 5</a:t>
                      </a:r>
                    </a:p>
                  </a:txBody>
                  <a:tcPr anchor="ctr">
                    <a:lnL>
                      <a:noFill/>
                    </a:lnL>
                    <a:lnR>
                      <a:noFill/>
                    </a:lnR>
                    <a:lnT>
                      <a:noFill/>
                    </a:lnT>
                    <a:lnB>
                      <a:noFill/>
                    </a:lnB>
                    <a:lnTlToBr w="12700" cmpd="sng">
                      <a:noFill/>
                      <a:prstDash val="solid"/>
                    </a:lnTlToBr>
                    <a:lnBlToTr w="12700" cmpd="sng">
                      <a:noFill/>
                      <a:prstDash val="solid"/>
                    </a:lnBlToTr>
                    <a:solidFill>
                      <a:schemeClr val="tx2">
                        <a:lumMod val="25000"/>
                        <a:lumOff val="75000"/>
                        <a:alpha val="20000"/>
                      </a:schemeClr>
                    </a:solidFill>
                  </a:tcPr>
                </a:tc>
                <a:extLst>
                  <a:ext uri="{0D108BD9-81ED-4DB2-BD59-A6C34878D82A}">
                    <a16:rowId xmlns:a16="http://schemas.microsoft.com/office/drawing/2014/main" val="2757848890"/>
                  </a:ext>
                </a:extLst>
              </a:tr>
              <a:tr h="385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solidFill>
                            <a:schemeClr val="tx2"/>
                          </a:solidFill>
                        </a:rPr>
                        <a:t>Plateformes de streaming</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tx2"/>
                          </a:solidFill>
                        </a:rPr>
                        <a:t>= 4</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40224543"/>
                  </a:ext>
                </a:extLst>
              </a:tr>
              <a:tr h="385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solidFill>
                            <a:schemeClr val="tx2"/>
                          </a:solidFill>
                        </a:rPr>
                        <a:t>Hébergeurs </a:t>
                      </a:r>
                    </a:p>
                  </a:txBody>
                  <a:tcPr anchor="ctr">
                    <a:lnL>
                      <a:noFill/>
                    </a:lnL>
                    <a:lnR>
                      <a:noFill/>
                    </a:lnR>
                    <a:lnT>
                      <a:noFill/>
                    </a:lnT>
                    <a:lnB w="12700" cmpd="sng">
                      <a:noFill/>
                    </a:lnB>
                    <a:lnTlToBr w="12700" cmpd="sng">
                      <a:noFill/>
                      <a:prstDash val="solid"/>
                    </a:lnTlToBr>
                    <a:lnBlToTr w="12700" cmpd="sng">
                      <a:noFill/>
                      <a:prstDash val="solid"/>
                    </a:lnBlToTr>
                    <a:solidFill>
                      <a:schemeClr val="tx2">
                        <a:lumMod val="25000"/>
                        <a:lumOff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i="1" dirty="0">
                          <a:solidFill>
                            <a:schemeClr val="tx2"/>
                          </a:solidFill>
                        </a:rPr>
                        <a:t>Fournissent les données</a:t>
                      </a:r>
                    </a:p>
                  </a:txBody>
                  <a:tcPr anchor="ctr">
                    <a:lnL>
                      <a:noFill/>
                    </a:lnL>
                    <a:lnR>
                      <a:noFill/>
                    </a:lnR>
                    <a:lnT>
                      <a:noFill/>
                    </a:lnT>
                    <a:lnB w="12700" cmpd="sng">
                      <a:noFill/>
                    </a:lnB>
                    <a:lnTlToBr w="12700" cmpd="sng">
                      <a:noFill/>
                      <a:prstDash val="solid"/>
                    </a:lnTlToBr>
                    <a:lnBlToTr w="12700" cmpd="sng">
                      <a:noFill/>
                      <a:prstDash val="solid"/>
                    </a:lnBlToTr>
                    <a:solidFill>
                      <a:schemeClr val="tx2">
                        <a:lumMod val="25000"/>
                        <a:lumOff val="75000"/>
                        <a:alpha val="20000"/>
                      </a:schemeClr>
                    </a:solidFill>
                  </a:tcPr>
                </a:tc>
                <a:extLst>
                  <a:ext uri="{0D108BD9-81ED-4DB2-BD59-A6C34878D82A}">
                    <a16:rowId xmlns:a16="http://schemas.microsoft.com/office/drawing/2014/main" val="2966434417"/>
                  </a:ext>
                </a:extLst>
              </a:tr>
            </a:tbl>
          </a:graphicData>
        </a:graphic>
      </p:graphicFrame>
      <p:sp>
        <p:nvSpPr>
          <p:cNvPr id="24" name="Espace réservé du texte 6">
            <a:extLst>
              <a:ext uri="{FF2B5EF4-FFF2-40B4-BE49-F238E27FC236}">
                <a16:creationId xmlns:a16="http://schemas.microsoft.com/office/drawing/2014/main" id="{00CA7223-A2B3-4BD2-B923-142F13EBD0F1}"/>
              </a:ext>
            </a:extLst>
          </p:cNvPr>
          <p:cNvSpPr>
            <a:spLocks noGrp="1"/>
          </p:cNvSpPr>
          <p:nvPr>
            <p:ph type="body" sz="quarter" idx="13"/>
          </p:nvPr>
        </p:nvSpPr>
        <p:spPr>
          <a:xfrm>
            <a:off x="546099" y="733425"/>
            <a:ext cx="11900938" cy="338554"/>
          </a:xfrm>
        </p:spPr>
        <p:txBody>
          <a:bodyPr/>
          <a:lstStyle/>
          <a:p>
            <a:pPr>
              <a:spcBef>
                <a:spcPts val="0"/>
              </a:spcBef>
            </a:pPr>
            <a:r>
              <a:rPr lang="fr-FR" sz="1600" dirty="0"/>
              <a:t>DES MÉTHODES DE MESURE D’AUDIENCE MULTIPLES ET DE NOMBREUX ACTEURS IMPLIQUÉS</a:t>
            </a:r>
            <a:endParaRPr lang="fr-FR" sz="1600" b="0" dirty="0">
              <a:highlight>
                <a:srgbClr val="FFFF00"/>
              </a:highlight>
            </a:endParaRPr>
          </a:p>
        </p:txBody>
      </p:sp>
      <p:sp>
        <p:nvSpPr>
          <p:cNvPr id="25" name="Rectangle 24">
            <a:extLst>
              <a:ext uri="{FF2B5EF4-FFF2-40B4-BE49-F238E27FC236}">
                <a16:creationId xmlns:a16="http://schemas.microsoft.com/office/drawing/2014/main" id="{34761DE7-FB4E-4429-96C1-7A113960BFC8}"/>
              </a:ext>
            </a:extLst>
          </p:cNvPr>
          <p:cNvSpPr/>
          <p:nvPr/>
        </p:nvSpPr>
        <p:spPr>
          <a:xfrm>
            <a:off x="894603" y="1083426"/>
            <a:ext cx="60921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Tosh"/>
                <a:ea typeface="+mn-ea"/>
                <a:cs typeface="+mn-cs"/>
              </a:rPr>
              <a:t>PRINCIPALES MODALITÉS DE COMPTABILISATION</a:t>
            </a:r>
            <a:endParaRPr kumimoji="0" lang="fr-FR" sz="1000" b="1" i="0" u="none" strike="noStrike" kern="1200" cap="none" spc="0" normalizeH="0" baseline="0" noProof="0" dirty="0">
              <a:ln>
                <a:noFill/>
              </a:ln>
              <a:solidFill>
                <a:prstClr val="white"/>
              </a:solidFill>
              <a:effectLst/>
              <a:uLnTx/>
              <a:uFillTx/>
              <a:latin typeface="Tosh"/>
              <a:ea typeface="+mn-ea"/>
              <a:cs typeface="+mn-cs"/>
            </a:endParaRPr>
          </a:p>
        </p:txBody>
      </p:sp>
      <p:sp>
        <p:nvSpPr>
          <p:cNvPr id="28" name="Rectangle 27">
            <a:extLst>
              <a:ext uri="{FF2B5EF4-FFF2-40B4-BE49-F238E27FC236}">
                <a16:creationId xmlns:a16="http://schemas.microsoft.com/office/drawing/2014/main" id="{DA6A1684-6957-4E2D-8EFC-B5322A70DA51}"/>
              </a:ext>
            </a:extLst>
          </p:cNvPr>
          <p:cNvSpPr/>
          <p:nvPr/>
        </p:nvSpPr>
        <p:spPr>
          <a:xfrm>
            <a:off x="7454716" y="3989099"/>
            <a:ext cx="4238515" cy="438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just"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1E1348"/>
                </a:solidFill>
                <a:effectLst/>
                <a:uLnTx/>
                <a:uFillTx/>
                <a:latin typeface="Tosh"/>
                <a:ea typeface="+mn-ea"/>
                <a:cs typeface="+mn-cs"/>
              </a:rPr>
              <a:t>NB : les acteurs historiques ont gardé leur mesure d’audience historique.</a:t>
            </a:r>
          </a:p>
        </p:txBody>
      </p:sp>
      <p:sp>
        <p:nvSpPr>
          <p:cNvPr id="29" name="Triangle isocèle 28">
            <a:extLst>
              <a:ext uri="{FF2B5EF4-FFF2-40B4-BE49-F238E27FC236}">
                <a16:creationId xmlns:a16="http://schemas.microsoft.com/office/drawing/2014/main" id="{1D4F8FCA-FC52-4D78-B24B-4B5B90D1893F}"/>
              </a:ext>
            </a:extLst>
          </p:cNvPr>
          <p:cNvSpPr/>
          <p:nvPr/>
        </p:nvSpPr>
        <p:spPr>
          <a:xfrm rot="5400000">
            <a:off x="7117775" y="5262629"/>
            <a:ext cx="964438" cy="379284"/>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osh"/>
              <a:ea typeface="+mn-ea"/>
              <a:cs typeface="+mn-cs"/>
            </a:endParaRPr>
          </a:p>
        </p:txBody>
      </p:sp>
      <p:cxnSp>
        <p:nvCxnSpPr>
          <p:cNvPr id="30" name="Connecteur droit 29">
            <a:extLst>
              <a:ext uri="{FF2B5EF4-FFF2-40B4-BE49-F238E27FC236}">
                <a16:creationId xmlns:a16="http://schemas.microsoft.com/office/drawing/2014/main" id="{3F1F927A-5515-4185-B12C-D43DA4E350F3}"/>
              </a:ext>
            </a:extLst>
          </p:cNvPr>
          <p:cNvCxnSpPr>
            <a:cxnSpLocks/>
          </p:cNvCxnSpPr>
          <p:nvPr/>
        </p:nvCxnSpPr>
        <p:spPr>
          <a:xfrm>
            <a:off x="7364864" y="1212727"/>
            <a:ext cx="0" cy="2844923"/>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84F32F2-29DC-4B51-B46A-00A9006555CE}"/>
              </a:ext>
            </a:extLst>
          </p:cNvPr>
          <p:cNvSpPr/>
          <p:nvPr/>
        </p:nvSpPr>
        <p:spPr>
          <a:xfrm>
            <a:off x="887908" y="2392072"/>
            <a:ext cx="2004051" cy="20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Tosh"/>
                <a:ea typeface="+mn-ea"/>
                <a:cs typeface="+mn-cs"/>
              </a:rPr>
              <a:t>ESTAT MEDIAMETRIE</a:t>
            </a:r>
            <a:endParaRPr kumimoji="0" lang="fr-FR" sz="1000" b="1" i="0" u="none" strike="noStrike" kern="1200" cap="none" spc="0" normalizeH="0" baseline="0" noProof="0" dirty="0">
              <a:ln>
                <a:noFill/>
              </a:ln>
              <a:solidFill>
                <a:prstClr val="white"/>
              </a:solidFill>
              <a:effectLst/>
              <a:uLnTx/>
              <a:uFillTx/>
              <a:latin typeface="Tosh"/>
              <a:ea typeface="+mn-ea"/>
              <a:cs typeface="+mn-cs"/>
            </a:endParaRPr>
          </a:p>
        </p:txBody>
      </p:sp>
      <p:sp>
        <p:nvSpPr>
          <p:cNvPr id="33" name="Rectangle 32">
            <a:extLst>
              <a:ext uri="{FF2B5EF4-FFF2-40B4-BE49-F238E27FC236}">
                <a16:creationId xmlns:a16="http://schemas.microsoft.com/office/drawing/2014/main" id="{C8579F22-689E-4D2E-BCCD-04B70D5264AF}"/>
              </a:ext>
            </a:extLst>
          </p:cNvPr>
          <p:cNvSpPr/>
          <p:nvPr/>
        </p:nvSpPr>
        <p:spPr>
          <a:xfrm>
            <a:off x="811708" y="3438194"/>
            <a:ext cx="2004051" cy="20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Tosh"/>
                <a:ea typeface="+mn-ea"/>
                <a:cs typeface="+mn-cs"/>
              </a:rPr>
              <a:t>CERTIFICATION ACPM</a:t>
            </a:r>
            <a:endParaRPr kumimoji="0" lang="fr-FR" sz="1000" b="1" i="0" u="none" strike="noStrike" kern="1200" cap="none" spc="0" normalizeH="0" baseline="0" noProof="0" dirty="0">
              <a:ln>
                <a:noFill/>
              </a:ln>
              <a:solidFill>
                <a:prstClr val="white"/>
              </a:solidFill>
              <a:effectLst/>
              <a:uLnTx/>
              <a:uFillTx/>
              <a:latin typeface="Tosh"/>
              <a:ea typeface="+mn-ea"/>
              <a:cs typeface="+mn-cs"/>
            </a:endParaRPr>
          </a:p>
        </p:txBody>
      </p:sp>
      <p:cxnSp>
        <p:nvCxnSpPr>
          <p:cNvPr id="34" name="Connecteur droit 33">
            <a:extLst>
              <a:ext uri="{FF2B5EF4-FFF2-40B4-BE49-F238E27FC236}">
                <a16:creationId xmlns:a16="http://schemas.microsoft.com/office/drawing/2014/main" id="{D7674EA6-F51F-448E-B901-5E640D9206ED}"/>
              </a:ext>
            </a:extLst>
          </p:cNvPr>
          <p:cNvCxnSpPr>
            <a:cxnSpLocks/>
          </p:cNvCxnSpPr>
          <p:nvPr/>
        </p:nvCxnSpPr>
        <p:spPr>
          <a:xfrm>
            <a:off x="2891959" y="2689247"/>
            <a:ext cx="34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A3CAF1D3-CB53-48EF-9E04-5EB706B78B63}"/>
              </a:ext>
            </a:extLst>
          </p:cNvPr>
          <p:cNvCxnSpPr>
            <a:cxnSpLocks/>
          </p:cNvCxnSpPr>
          <p:nvPr/>
        </p:nvCxnSpPr>
        <p:spPr>
          <a:xfrm>
            <a:off x="2939584" y="3755591"/>
            <a:ext cx="34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2290B7F0-8254-4005-B628-36A5B77E2B4C}"/>
              </a:ext>
            </a:extLst>
          </p:cNvPr>
          <p:cNvCxnSpPr>
            <a:cxnSpLocks/>
          </p:cNvCxnSpPr>
          <p:nvPr/>
        </p:nvCxnSpPr>
        <p:spPr>
          <a:xfrm>
            <a:off x="2891959" y="4622822"/>
            <a:ext cx="34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E29EEDC0-F224-4EAE-9706-50A98514E1E9}"/>
              </a:ext>
            </a:extLst>
          </p:cNvPr>
          <p:cNvCxnSpPr>
            <a:cxnSpLocks/>
          </p:cNvCxnSpPr>
          <p:nvPr/>
        </p:nvCxnSpPr>
        <p:spPr>
          <a:xfrm>
            <a:off x="2891959" y="5651522"/>
            <a:ext cx="34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C98DE5CA-B761-4EC9-ACC1-EE02886A32B8}"/>
              </a:ext>
            </a:extLst>
          </p:cNvPr>
          <p:cNvSpPr/>
          <p:nvPr/>
        </p:nvSpPr>
        <p:spPr>
          <a:xfrm>
            <a:off x="894603" y="1298621"/>
            <a:ext cx="1793305"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Tosh"/>
                <a:ea typeface="+mn-ea"/>
                <a:cs typeface="+mn-cs"/>
              </a:rPr>
              <a:t>ACTEURS DE LA MESURE</a:t>
            </a:r>
            <a:endParaRPr kumimoji="0" lang="fr-FR" sz="1000" b="1" i="0" u="none" strike="noStrike" kern="1200" cap="none" spc="0" normalizeH="0" baseline="0" noProof="0" dirty="0">
              <a:ln>
                <a:noFill/>
              </a:ln>
              <a:solidFill>
                <a:prstClr val="white"/>
              </a:solidFill>
              <a:effectLst/>
              <a:uLnTx/>
              <a:uFillTx/>
              <a:latin typeface="Tosh"/>
              <a:ea typeface="+mn-ea"/>
              <a:cs typeface="+mn-cs"/>
            </a:endParaRPr>
          </a:p>
        </p:txBody>
      </p:sp>
      <p:sp>
        <p:nvSpPr>
          <p:cNvPr id="42" name="Rectangle 41">
            <a:extLst>
              <a:ext uri="{FF2B5EF4-FFF2-40B4-BE49-F238E27FC236}">
                <a16:creationId xmlns:a16="http://schemas.microsoft.com/office/drawing/2014/main" id="{21AC684A-0A10-42DE-83CC-42A9D43F1B11}"/>
              </a:ext>
            </a:extLst>
          </p:cNvPr>
          <p:cNvSpPr/>
          <p:nvPr/>
        </p:nvSpPr>
        <p:spPr>
          <a:xfrm>
            <a:off x="7907544" y="4693499"/>
            <a:ext cx="3819062" cy="1378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2060"/>
                </a:solidFill>
                <a:effectLst/>
                <a:uLnTx/>
                <a:uFillTx/>
                <a:latin typeface="Tosh"/>
                <a:ea typeface="+mn-ea"/>
                <a:cs typeface="+mn-cs"/>
              </a:rPr>
              <a:t>Plusieurs </a:t>
            </a:r>
            <a:r>
              <a:rPr kumimoji="0" lang="fr-FR" sz="1400" b="1" i="0" u="none" strike="noStrike" kern="1200" cap="none" spc="0" normalizeH="0" baseline="0" noProof="0" dirty="0">
                <a:ln>
                  <a:noFill/>
                </a:ln>
                <a:solidFill>
                  <a:srgbClr val="002060"/>
                </a:solidFill>
                <a:effectLst/>
                <a:uLnTx/>
                <a:uFillTx/>
                <a:latin typeface="Tosh"/>
                <a:ea typeface="+mn-ea"/>
                <a:cs typeface="+mn-cs"/>
              </a:rPr>
              <a:t>méthodologies qui cohabitent</a:t>
            </a:r>
            <a:r>
              <a:rPr kumimoji="0" lang="fr-FR" sz="1400" b="0" i="0" u="none" strike="noStrike" kern="1200" cap="none" spc="0" normalizeH="0" baseline="0" noProof="0" dirty="0">
                <a:ln>
                  <a:noFill/>
                </a:ln>
                <a:solidFill>
                  <a:srgbClr val="002060"/>
                </a:solidFill>
                <a:effectLst/>
                <a:uLnTx/>
                <a:uFillTx/>
                <a:latin typeface="Tosh"/>
                <a:ea typeface="+mn-ea"/>
                <a:cs typeface="+mn-cs"/>
              </a:rPr>
              <a:t>, ce qui conduit à des difficultés de comparaison des audiences, bien que certains acteurs tendent à s’accorder sur une harmonisation méthodologique sur la base de la norme IAB. </a:t>
            </a:r>
            <a:endParaRPr kumimoji="0" lang="fr-FR" sz="1400" b="0" i="0" u="none" strike="sngStrike" kern="1200" cap="none" spc="0" normalizeH="0" baseline="0" noProof="0" dirty="0">
              <a:ln>
                <a:noFill/>
              </a:ln>
              <a:solidFill>
                <a:srgbClr val="002060"/>
              </a:solidFill>
              <a:effectLst/>
              <a:uLnTx/>
              <a:uFillTx/>
              <a:latin typeface="Tosh"/>
              <a:ea typeface="+mn-ea"/>
              <a:cs typeface="+mn-cs"/>
            </a:endParaRPr>
          </a:p>
        </p:txBody>
      </p:sp>
      <p:sp>
        <p:nvSpPr>
          <p:cNvPr id="45" name="Rectangle 44">
            <a:extLst>
              <a:ext uri="{FF2B5EF4-FFF2-40B4-BE49-F238E27FC236}">
                <a16:creationId xmlns:a16="http://schemas.microsoft.com/office/drawing/2014/main" id="{130B9198-1319-421F-9A4D-112116A95A56}"/>
              </a:ext>
            </a:extLst>
          </p:cNvPr>
          <p:cNvSpPr/>
          <p:nvPr/>
        </p:nvSpPr>
        <p:spPr>
          <a:xfrm>
            <a:off x="4635987" y="6683382"/>
            <a:ext cx="2507938" cy="13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solidFill>
                  <a:srgbClr val="141433"/>
                </a:solidFill>
                <a:latin typeface="Tosh"/>
              </a:rPr>
              <a:t>*Certaines plateformes sont labélisées IAB </a:t>
            </a:r>
            <a:endParaRPr kumimoji="0" lang="fr-FR" sz="800" b="0" i="1" u="none" strike="noStrike" kern="1200" cap="none" spc="0" normalizeH="0" baseline="0" noProof="0" dirty="0">
              <a:ln>
                <a:noFill/>
              </a:ln>
              <a:solidFill>
                <a:srgbClr val="141433"/>
              </a:solidFill>
              <a:effectLst/>
              <a:uLnTx/>
              <a:uFillTx/>
              <a:latin typeface="Tosh"/>
              <a:ea typeface="+mn-ea"/>
              <a:cs typeface="+mn-cs"/>
            </a:endParaRPr>
          </a:p>
        </p:txBody>
      </p:sp>
      <p:sp>
        <p:nvSpPr>
          <p:cNvPr id="44" name="Rectangle 43">
            <a:extLst>
              <a:ext uri="{FF2B5EF4-FFF2-40B4-BE49-F238E27FC236}">
                <a16:creationId xmlns:a16="http://schemas.microsoft.com/office/drawing/2014/main" id="{78EE1DE6-B04F-4BA6-9E2C-8CD63F43A5EC}"/>
              </a:ext>
            </a:extLst>
          </p:cNvPr>
          <p:cNvSpPr/>
          <p:nvPr/>
        </p:nvSpPr>
        <p:spPr>
          <a:xfrm>
            <a:off x="6797241" y="6307144"/>
            <a:ext cx="4753409" cy="50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sz="800" i="1" dirty="0">
                <a:solidFill>
                  <a:srgbClr val="141433"/>
                </a:solidFill>
                <a:latin typeface="Tosh"/>
              </a:rPr>
              <a:t>**En 2023, l’ACPM respecte 4  des 5 de la norme IAB :  filtrage des robots, filtrage des adresses IP atypiques, filtrage  Apple Watch, seuil de duplication.  Le dernier critère, la durée  minimale de prise en  compte 60 secondes, est en cours et sera respecté d’ici la </a:t>
            </a:r>
            <a:r>
              <a:rPr lang="fr-FR" sz="800" i="1" dirty="0">
                <a:solidFill>
                  <a:srgbClr val="141433"/>
                </a:solidFill>
              </a:rPr>
              <a:t> fin </a:t>
            </a:r>
            <a:r>
              <a:rPr lang="fr-FR" sz="800" i="1" dirty="0">
                <a:solidFill>
                  <a:srgbClr val="141433"/>
                </a:solidFill>
                <a:latin typeface="Tosh"/>
              </a:rPr>
              <a:t>du 1</a:t>
            </a:r>
            <a:r>
              <a:rPr lang="fr-FR" sz="800" i="1" baseline="30000" dirty="0">
                <a:solidFill>
                  <a:srgbClr val="141433"/>
                </a:solidFill>
                <a:latin typeface="Tosh"/>
              </a:rPr>
              <a:t>er</a:t>
            </a:r>
            <a:r>
              <a:rPr lang="fr-FR" sz="800" i="1" dirty="0">
                <a:solidFill>
                  <a:srgbClr val="141433"/>
                </a:solidFill>
                <a:latin typeface="Tosh"/>
              </a:rPr>
              <a:t> trimestre 2024.  </a:t>
            </a:r>
            <a:endParaRPr kumimoji="0" lang="fr-FR" sz="800" b="0" i="1" u="none" strike="noStrike" kern="1200" cap="none" spc="0" normalizeH="0" baseline="0" noProof="0" dirty="0">
              <a:ln>
                <a:noFill/>
              </a:ln>
              <a:solidFill>
                <a:srgbClr val="141433"/>
              </a:solidFill>
              <a:effectLst/>
              <a:uLnTx/>
              <a:uFillTx/>
              <a:latin typeface="Tosh"/>
              <a:ea typeface="+mn-ea"/>
              <a:cs typeface="+mn-cs"/>
            </a:endParaRPr>
          </a:p>
        </p:txBody>
      </p:sp>
    </p:spTree>
    <p:extLst>
      <p:ext uri="{BB962C8B-B14F-4D97-AF65-F5344CB8AC3E}">
        <p14:creationId xmlns:p14="http://schemas.microsoft.com/office/powerpoint/2010/main" val="3106002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8A39B983-8604-49C0-84F6-40F552AB59AE}"/>
              </a:ext>
            </a:extLst>
          </p:cNvPr>
          <p:cNvSpPr>
            <a:spLocks noGrp="1"/>
          </p:cNvSpPr>
          <p:nvPr>
            <p:ph type="body" sz="quarter" idx="13"/>
          </p:nvPr>
        </p:nvSpPr>
        <p:spPr>
          <a:xfrm>
            <a:off x="7919081" y="1083468"/>
            <a:ext cx="1901161" cy="1769715"/>
          </a:xfrm>
        </p:spPr>
        <p:txBody>
          <a:bodyPr/>
          <a:lstStyle/>
          <a:p>
            <a:pPr algn="ctr"/>
            <a:r>
              <a:rPr lang="fr-FR" dirty="0"/>
              <a:t>02</a:t>
            </a:r>
          </a:p>
        </p:txBody>
      </p:sp>
      <p:sp>
        <p:nvSpPr>
          <p:cNvPr id="17" name="Espace réservé du numéro de diapositive 16">
            <a:extLst>
              <a:ext uri="{FF2B5EF4-FFF2-40B4-BE49-F238E27FC236}">
                <a16:creationId xmlns:a16="http://schemas.microsoft.com/office/drawing/2014/main" id="{EF509ECE-89D5-472B-A5C6-7FE4FA363F17}"/>
              </a:ext>
            </a:extLst>
          </p:cNvPr>
          <p:cNvSpPr>
            <a:spLocks noGrp="1"/>
          </p:cNvSpPr>
          <p:nvPr>
            <p:ph type="sldNum" sz="quarter" idx="12"/>
          </p:nvPr>
        </p:nvSpPr>
        <p:spPr/>
        <p:txBody>
          <a:bodyPr/>
          <a:lstStyle/>
          <a:p>
            <a:fld id="{C972D0C7-8A48-4519-8EA6-265A6FF30D7C}" type="slidenum">
              <a:rPr lang="en-US" smtClean="0"/>
              <a:pPr/>
              <a:t>17</a:t>
            </a:fld>
            <a:endParaRPr lang="en-US" dirty="0"/>
          </a:p>
        </p:txBody>
      </p:sp>
      <p:sp>
        <p:nvSpPr>
          <p:cNvPr id="6" name="Espace réservé du texte 15">
            <a:extLst>
              <a:ext uri="{FF2B5EF4-FFF2-40B4-BE49-F238E27FC236}">
                <a16:creationId xmlns:a16="http://schemas.microsoft.com/office/drawing/2014/main" id="{54EDA8AC-4480-450A-AE87-A1243EB6E2BF}"/>
              </a:ext>
            </a:extLst>
          </p:cNvPr>
          <p:cNvSpPr txBox="1">
            <a:spLocks/>
          </p:cNvSpPr>
          <p:nvPr/>
        </p:nvSpPr>
        <p:spPr>
          <a:xfrm>
            <a:off x="5772538" y="2567271"/>
            <a:ext cx="6419462" cy="2970044"/>
          </a:xfrm>
          <a:prstGeom prst="rect">
            <a:avLst/>
          </a:prstGeom>
        </p:spPr>
        <p:txBody>
          <a:bodyPr vert="horz" wrap="square" lIns="72000" tIns="45720" rIns="0" bIns="45720" rtlCol="0">
            <a:spAutoFit/>
          </a:bodyPr>
          <a:lstStyle>
            <a:lvl1pPr marL="0" indent="0" algn="l" defTabSz="914400" rtl="0" eaLnBrk="1" latinLnBrk="0" hangingPunct="1">
              <a:lnSpc>
                <a:spcPct val="100000"/>
              </a:lnSpc>
              <a:spcBef>
                <a:spcPts val="4200"/>
              </a:spcBef>
              <a:buSzPct val="150000"/>
              <a:buFont typeface="Arial" panose="020B0604020202020204" pitchFamily="34" charset="0"/>
              <a:buNone/>
              <a:defRPr sz="3150" b="1" kern="1200" cap="all" baseline="0">
                <a:solidFill>
                  <a:schemeClr val="tx2"/>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10" kern="1200" cap="none"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000" dirty="0"/>
              <a:t>Descriptif de l’écosystème : structuration et dynamiques</a:t>
            </a:r>
          </a:p>
          <a:p>
            <a:pPr>
              <a:spcBef>
                <a:spcPts val="0"/>
              </a:spcBef>
            </a:pPr>
            <a:endParaRPr lang="fr-FR" sz="2500" dirty="0"/>
          </a:p>
          <a:p>
            <a:pPr>
              <a:spcBef>
                <a:spcPts val="0"/>
              </a:spcBef>
            </a:pPr>
            <a:r>
              <a:rPr lang="fr-FR" sz="1800" dirty="0">
                <a:solidFill>
                  <a:schemeClr val="bg1">
                    <a:lumMod val="85000"/>
                  </a:schemeClr>
                </a:solidFill>
              </a:rPr>
              <a:t>fonctionnement Et spécificités DE l’écosystème</a:t>
            </a:r>
          </a:p>
          <a:p>
            <a:pPr>
              <a:spcBef>
                <a:spcPts val="0"/>
              </a:spcBef>
            </a:pPr>
            <a:r>
              <a:rPr lang="fr-FR" sz="1800" dirty="0"/>
              <a:t>les acteurs du secteur et leurs enjeux</a:t>
            </a:r>
          </a:p>
          <a:p>
            <a:pPr>
              <a:spcBef>
                <a:spcPts val="0"/>
              </a:spcBef>
            </a:pPr>
            <a:r>
              <a:rPr lang="fr-FR" sz="1800" dirty="0">
                <a:solidFill>
                  <a:schemeClr val="bg1">
                    <a:lumMod val="85000"/>
                  </a:schemeClr>
                </a:solidFill>
              </a:rPr>
              <a:t>les tendances du secteur </a:t>
            </a:r>
          </a:p>
        </p:txBody>
      </p:sp>
    </p:spTree>
    <p:extLst>
      <p:ext uri="{BB962C8B-B14F-4D97-AF65-F5344CB8AC3E}">
        <p14:creationId xmlns:p14="http://schemas.microsoft.com/office/powerpoint/2010/main" val="322595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774248E-8ACC-406E-B1A9-C13F63215124}"/>
              </a:ext>
            </a:extLst>
          </p:cNvPr>
          <p:cNvSpPr>
            <a:spLocks noGrp="1"/>
          </p:cNvSpPr>
          <p:nvPr>
            <p:ph type="title"/>
          </p:nvPr>
        </p:nvSpPr>
        <p:spPr/>
        <p:txBody>
          <a:bodyPr/>
          <a:lstStyle/>
          <a:p>
            <a:r>
              <a:rPr lang="fr-FR" dirty="0"/>
              <a:t>L’OBSERVATOIRE</a:t>
            </a:r>
          </a:p>
        </p:txBody>
      </p:sp>
      <p:sp>
        <p:nvSpPr>
          <p:cNvPr id="2" name="Espace réservé du numéro de diapositive 1">
            <a:extLst>
              <a:ext uri="{FF2B5EF4-FFF2-40B4-BE49-F238E27FC236}">
                <a16:creationId xmlns:a16="http://schemas.microsoft.com/office/drawing/2014/main" id="{2D6008D0-3D38-49A8-98A7-35761F973336}"/>
              </a:ext>
            </a:extLst>
          </p:cNvPr>
          <p:cNvSpPr>
            <a:spLocks noGrp="1"/>
          </p:cNvSpPr>
          <p:nvPr>
            <p:ph type="sldNum" sz="quarter" idx="12"/>
          </p:nvPr>
        </p:nvSpPr>
        <p:spPr/>
        <p:txBody>
          <a:bodyPr/>
          <a:lstStyle/>
          <a:p>
            <a:fld id="{C972D0C7-8A48-4519-8EA6-265A6FF30D7C}" type="slidenum">
              <a:rPr lang="en-US" smtClean="0"/>
              <a:pPr/>
              <a:t>18</a:t>
            </a:fld>
            <a:endParaRPr lang="en-US" dirty="0"/>
          </a:p>
        </p:txBody>
      </p:sp>
      <p:sp>
        <p:nvSpPr>
          <p:cNvPr id="7" name="Espace réservé du texte 6">
            <a:extLst>
              <a:ext uri="{FF2B5EF4-FFF2-40B4-BE49-F238E27FC236}">
                <a16:creationId xmlns:a16="http://schemas.microsoft.com/office/drawing/2014/main" id="{D353B1D1-4F8A-4D2F-858B-CF56D8B89854}"/>
              </a:ext>
            </a:extLst>
          </p:cNvPr>
          <p:cNvSpPr>
            <a:spLocks noGrp="1"/>
          </p:cNvSpPr>
          <p:nvPr>
            <p:ph type="body" sz="quarter" idx="13"/>
          </p:nvPr>
        </p:nvSpPr>
        <p:spPr>
          <a:xfrm>
            <a:off x="546100" y="807165"/>
            <a:ext cx="11483604" cy="584775"/>
          </a:xfrm>
        </p:spPr>
        <p:txBody>
          <a:bodyPr/>
          <a:lstStyle/>
          <a:p>
            <a:pPr>
              <a:spcBef>
                <a:spcPts val="0"/>
              </a:spcBef>
            </a:pPr>
            <a:r>
              <a:rPr lang="fr-FR" sz="1600" dirty="0"/>
              <a:t>UNE ACTIVITÉ QUI A ÉMERGÉ RÉCEMMENT, MAIS DES ACTEURS QUI COMPOSENT SON TISSU ÉCONOMIQUE À DIFFÉRENTS STADES DE DÉVELOPPEMENT</a:t>
            </a:r>
          </a:p>
        </p:txBody>
      </p:sp>
      <p:sp>
        <p:nvSpPr>
          <p:cNvPr id="58" name="ZoneTexte 57">
            <a:extLst>
              <a:ext uri="{FF2B5EF4-FFF2-40B4-BE49-F238E27FC236}">
                <a16:creationId xmlns:a16="http://schemas.microsoft.com/office/drawing/2014/main" id="{D591A40E-B994-4BED-8852-3C3BEC83BD99}"/>
              </a:ext>
            </a:extLst>
          </p:cNvPr>
          <p:cNvSpPr txBox="1"/>
          <p:nvPr/>
        </p:nvSpPr>
        <p:spPr>
          <a:xfrm>
            <a:off x="7477960" y="2322583"/>
            <a:ext cx="2948413" cy="452467"/>
          </a:xfrm>
          <a:prstGeom prst="rect">
            <a:avLst/>
          </a:prstGeom>
          <a:solidFill>
            <a:srgbClr val="FFCCFF"/>
          </a:solidFill>
          <a:ln>
            <a:noFill/>
          </a:ln>
        </p:spPr>
        <p:txBody>
          <a:bodyPr wrap="square" rtlCol="0" anchor="ctr">
            <a:noAutofit/>
          </a:bodyPr>
          <a:lstStyle/>
          <a:p>
            <a:pPr algn="ctr"/>
            <a:r>
              <a:rPr lang="fr-FR" sz="1100" b="1" dirty="0">
                <a:solidFill>
                  <a:schemeClr val="tx2"/>
                </a:solidFill>
              </a:rPr>
              <a:t>Studio de production</a:t>
            </a:r>
            <a:endParaRPr lang="fr-FR" sz="1100" dirty="0">
              <a:solidFill>
                <a:schemeClr val="tx2"/>
              </a:solidFill>
            </a:endParaRPr>
          </a:p>
        </p:txBody>
      </p:sp>
      <p:sp>
        <p:nvSpPr>
          <p:cNvPr id="67" name="ZoneTexte 66">
            <a:extLst>
              <a:ext uri="{FF2B5EF4-FFF2-40B4-BE49-F238E27FC236}">
                <a16:creationId xmlns:a16="http://schemas.microsoft.com/office/drawing/2014/main" id="{1EAC4969-8801-41C3-AC1E-D1D91DDE9352}"/>
              </a:ext>
            </a:extLst>
          </p:cNvPr>
          <p:cNvSpPr txBox="1"/>
          <p:nvPr/>
        </p:nvSpPr>
        <p:spPr>
          <a:xfrm>
            <a:off x="6587233" y="3189510"/>
            <a:ext cx="3839139" cy="452467"/>
          </a:xfrm>
          <a:prstGeom prst="rect">
            <a:avLst/>
          </a:prstGeom>
          <a:solidFill>
            <a:srgbClr val="CCCCFF"/>
          </a:solidFill>
          <a:ln>
            <a:noFill/>
          </a:ln>
        </p:spPr>
        <p:txBody>
          <a:bodyPr wrap="square" rtlCol="0" anchor="ctr">
            <a:noAutofit/>
          </a:bodyPr>
          <a:lstStyle/>
          <a:p>
            <a:r>
              <a:rPr lang="fr-FR" sz="1100" b="1" dirty="0">
                <a:solidFill>
                  <a:schemeClr val="tx2"/>
                </a:solidFill>
              </a:rPr>
              <a:t>Hébergement</a:t>
            </a:r>
            <a:endParaRPr lang="fr-FR" sz="1100" dirty="0">
              <a:solidFill>
                <a:schemeClr val="tx2"/>
              </a:solidFill>
            </a:endParaRPr>
          </a:p>
        </p:txBody>
      </p:sp>
      <p:sp>
        <p:nvSpPr>
          <p:cNvPr id="68" name="ZoneTexte 67">
            <a:extLst>
              <a:ext uri="{FF2B5EF4-FFF2-40B4-BE49-F238E27FC236}">
                <a16:creationId xmlns:a16="http://schemas.microsoft.com/office/drawing/2014/main" id="{7EDB9F22-AEB2-4A75-A6C6-8674732C9292}"/>
              </a:ext>
            </a:extLst>
          </p:cNvPr>
          <p:cNvSpPr txBox="1"/>
          <p:nvPr/>
        </p:nvSpPr>
        <p:spPr>
          <a:xfrm>
            <a:off x="4930569" y="3752155"/>
            <a:ext cx="5495801" cy="452467"/>
          </a:xfrm>
          <a:prstGeom prst="rect">
            <a:avLst/>
          </a:prstGeom>
          <a:solidFill>
            <a:srgbClr val="CCFFCC"/>
          </a:solidFill>
          <a:ln>
            <a:noFill/>
          </a:ln>
        </p:spPr>
        <p:txBody>
          <a:bodyPr wrap="square" rtlCol="0" anchor="ctr">
            <a:noAutofit/>
          </a:bodyPr>
          <a:lstStyle/>
          <a:p>
            <a:pPr algn="ctr"/>
            <a:r>
              <a:rPr lang="fr-FR" sz="1100" b="1" dirty="0">
                <a:solidFill>
                  <a:schemeClr val="tx2"/>
                </a:solidFill>
              </a:rPr>
              <a:t>Monétisation</a:t>
            </a:r>
            <a:endParaRPr lang="fr-FR" sz="1100" dirty="0">
              <a:solidFill>
                <a:schemeClr val="tx2"/>
              </a:solidFill>
            </a:endParaRPr>
          </a:p>
        </p:txBody>
      </p:sp>
      <p:sp>
        <p:nvSpPr>
          <p:cNvPr id="69" name="ZoneTexte 68">
            <a:extLst>
              <a:ext uri="{FF2B5EF4-FFF2-40B4-BE49-F238E27FC236}">
                <a16:creationId xmlns:a16="http://schemas.microsoft.com/office/drawing/2014/main" id="{FE8840FF-F744-48C2-91CB-27F5310FF14F}"/>
              </a:ext>
            </a:extLst>
          </p:cNvPr>
          <p:cNvSpPr txBox="1"/>
          <p:nvPr/>
        </p:nvSpPr>
        <p:spPr>
          <a:xfrm>
            <a:off x="4092605" y="4633965"/>
            <a:ext cx="6333765" cy="452467"/>
          </a:xfrm>
          <a:prstGeom prst="rect">
            <a:avLst/>
          </a:prstGeom>
          <a:solidFill>
            <a:schemeClr val="accent2">
              <a:lumMod val="40000"/>
              <a:lumOff val="60000"/>
            </a:schemeClr>
          </a:solidFill>
          <a:ln>
            <a:noFill/>
          </a:ln>
        </p:spPr>
        <p:txBody>
          <a:bodyPr wrap="square" rtlCol="0" anchor="ctr">
            <a:noAutofit/>
          </a:bodyPr>
          <a:lstStyle/>
          <a:p>
            <a:pPr algn="ctr"/>
            <a:r>
              <a:rPr lang="fr-FR" sz="1100" b="1" dirty="0">
                <a:solidFill>
                  <a:schemeClr val="tx2"/>
                </a:solidFill>
              </a:rPr>
              <a:t>Diffusion</a:t>
            </a:r>
            <a:endParaRPr lang="fr-FR" sz="1100" dirty="0">
              <a:solidFill>
                <a:schemeClr val="tx2"/>
              </a:solidFill>
            </a:endParaRPr>
          </a:p>
        </p:txBody>
      </p:sp>
      <p:sp>
        <p:nvSpPr>
          <p:cNvPr id="71" name="ZoneTexte 70">
            <a:extLst>
              <a:ext uri="{FF2B5EF4-FFF2-40B4-BE49-F238E27FC236}">
                <a16:creationId xmlns:a16="http://schemas.microsoft.com/office/drawing/2014/main" id="{5969F768-2F2F-49B5-865B-459D956DE690}"/>
              </a:ext>
            </a:extLst>
          </p:cNvPr>
          <p:cNvSpPr txBox="1"/>
          <p:nvPr/>
        </p:nvSpPr>
        <p:spPr>
          <a:xfrm>
            <a:off x="408374" y="1808414"/>
            <a:ext cx="10018000" cy="311972"/>
          </a:xfrm>
          <a:prstGeom prst="rect">
            <a:avLst/>
          </a:prstGeom>
          <a:solidFill>
            <a:srgbClr val="FF66CC"/>
          </a:solidFill>
          <a:ln>
            <a:noFill/>
          </a:ln>
        </p:spPr>
        <p:txBody>
          <a:bodyPr wrap="square" rtlCol="0" anchor="ctr">
            <a:noAutofit/>
          </a:bodyPr>
          <a:lstStyle/>
          <a:p>
            <a:r>
              <a:rPr lang="fr-FR" sz="1100" b="1" dirty="0">
                <a:solidFill>
                  <a:schemeClr val="tx2"/>
                </a:solidFill>
              </a:rPr>
              <a:t>Éditeurs : radio, presse, TV</a:t>
            </a:r>
            <a:endParaRPr lang="fr-FR" sz="1100" dirty="0">
              <a:solidFill>
                <a:schemeClr val="tx2"/>
              </a:solidFill>
            </a:endParaRPr>
          </a:p>
        </p:txBody>
      </p:sp>
      <p:sp>
        <p:nvSpPr>
          <p:cNvPr id="72" name="ZoneTexte 71">
            <a:extLst>
              <a:ext uri="{FF2B5EF4-FFF2-40B4-BE49-F238E27FC236}">
                <a16:creationId xmlns:a16="http://schemas.microsoft.com/office/drawing/2014/main" id="{677B96AE-F254-4A95-A1F6-9901FD461E1C}"/>
              </a:ext>
            </a:extLst>
          </p:cNvPr>
          <p:cNvSpPr txBox="1"/>
          <p:nvPr/>
        </p:nvSpPr>
        <p:spPr>
          <a:xfrm>
            <a:off x="408374" y="1479692"/>
            <a:ext cx="825622" cy="226234"/>
          </a:xfrm>
          <a:prstGeom prst="rect">
            <a:avLst/>
          </a:prstGeom>
          <a:solidFill>
            <a:schemeClr val="accent1">
              <a:lumMod val="10000"/>
              <a:lumOff val="90000"/>
            </a:schemeClr>
          </a:solidFill>
          <a:ln>
            <a:noFill/>
          </a:ln>
        </p:spPr>
        <p:txBody>
          <a:bodyPr wrap="square" rtlCol="0" anchor="ctr">
            <a:noAutofit/>
          </a:bodyPr>
          <a:lstStyle/>
          <a:p>
            <a:pPr algn="ctr"/>
            <a:r>
              <a:rPr lang="fr-FR" sz="900" dirty="0">
                <a:solidFill>
                  <a:schemeClr val="tx2"/>
                </a:solidFill>
              </a:rPr>
              <a:t>Avant 2000</a:t>
            </a:r>
          </a:p>
        </p:txBody>
      </p:sp>
      <p:cxnSp>
        <p:nvCxnSpPr>
          <p:cNvPr id="73" name="Connecteur droit 72">
            <a:extLst>
              <a:ext uri="{FF2B5EF4-FFF2-40B4-BE49-F238E27FC236}">
                <a16:creationId xmlns:a16="http://schemas.microsoft.com/office/drawing/2014/main" id="{AB6E873F-DB1B-435A-A440-8B1BE6949FCB}"/>
              </a:ext>
            </a:extLst>
          </p:cNvPr>
          <p:cNvCxnSpPr>
            <a:cxnSpLocks/>
          </p:cNvCxnSpPr>
          <p:nvPr/>
        </p:nvCxnSpPr>
        <p:spPr>
          <a:xfrm>
            <a:off x="1316409" y="1351074"/>
            <a:ext cx="0" cy="388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B7E692C6-1DE3-4DED-99B4-C6C0DDE9B24C}"/>
              </a:ext>
            </a:extLst>
          </p:cNvPr>
          <p:cNvSpPr/>
          <p:nvPr/>
        </p:nvSpPr>
        <p:spPr>
          <a:xfrm>
            <a:off x="4058290" y="5120709"/>
            <a:ext cx="1295005" cy="567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Création des plateformes de streaming</a:t>
            </a:r>
          </a:p>
        </p:txBody>
      </p:sp>
      <p:cxnSp>
        <p:nvCxnSpPr>
          <p:cNvPr id="75" name="Connecteur droit 74">
            <a:extLst>
              <a:ext uri="{FF2B5EF4-FFF2-40B4-BE49-F238E27FC236}">
                <a16:creationId xmlns:a16="http://schemas.microsoft.com/office/drawing/2014/main" id="{10933827-555F-4235-9F50-7BD1BC6CBB22}"/>
              </a:ext>
            </a:extLst>
          </p:cNvPr>
          <p:cNvCxnSpPr>
            <a:cxnSpLocks/>
          </p:cNvCxnSpPr>
          <p:nvPr/>
        </p:nvCxnSpPr>
        <p:spPr>
          <a:xfrm>
            <a:off x="4092706" y="4644101"/>
            <a:ext cx="0" cy="82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542447FC-46DB-492E-A206-DCC40BA36827}"/>
              </a:ext>
            </a:extLst>
          </p:cNvPr>
          <p:cNvCxnSpPr>
            <a:cxnSpLocks/>
          </p:cNvCxnSpPr>
          <p:nvPr/>
        </p:nvCxnSpPr>
        <p:spPr>
          <a:xfrm>
            <a:off x="5300734" y="4644101"/>
            <a:ext cx="0" cy="82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53ACF40-DCED-4EC5-B63A-E5528505CD40}"/>
              </a:ext>
            </a:extLst>
          </p:cNvPr>
          <p:cNvSpPr/>
          <p:nvPr/>
        </p:nvSpPr>
        <p:spPr>
          <a:xfrm>
            <a:off x="8257369" y="4234781"/>
            <a:ext cx="1295005" cy="42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Création de plusieurs acteurs français</a:t>
            </a:r>
          </a:p>
        </p:txBody>
      </p:sp>
      <p:cxnSp>
        <p:nvCxnSpPr>
          <p:cNvPr id="78" name="Connecteur droit 77">
            <a:extLst>
              <a:ext uri="{FF2B5EF4-FFF2-40B4-BE49-F238E27FC236}">
                <a16:creationId xmlns:a16="http://schemas.microsoft.com/office/drawing/2014/main" id="{F56ED2E2-1007-4530-A154-148C845B380B}"/>
              </a:ext>
            </a:extLst>
          </p:cNvPr>
          <p:cNvCxnSpPr>
            <a:cxnSpLocks/>
          </p:cNvCxnSpPr>
          <p:nvPr/>
        </p:nvCxnSpPr>
        <p:spPr>
          <a:xfrm>
            <a:off x="8344346" y="3781820"/>
            <a:ext cx="0" cy="82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3CA35DE6-F8FE-4298-9110-EC6F6F84333D}"/>
              </a:ext>
            </a:extLst>
          </p:cNvPr>
          <p:cNvCxnSpPr>
            <a:cxnSpLocks/>
          </p:cNvCxnSpPr>
          <p:nvPr/>
        </p:nvCxnSpPr>
        <p:spPr>
          <a:xfrm>
            <a:off x="9552374" y="3781820"/>
            <a:ext cx="0" cy="82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A6DB9DD0-9C86-460D-8CB2-01D71CD97B1B}"/>
              </a:ext>
            </a:extLst>
          </p:cNvPr>
          <p:cNvSpPr/>
          <p:nvPr/>
        </p:nvSpPr>
        <p:spPr>
          <a:xfrm>
            <a:off x="7423789" y="2753870"/>
            <a:ext cx="1127479" cy="42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Pic de création en France</a:t>
            </a:r>
          </a:p>
        </p:txBody>
      </p:sp>
      <p:cxnSp>
        <p:nvCxnSpPr>
          <p:cNvPr id="81" name="Connecteur droit 80">
            <a:extLst>
              <a:ext uri="{FF2B5EF4-FFF2-40B4-BE49-F238E27FC236}">
                <a16:creationId xmlns:a16="http://schemas.microsoft.com/office/drawing/2014/main" id="{B9D57EC8-EDC4-4A7B-9716-0937AFBEB608}"/>
              </a:ext>
            </a:extLst>
          </p:cNvPr>
          <p:cNvCxnSpPr>
            <a:cxnSpLocks/>
          </p:cNvCxnSpPr>
          <p:nvPr/>
        </p:nvCxnSpPr>
        <p:spPr>
          <a:xfrm>
            <a:off x="8471566" y="2336706"/>
            <a:ext cx="0" cy="82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E9657680-29FE-4DEC-A76E-27A695F4F77E}"/>
              </a:ext>
            </a:extLst>
          </p:cNvPr>
          <p:cNvCxnSpPr>
            <a:cxnSpLocks/>
          </p:cNvCxnSpPr>
          <p:nvPr/>
        </p:nvCxnSpPr>
        <p:spPr>
          <a:xfrm>
            <a:off x="7479322" y="2336706"/>
            <a:ext cx="0" cy="82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BC0A8884-C732-421A-AB58-D014E5F78CA3}"/>
              </a:ext>
            </a:extLst>
          </p:cNvPr>
          <p:cNvSpPr/>
          <p:nvPr/>
        </p:nvSpPr>
        <p:spPr>
          <a:xfrm>
            <a:off x="247109" y="2106857"/>
            <a:ext cx="1137170" cy="1056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Majoritairement des acteurs historiques des médias, malgré quelques créations depuis 2000</a:t>
            </a:r>
          </a:p>
        </p:txBody>
      </p:sp>
      <p:sp>
        <p:nvSpPr>
          <p:cNvPr id="84" name="ZoneTexte 83">
            <a:extLst>
              <a:ext uri="{FF2B5EF4-FFF2-40B4-BE49-F238E27FC236}">
                <a16:creationId xmlns:a16="http://schemas.microsoft.com/office/drawing/2014/main" id="{D11114C4-BFED-4993-9926-2CC289916470}"/>
              </a:ext>
            </a:extLst>
          </p:cNvPr>
          <p:cNvSpPr txBox="1"/>
          <p:nvPr/>
        </p:nvSpPr>
        <p:spPr>
          <a:xfrm>
            <a:off x="1541766" y="5888344"/>
            <a:ext cx="9765437" cy="808635"/>
          </a:xfrm>
          <a:prstGeom prst="rect">
            <a:avLst/>
          </a:prstGeom>
          <a:noFill/>
          <a:ln>
            <a:noFill/>
          </a:ln>
        </p:spPr>
        <p:txBody>
          <a:bodyPr wrap="square" rtlCol="0" anchor="ctr">
            <a:noAutofit/>
          </a:bodyPr>
          <a:lstStyle/>
          <a:p>
            <a:pPr algn="just"/>
            <a:r>
              <a:rPr lang="fr-FR" sz="1400" dirty="0"/>
              <a:t>Un tissu économique qui se compose d’acteurs historiques (radio, presse, TV) et de nouveaux entrants (autres activités). </a:t>
            </a:r>
            <a:r>
              <a:rPr lang="fr-FR" sz="1400" b="1" dirty="0"/>
              <a:t>Malgré l’arrivée récente d’acteurs sur la partie création (studio pure </a:t>
            </a:r>
            <a:r>
              <a:rPr lang="fr-FR" sz="1400" b="1" dirty="0" err="1"/>
              <a:t>player</a:t>
            </a:r>
            <a:r>
              <a:rPr lang="fr-FR" sz="1400" b="1" dirty="0"/>
              <a:t>) et technique (monétisation – hébergements),  des structures qui ont dépassé la phase de lancement, </a:t>
            </a:r>
            <a:r>
              <a:rPr lang="fr-FR" sz="1400" dirty="0">
                <a:solidFill>
                  <a:schemeClr val="tx2"/>
                </a:solidFill>
              </a:rPr>
              <a:t>qui bénéficient d’une croissance des usages et à la recherche de modèles économiques pérennes.</a:t>
            </a:r>
          </a:p>
        </p:txBody>
      </p:sp>
      <p:sp>
        <p:nvSpPr>
          <p:cNvPr id="85" name="Triangle isocèle 84">
            <a:extLst>
              <a:ext uri="{FF2B5EF4-FFF2-40B4-BE49-F238E27FC236}">
                <a16:creationId xmlns:a16="http://schemas.microsoft.com/office/drawing/2014/main" id="{C63771E7-62C0-4791-A4EC-93642BFF157D}"/>
              </a:ext>
            </a:extLst>
          </p:cNvPr>
          <p:cNvSpPr/>
          <p:nvPr/>
        </p:nvSpPr>
        <p:spPr>
          <a:xfrm rot="5400000">
            <a:off x="1118680" y="6120461"/>
            <a:ext cx="618301" cy="227871"/>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a:extLst>
              <a:ext uri="{FF2B5EF4-FFF2-40B4-BE49-F238E27FC236}">
                <a16:creationId xmlns:a16="http://schemas.microsoft.com/office/drawing/2014/main" id="{9C067A0A-0923-4377-BC74-6ADC87F9DB7A}"/>
              </a:ext>
            </a:extLst>
          </p:cNvPr>
          <p:cNvSpPr/>
          <p:nvPr/>
        </p:nvSpPr>
        <p:spPr>
          <a:xfrm>
            <a:off x="10503057" y="2306592"/>
            <a:ext cx="1548517" cy="42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(Presque exclusivement des acteurs français exerçant en France)</a:t>
            </a:r>
          </a:p>
        </p:txBody>
      </p:sp>
      <p:sp>
        <p:nvSpPr>
          <p:cNvPr id="87" name="Rectangle 86">
            <a:extLst>
              <a:ext uri="{FF2B5EF4-FFF2-40B4-BE49-F238E27FC236}">
                <a16:creationId xmlns:a16="http://schemas.microsoft.com/office/drawing/2014/main" id="{646E79EC-294D-48E0-9FFA-15304B75C1E2}"/>
              </a:ext>
            </a:extLst>
          </p:cNvPr>
          <p:cNvSpPr/>
          <p:nvPr/>
        </p:nvSpPr>
        <p:spPr>
          <a:xfrm>
            <a:off x="10503059" y="3195539"/>
            <a:ext cx="1656000" cy="42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(Un marché mondial, des acteurs internationaux et français qui se côtoient)</a:t>
            </a:r>
          </a:p>
        </p:txBody>
      </p:sp>
      <p:sp>
        <p:nvSpPr>
          <p:cNvPr id="88" name="Rectangle 87">
            <a:extLst>
              <a:ext uri="{FF2B5EF4-FFF2-40B4-BE49-F238E27FC236}">
                <a16:creationId xmlns:a16="http://schemas.microsoft.com/office/drawing/2014/main" id="{C70764A7-0CD1-44FF-BB1C-AAAD6A28FEDB}"/>
              </a:ext>
            </a:extLst>
          </p:cNvPr>
          <p:cNvSpPr/>
          <p:nvPr/>
        </p:nvSpPr>
        <p:spPr>
          <a:xfrm>
            <a:off x="10503059" y="3773780"/>
            <a:ext cx="1656000" cy="42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(Un marché mondial, des acteurs internationaux et français qui se côtoient)</a:t>
            </a:r>
          </a:p>
        </p:txBody>
      </p:sp>
      <p:sp>
        <p:nvSpPr>
          <p:cNvPr id="89" name="Rectangle 88">
            <a:extLst>
              <a:ext uri="{FF2B5EF4-FFF2-40B4-BE49-F238E27FC236}">
                <a16:creationId xmlns:a16="http://schemas.microsoft.com/office/drawing/2014/main" id="{C3E29017-7FD9-469B-B246-59E90DCDDF9C}"/>
              </a:ext>
            </a:extLst>
          </p:cNvPr>
          <p:cNvSpPr/>
          <p:nvPr/>
        </p:nvSpPr>
        <p:spPr>
          <a:xfrm>
            <a:off x="10503059" y="4581963"/>
            <a:ext cx="1656000" cy="1083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(Un marché mondial, sur la partie streaming : des acteurs internationaux principalement, sur la partie agrégation et contenus propriétaires des acteurs français)</a:t>
            </a:r>
          </a:p>
        </p:txBody>
      </p:sp>
      <p:pic>
        <p:nvPicPr>
          <p:cNvPr id="15" name="Image 14">
            <a:extLst>
              <a:ext uri="{FF2B5EF4-FFF2-40B4-BE49-F238E27FC236}">
                <a16:creationId xmlns:a16="http://schemas.microsoft.com/office/drawing/2014/main" id="{A78179F4-88C7-4755-B851-EF2563F0EB69}"/>
              </a:ext>
            </a:extLst>
          </p:cNvPr>
          <p:cNvPicPr>
            <a:picLocks noChangeAspect="1"/>
          </p:cNvPicPr>
          <p:nvPr/>
        </p:nvPicPr>
        <p:blipFill>
          <a:blip r:embed="rId3"/>
          <a:stretch>
            <a:fillRect/>
          </a:stretch>
        </p:blipFill>
        <p:spPr>
          <a:xfrm>
            <a:off x="1465778" y="1483054"/>
            <a:ext cx="8976360" cy="198120"/>
          </a:xfrm>
          <a:prstGeom prst="rect">
            <a:avLst/>
          </a:prstGeom>
        </p:spPr>
      </p:pic>
      <p:cxnSp>
        <p:nvCxnSpPr>
          <p:cNvPr id="30" name="Connecteur droit 29">
            <a:extLst>
              <a:ext uri="{FF2B5EF4-FFF2-40B4-BE49-F238E27FC236}">
                <a16:creationId xmlns:a16="http://schemas.microsoft.com/office/drawing/2014/main" id="{B1EB0FA6-3500-4F1F-9890-BCAC18FF5407}"/>
              </a:ext>
            </a:extLst>
          </p:cNvPr>
          <p:cNvCxnSpPr>
            <a:cxnSpLocks/>
          </p:cNvCxnSpPr>
          <p:nvPr/>
        </p:nvCxnSpPr>
        <p:spPr>
          <a:xfrm>
            <a:off x="8223916" y="3186898"/>
            <a:ext cx="0" cy="45507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27CED33C-9228-464D-A72A-9099802D427E}"/>
              </a:ext>
            </a:extLst>
          </p:cNvPr>
          <p:cNvCxnSpPr>
            <a:cxnSpLocks/>
          </p:cNvCxnSpPr>
          <p:nvPr/>
        </p:nvCxnSpPr>
        <p:spPr>
          <a:xfrm>
            <a:off x="9004966" y="3195539"/>
            <a:ext cx="0" cy="45507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38CBBA0-230D-4F83-9D8B-D3325449F54A}"/>
              </a:ext>
            </a:extLst>
          </p:cNvPr>
          <p:cNvSpPr/>
          <p:nvPr/>
        </p:nvSpPr>
        <p:spPr>
          <a:xfrm>
            <a:off x="8093867" y="3245717"/>
            <a:ext cx="1046455" cy="42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Création de plusieurs </a:t>
            </a:r>
          </a:p>
          <a:p>
            <a:pPr algn="ctr"/>
            <a:r>
              <a:rPr lang="fr-FR" sz="900" i="1" dirty="0">
                <a:solidFill>
                  <a:schemeClr val="tx2"/>
                </a:solidFill>
              </a:rPr>
              <a:t>acteurs français</a:t>
            </a:r>
          </a:p>
        </p:txBody>
      </p:sp>
      <p:sp>
        <p:nvSpPr>
          <p:cNvPr id="35" name="Rectangle 34">
            <a:extLst>
              <a:ext uri="{FF2B5EF4-FFF2-40B4-BE49-F238E27FC236}">
                <a16:creationId xmlns:a16="http://schemas.microsoft.com/office/drawing/2014/main" id="{8EE4CAE6-2817-440A-A9E6-CEF35C558546}"/>
              </a:ext>
            </a:extLst>
          </p:cNvPr>
          <p:cNvSpPr/>
          <p:nvPr/>
        </p:nvSpPr>
        <p:spPr>
          <a:xfrm>
            <a:off x="6756011" y="4985062"/>
            <a:ext cx="935316" cy="84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Lancement pour les plateformes </a:t>
            </a:r>
          </a:p>
          <a:p>
            <a:pPr algn="ctr"/>
            <a:r>
              <a:rPr lang="fr-FR" sz="900" i="1" dirty="0">
                <a:solidFill>
                  <a:schemeClr val="tx2"/>
                </a:solidFill>
              </a:rPr>
              <a:t>de streaming de l’activité  podcasts*</a:t>
            </a:r>
          </a:p>
        </p:txBody>
      </p:sp>
      <p:cxnSp>
        <p:nvCxnSpPr>
          <p:cNvPr id="36" name="Connecteur droit 35">
            <a:extLst>
              <a:ext uri="{FF2B5EF4-FFF2-40B4-BE49-F238E27FC236}">
                <a16:creationId xmlns:a16="http://schemas.microsoft.com/office/drawing/2014/main" id="{D2C1BC64-0639-4189-AB87-0E0B590A69DC}"/>
              </a:ext>
            </a:extLst>
          </p:cNvPr>
          <p:cNvCxnSpPr>
            <a:cxnSpLocks/>
          </p:cNvCxnSpPr>
          <p:nvPr/>
        </p:nvCxnSpPr>
        <p:spPr>
          <a:xfrm>
            <a:off x="6816549" y="4672432"/>
            <a:ext cx="0" cy="82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9072EC37-3804-418D-9C33-935204747242}"/>
              </a:ext>
            </a:extLst>
          </p:cNvPr>
          <p:cNvCxnSpPr>
            <a:cxnSpLocks/>
          </p:cNvCxnSpPr>
          <p:nvPr/>
        </p:nvCxnSpPr>
        <p:spPr>
          <a:xfrm>
            <a:off x="7691327" y="4644101"/>
            <a:ext cx="0" cy="82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Organigramme : Connecteur 2">
            <a:extLst>
              <a:ext uri="{FF2B5EF4-FFF2-40B4-BE49-F238E27FC236}">
                <a16:creationId xmlns:a16="http://schemas.microsoft.com/office/drawing/2014/main" id="{959263C2-BFA2-4CB9-8910-61259632A4BA}"/>
              </a:ext>
            </a:extLst>
          </p:cNvPr>
          <p:cNvSpPr>
            <a:spLocks noChangeAspect="1"/>
          </p:cNvSpPr>
          <p:nvPr/>
        </p:nvSpPr>
        <p:spPr>
          <a:xfrm>
            <a:off x="2076598" y="2125905"/>
            <a:ext cx="0" cy="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a:extLst>
              <a:ext uri="{FF2B5EF4-FFF2-40B4-BE49-F238E27FC236}">
                <a16:creationId xmlns:a16="http://schemas.microsoft.com/office/drawing/2014/main" id="{4C86208E-9229-402D-9AC7-F0C827B03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8275"/>
            <a:ext cx="0" cy="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Connecteur droit 40">
            <a:extLst>
              <a:ext uri="{FF2B5EF4-FFF2-40B4-BE49-F238E27FC236}">
                <a16:creationId xmlns:a16="http://schemas.microsoft.com/office/drawing/2014/main" id="{927E22D2-68B8-44AE-A1DA-08B456C1ADE5}"/>
              </a:ext>
            </a:extLst>
          </p:cNvPr>
          <p:cNvCxnSpPr>
            <a:cxnSpLocks/>
          </p:cNvCxnSpPr>
          <p:nvPr/>
        </p:nvCxnSpPr>
        <p:spPr>
          <a:xfrm>
            <a:off x="2432575" y="2120386"/>
            <a:ext cx="0" cy="677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055CC3B-84FC-4D72-9792-0AD3A4302304}"/>
              </a:ext>
            </a:extLst>
          </p:cNvPr>
          <p:cNvSpPr/>
          <p:nvPr/>
        </p:nvSpPr>
        <p:spPr>
          <a:xfrm>
            <a:off x="6069347" y="2144331"/>
            <a:ext cx="920557" cy="42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1</a:t>
            </a:r>
            <a:r>
              <a:rPr lang="fr-FR" sz="900" i="1" baseline="30000" dirty="0">
                <a:solidFill>
                  <a:schemeClr val="tx2"/>
                </a:solidFill>
              </a:rPr>
              <a:t>er</a:t>
            </a:r>
            <a:r>
              <a:rPr lang="fr-FR" sz="900" i="1" dirty="0">
                <a:solidFill>
                  <a:schemeClr val="tx2"/>
                </a:solidFill>
              </a:rPr>
              <a:t> podcast natif RF</a:t>
            </a:r>
          </a:p>
        </p:txBody>
      </p:sp>
      <p:cxnSp>
        <p:nvCxnSpPr>
          <p:cNvPr id="48" name="Connecteur droit 47">
            <a:extLst>
              <a:ext uri="{FF2B5EF4-FFF2-40B4-BE49-F238E27FC236}">
                <a16:creationId xmlns:a16="http://schemas.microsoft.com/office/drawing/2014/main" id="{B6AF9768-B47F-447B-B4B6-5064EF49A646}"/>
              </a:ext>
            </a:extLst>
          </p:cNvPr>
          <p:cNvCxnSpPr>
            <a:cxnSpLocks/>
          </p:cNvCxnSpPr>
          <p:nvPr/>
        </p:nvCxnSpPr>
        <p:spPr>
          <a:xfrm>
            <a:off x="6529626" y="2106857"/>
            <a:ext cx="0" cy="812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20735419-7BBE-4618-9D66-1EA22BD39AC4}"/>
              </a:ext>
            </a:extLst>
          </p:cNvPr>
          <p:cNvSpPr/>
          <p:nvPr/>
        </p:nvSpPr>
        <p:spPr>
          <a:xfrm>
            <a:off x="3509808" y="1756991"/>
            <a:ext cx="6932329" cy="42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Développement des podcasts replay en radio, pour la presse , pour la TV</a:t>
            </a:r>
          </a:p>
        </p:txBody>
      </p:sp>
      <p:sp>
        <p:nvSpPr>
          <p:cNvPr id="50" name="Rectangle 49">
            <a:extLst>
              <a:ext uri="{FF2B5EF4-FFF2-40B4-BE49-F238E27FC236}">
                <a16:creationId xmlns:a16="http://schemas.microsoft.com/office/drawing/2014/main" id="{37D9D3AD-98EA-4934-B8EB-AE0D4401AA1A}"/>
              </a:ext>
            </a:extLst>
          </p:cNvPr>
          <p:cNvSpPr/>
          <p:nvPr/>
        </p:nvSpPr>
        <p:spPr>
          <a:xfrm>
            <a:off x="1972296" y="2221338"/>
            <a:ext cx="920557" cy="42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1</a:t>
            </a:r>
            <a:r>
              <a:rPr lang="fr-FR" sz="900" i="1" baseline="30000" dirty="0">
                <a:solidFill>
                  <a:schemeClr val="tx2"/>
                </a:solidFill>
              </a:rPr>
              <a:t>er</a:t>
            </a:r>
            <a:r>
              <a:rPr lang="fr-FR" sz="900" i="1" dirty="0">
                <a:solidFill>
                  <a:schemeClr val="tx2"/>
                </a:solidFill>
              </a:rPr>
              <a:t> podcast natif Arte Radio</a:t>
            </a:r>
          </a:p>
        </p:txBody>
      </p:sp>
      <p:sp>
        <p:nvSpPr>
          <p:cNvPr id="43" name="Rectangle 42">
            <a:extLst>
              <a:ext uri="{FF2B5EF4-FFF2-40B4-BE49-F238E27FC236}">
                <a16:creationId xmlns:a16="http://schemas.microsoft.com/office/drawing/2014/main" id="{92A0261E-7599-4B04-A4A7-8BD690F60537}"/>
              </a:ext>
            </a:extLst>
          </p:cNvPr>
          <p:cNvSpPr/>
          <p:nvPr/>
        </p:nvSpPr>
        <p:spPr>
          <a:xfrm>
            <a:off x="10517229" y="1766089"/>
            <a:ext cx="1548517" cy="42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(Presque exclusivement des acteurs français exerçant en France)</a:t>
            </a:r>
          </a:p>
        </p:txBody>
      </p:sp>
      <p:cxnSp>
        <p:nvCxnSpPr>
          <p:cNvPr id="44" name="Connecteur droit 43">
            <a:extLst>
              <a:ext uri="{FF2B5EF4-FFF2-40B4-BE49-F238E27FC236}">
                <a16:creationId xmlns:a16="http://schemas.microsoft.com/office/drawing/2014/main" id="{5BC76FBE-DDAF-49F5-9EB8-46367D06701A}"/>
              </a:ext>
            </a:extLst>
          </p:cNvPr>
          <p:cNvCxnSpPr>
            <a:cxnSpLocks/>
          </p:cNvCxnSpPr>
          <p:nvPr/>
        </p:nvCxnSpPr>
        <p:spPr>
          <a:xfrm>
            <a:off x="3509808" y="2120386"/>
            <a:ext cx="0" cy="677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521C3E7-A09B-4D00-9C63-6236FF598629}"/>
              </a:ext>
            </a:extLst>
          </p:cNvPr>
          <p:cNvSpPr/>
          <p:nvPr/>
        </p:nvSpPr>
        <p:spPr>
          <a:xfrm>
            <a:off x="3062176" y="2213599"/>
            <a:ext cx="920557" cy="42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1</a:t>
            </a:r>
            <a:r>
              <a:rPr lang="fr-FR" sz="900" i="1" baseline="30000" dirty="0">
                <a:solidFill>
                  <a:schemeClr val="tx2"/>
                </a:solidFill>
              </a:rPr>
              <a:t>er</a:t>
            </a:r>
            <a:r>
              <a:rPr lang="fr-FR" sz="900" i="1" dirty="0">
                <a:solidFill>
                  <a:schemeClr val="tx2"/>
                </a:solidFill>
              </a:rPr>
              <a:t> podcast replay pour les radios</a:t>
            </a:r>
          </a:p>
        </p:txBody>
      </p:sp>
      <p:sp>
        <p:nvSpPr>
          <p:cNvPr id="51" name="Rectangle 50">
            <a:extLst>
              <a:ext uri="{FF2B5EF4-FFF2-40B4-BE49-F238E27FC236}">
                <a16:creationId xmlns:a16="http://schemas.microsoft.com/office/drawing/2014/main" id="{CE29923E-D066-4FF4-90A0-8D0C727326F6}"/>
              </a:ext>
            </a:extLst>
          </p:cNvPr>
          <p:cNvSpPr/>
          <p:nvPr/>
        </p:nvSpPr>
        <p:spPr>
          <a:xfrm>
            <a:off x="3045604" y="2797448"/>
            <a:ext cx="920557" cy="422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1</a:t>
            </a:r>
            <a:r>
              <a:rPr lang="fr-FR" sz="900" i="1" baseline="30000" dirty="0">
                <a:solidFill>
                  <a:schemeClr val="tx2"/>
                </a:solidFill>
              </a:rPr>
              <a:t>er</a:t>
            </a:r>
            <a:r>
              <a:rPr lang="fr-FR" sz="900" i="1" dirty="0">
                <a:solidFill>
                  <a:schemeClr val="tx2"/>
                </a:solidFill>
              </a:rPr>
              <a:t> podcast natif presse</a:t>
            </a:r>
          </a:p>
        </p:txBody>
      </p:sp>
      <p:sp>
        <p:nvSpPr>
          <p:cNvPr id="52" name="Rectangle 51">
            <a:extLst>
              <a:ext uri="{FF2B5EF4-FFF2-40B4-BE49-F238E27FC236}">
                <a16:creationId xmlns:a16="http://schemas.microsoft.com/office/drawing/2014/main" id="{91BB206A-5C62-4BC5-8171-38F17CDFABFF}"/>
              </a:ext>
            </a:extLst>
          </p:cNvPr>
          <p:cNvSpPr/>
          <p:nvPr/>
        </p:nvSpPr>
        <p:spPr>
          <a:xfrm>
            <a:off x="818689" y="6705356"/>
            <a:ext cx="4486973" cy="15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i="1" dirty="0">
                <a:solidFill>
                  <a:schemeClr val="tx2"/>
                </a:solidFill>
              </a:rPr>
              <a:t>* I Tune met à disposition les 1ers podcasts en 2005</a:t>
            </a:r>
          </a:p>
        </p:txBody>
      </p:sp>
      <p:cxnSp>
        <p:nvCxnSpPr>
          <p:cNvPr id="47" name="Connecteur droit 46">
            <a:extLst>
              <a:ext uri="{FF2B5EF4-FFF2-40B4-BE49-F238E27FC236}">
                <a16:creationId xmlns:a16="http://schemas.microsoft.com/office/drawing/2014/main" id="{C5EE6847-177C-41C7-8FA1-B0ACB5358116}"/>
              </a:ext>
            </a:extLst>
          </p:cNvPr>
          <p:cNvCxnSpPr>
            <a:cxnSpLocks/>
          </p:cNvCxnSpPr>
          <p:nvPr/>
        </p:nvCxnSpPr>
        <p:spPr>
          <a:xfrm>
            <a:off x="3509808" y="2643378"/>
            <a:ext cx="0" cy="2187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27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774248E-8ACC-406E-B1A9-C13F63215124}"/>
              </a:ext>
            </a:extLst>
          </p:cNvPr>
          <p:cNvSpPr>
            <a:spLocks noGrp="1"/>
          </p:cNvSpPr>
          <p:nvPr>
            <p:ph type="title"/>
          </p:nvPr>
        </p:nvSpPr>
        <p:spPr/>
        <p:txBody>
          <a:bodyPr/>
          <a:lstStyle/>
          <a:p>
            <a:r>
              <a:rPr lang="fr-FR" dirty="0"/>
              <a:t>L’OBSERVATOIRE</a:t>
            </a:r>
          </a:p>
        </p:txBody>
      </p:sp>
      <p:sp>
        <p:nvSpPr>
          <p:cNvPr id="2" name="Espace réservé du numéro de diapositive 1">
            <a:extLst>
              <a:ext uri="{FF2B5EF4-FFF2-40B4-BE49-F238E27FC236}">
                <a16:creationId xmlns:a16="http://schemas.microsoft.com/office/drawing/2014/main" id="{2D6008D0-3D38-49A8-98A7-35761F973336}"/>
              </a:ext>
            </a:extLst>
          </p:cNvPr>
          <p:cNvSpPr>
            <a:spLocks noGrp="1"/>
          </p:cNvSpPr>
          <p:nvPr>
            <p:ph type="sldNum" sz="quarter" idx="12"/>
          </p:nvPr>
        </p:nvSpPr>
        <p:spPr>
          <a:xfrm>
            <a:off x="8905875" y="6435248"/>
            <a:ext cx="2740025" cy="161583"/>
          </a:xfrm>
        </p:spPr>
        <p:txBody>
          <a:bodyPr/>
          <a:lstStyle/>
          <a:p>
            <a:fld id="{C972D0C7-8A48-4519-8EA6-265A6FF30D7C}" type="slidenum">
              <a:rPr lang="en-US" smtClean="0"/>
              <a:pPr/>
              <a:t>19</a:t>
            </a:fld>
            <a:endParaRPr lang="en-US" dirty="0"/>
          </a:p>
        </p:txBody>
      </p:sp>
      <p:sp>
        <p:nvSpPr>
          <p:cNvPr id="75" name="Espace réservé du texte 6">
            <a:extLst>
              <a:ext uri="{FF2B5EF4-FFF2-40B4-BE49-F238E27FC236}">
                <a16:creationId xmlns:a16="http://schemas.microsoft.com/office/drawing/2014/main" id="{509D7CE4-EB8F-4658-9B3C-AD46901D5246}"/>
              </a:ext>
            </a:extLst>
          </p:cNvPr>
          <p:cNvSpPr>
            <a:spLocks noGrp="1"/>
          </p:cNvSpPr>
          <p:nvPr>
            <p:ph type="body" sz="quarter" idx="13"/>
          </p:nvPr>
        </p:nvSpPr>
        <p:spPr>
          <a:xfrm>
            <a:off x="546100" y="733425"/>
            <a:ext cx="11483604" cy="338554"/>
          </a:xfrm>
        </p:spPr>
        <p:txBody>
          <a:bodyPr/>
          <a:lstStyle/>
          <a:p>
            <a:r>
              <a:rPr lang="fr-FR" sz="1600" dirty="0"/>
              <a:t>SYNTHÈSE DES PROFILS TYPES PAR CATÉGORIE D’ACTEURS : PRODUCTION (1/2)</a:t>
            </a:r>
          </a:p>
        </p:txBody>
      </p:sp>
      <p:graphicFrame>
        <p:nvGraphicFramePr>
          <p:cNvPr id="3" name="Tableau 2">
            <a:extLst>
              <a:ext uri="{FF2B5EF4-FFF2-40B4-BE49-F238E27FC236}">
                <a16:creationId xmlns:a16="http://schemas.microsoft.com/office/drawing/2014/main" id="{4C9DA162-E27A-4720-8549-AD94C508D795}"/>
              </a:ext>
            </a:extLst>
          </p:cNvPr>
          <p:cNvGraphicFramePr>
            <a:graphicFrameLocks noGrp="1"/>
          </p:cNvGraphicFramePr>
          <p:nvPr>
            <p:extLst>
              <p:ext uri="{D42A27DB-BD31-4B8C-83A1-F6EECF244321}">
                <p14:modId xmlns:p14="http://schemas.microsoft.com/office/powerpoint/2010/main" val="3996405352"/>
              </p:ext>
            </p:extLst>
          </p:nvPr>
        </p:nvGraphicFramePr>
        <p:xfrm>
          <a:off x="660970" y="1103529"/>
          <a:ext cx="11195999" cy="5728300"/>
        </p:xfrm>
        <a:graphic>
          <a:graphicData uri="http://schemas.openxmlformats.org/drawingml/2006/table">
            <a:tbl>
              <a:tblPr/>
              <a:tblGrid>
                <a:gridCol w="2005634">
                  <a:extLst>
                    <a:ext uri="{9D8B030D-6E8A-4147-A177-3AD203B41FA5}">
                      <a16:colId xmlns:a16="http://schemas.microsoft.com/office/drawing/2014/main" val="3717667710"/>
                    </a:ext>
                  </a:extLst>
                </a:gridCol>
                <a:gridCol w="2171823">
                  <a:extLst>
                    <a:ext uri="{9D8B030D-6E8A-4147-A177-3AD203B41FA5}">
                      <a16:colId xmlns:a16="http://schemas.microsoft.com/office/drawing/2014/main" val="2912294782"/>
                    </a:ext>
                  </a:extLst>
                </a:gridCol>
                <a:gridCol w="2553734">
                  <a:extLst>
                    <a:ext uri="{9D8B030D-6E8A-4147-A177-3AD203B41FA5}">
                      <a16:colId xmlns:a16="http://schemas.microsoft.com/office/drawing/2014/main" val="119290461"/>
                    </a:ext>
                  </a:extLst>
                </a:gridCol>
                <a:gridCol w="2232404">
                  <a:extLst>
                    <a:ext uri="{9D8B030D-6E8A-4147-A177-3AD203B41FA5}">
                      <a16:colId xmlns:a16="http://schemas.microsoft.com/office/drawing/2014/main" val="3081252359"/>
                    </a:ext>
                  </a:extLst>
                </a:gridCol>
                <a:gridCol w="2232404">
                  <a:extLst>
                    <a:ext uri="{9D8B030D-6E8A-4147-A177-3AD203B41FA5}">
                      <a16:colId xmlns:a16="http://schemas.microsoft.com/office/drawing/2014/main" val="327146227"/>
                    </a:ext>
                  </a:extLst>
                </a:gridCol>
              </a:tblGrid>
              <a:tr h="444393">
                <a:tc>
                  <a:txBody>
                    <a:bodyPr/>
                    <a:lstStyle/>
                    <a:p>
                      <a:pPr algn="ctr" fontAlgn="b"/>
                      <a:r>
                        <a:rPr lang="fr-FR" sz="1000" b="0" i="0" u="none" strike="noStrike" dirty="0">
                          <a:solidFill>
                            <a:schemeClr val="bg1"/>
                          </a:solidFill>
                          <a:effectLst/>
                          <a:latin typeface="Tosh" pitchFamily="2" charset="0"/>
                        </a:rPr>
                        <a:t> </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ctr"/>
                      <a:r>
                        <a:rPr lang="fr-FR" sz="1200" b="1" i="0" u="none" strike="noStrike" dirty="0">
                          <a:solidFill>
                            <a:schemeClr val="tx2"/>
                          </a:solidFill>
                          <a:effectLst/>
                          <a:latin typeface="Tosh" pitchFamily="2" charset="0"/>
                        </a:rPr>
                        <a:t>STUDIO</a:t>
                      </a:r>
                    </a:p>
                    <a:p>
                      <a:pPr algn="ctr" fontAlgn="ctr"/>
                      <a:r>
                        <a:rPr lang="fr-FR" sz="1200" b="1" i="0" u="none" strike="noStrike" dirty="0">
                          <a:solidFill>
                            <a:schemeClr val="tx2"/>
                          </a:solidFill>
                          <a:effectLst/>
                          <a:latin typeface="Tosh" pitchFamily="2" charset="0"/>
                        </a:rPr>
                        <a:t>PURE PLAYER</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ctr"/>
                      <a:r>
                        <a:rPr lang="fr-FR" sz="1200" b="1" i="0" u="none" strike="noStrike" dirty="0">
                          <a:solidFill>
                            <a:srgbClr val="002060"/>
                          </a:solidFill>
                          <a:effectLst/>
                          <a:latin typeface="Tosh" pitchFamily="2" charset="0"/>
                        </a:rPr>
                        <a:t>RADIOS À VOCATION</a:t>
                      </a:r>
                    </a:p>
                    <a:p>
                      <a:pPr algn="ctr" fontAlgn="ctr"/>
                      <a:r>
                        <a:rPr lang="fr-FR" sz="1200" b="1" i="0" u="none" strike="noStrike" dirty="0">
                          <a:solidFill>
                            <a:schemeClr val="tx2"/>
                          </a:solidFill>
                          <a:effectLst/>
                          <a:latin typeface="Tosh" pitchFamily="2" charset="0"/>
                        </a:rPr>
                        <a:t>NATIONALE</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ctr"/>
                      <a:r>
                        <a:rPr lang="fr-FR" sz="1200" b="1" i="0" u="none" strike="noStrike" dirty="0">
                          <a:solidFill>
                            <a:schemeClr val="tx2"/>
                          </a:solidFill>
                          <a:effectLst/>
                          <a:latin typeface="Tosh" pitchFamily="2" charset="0"/>
                        </a:rPr>
                        <a:t>PRESSE</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ctr"/>
                      <a:r>
                        <a:rPr lang="fr-FR" sz="1200" b="1" i="0" u="none" strike="noStrike" dirty="0">
                          <a:solidFill>
                            <a:schemeClr val="tx2"/>
                          </a:solidFill>
                          <a:effectLst/>
                          <a:latin typeface="Tosh" pitchFamily="2" charset="0"/>
                        </a:rPr>
                        <a:t>PLATEFORMES STREAMING* (PRODUCTION)</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153747286"/>
                  </a:ext>
                </a:extLst>
              </a:tr>
              <a:tr h="389504">
                <a:tc>
                  <a:txBody>
                    <a:bodyPr/>
                    <a:lstStyle/>
                    <a:p>
                      <a:pPr algn="ctr" fontAlgn="b"/>
                      <a:r>
                        <a:rPr lang="fr-FR" sz="1200" b="1" i="0" u="none" strike="noStrike" dirty="0">
                          <a:solidFill>
                            <a:schemeClr val="bg1"/>
                          </a:solidFill>
                          <a:effectLst/>
                          <a:latin typeface="Tosh" pitchFamily="2" charset="0"/>
                        </a:rPr>
                        <a:t>TYPE ACTIONNARIAT PRINCIPAL</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rgbClr val="000000"/>
                          </a:solidFill>
                          <a:effectLst/>
                          <a:latin typeface="Tosh" pitchFamily="2" charset="0"/>
                        </a:rPr>
                        <a:t>FR (privé)</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FR (public et privé)</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FR (privé)</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INTERNATIONAL (privé)</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172803"/>
                  </a:ext>
                </a:extLst>
              </a:tr>
              <a:tr h="350195">
                <a:tc>
                  <a:txBody>
                    <a:bodyPr/>
                    <a:lstStyle/>
                    <a:p>
                      <a:pPr algn="ctr" fontAlgn="b"/>
                      <a:r>
                        <a:rPr lang="fr-FR" sz="1200" b="1" i="0" u="none" strike="noStrike" dirty="0">
                          <a:solidFill>
                            <a:schemeClr val="bg1"/>
                          </a:solidFill>
                          <a:effectLst/>
                          <a:latin typeface="Tosh" pitchFamily="2" charset="0"/>
                        </a:rPr>
                        <a:t>ACTIVITÉ PRINCIPALE</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rgbClr val="000000"/>
                          </a:solidFill>
                          <a:effectLst/>
                          <a:latin typeface="Tosh" pitchFamily="2" charset="0"/>
                        </a:rPr>
                        <a:t>Production de podcasts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Production audio linéaire et édition</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Edition de presse</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Diffusion de contenus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140968"/>
                  </a:ext>
                </a:extLst>
              </a:tr>
              <a:tr h="504000">
                <a:tc>
                  <a:txBody>
                    <a:bodyPr/>
                    <a:lstStyle/>
                    <a:p>
                      <a:pPr algn="ctr" fontAlgn="b"/>
                      <a:r>
                        <a:rPr lang="fr-FR" sz="1200" b="1" i="0" u="none" strike="noStrike" dirty="0">
                          <a:solidFill>
                            <a:schemeClr val="bg1"/>
                          </a:solidFill>
                          <a:effectLst/>
                          <a:latin typeface="Tosh" pitchFamily="2" charset="0"/>
                        </a:rPr>
                        <a:t>INTÉRÊT STRAT. POD. </a:t>
                      </a:r>
                      <a:r>
                        <a:rPr lang="fr-FR" sz="1000" b="0" i="1" u="none" strike="noStrike" dirty="0">
                          <a:solidFill>
                            <a:schemeClr val="bg1"/>
                          </a:solidFill>
                          <a:effectLst/>
                          <a:latin typeface="Tosh" pitchFamily="2" charset="0"/>
                        </a:rPr>
                        <a:t>(principal)</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1" i="0" u="none" strike="noStrike" dirty="0">
                          <a:solidFill>
                            <a:srgbClr val="000000"/>
                          </a:solidFill>
                          <a:effectLst/>
                          <a:latin typeface="Tosh" pitchFamily="2" charset="0"/>
                        </a:rPr>
                        <a:t>Cœur de l'activité</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1" i="0" u="none" strike="noStrike" dirty="0">
                          <a:solidFill>
                            <a:srgbClr val="002060"/>
                          </a:solidFill>
                          <a:effectLst/>
                          <a:latin typeface="Tosh" pitchFamily="2" charset="0"/>
                        </a:rPr>
                        <a:t>Diversification</a:t>
                      </a:r>
                    </a:p>
                    <a:p>
                      <a:pPr algn="ctr" fontAlgn="ctr"/>
                      <a:r>
                        <a:rPr lang="fr-FR" sz="1100" b="0" i="0" u="none" strike="noStrike" dirty="0">
                          <a:solidFill>
                            <a:srgbClr val="002060"/>
                          </a:solidFill>
                          <a:effectLst/>
                          <a:latin typeface="Tosh" pitchFamily="2" charset="0"/>
                        </a:rPr>
                        <a:t>(conquête, relais de croissance, innovation)</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1" i="0" u="none" strike="noStrike" dirty="0">
                          <a:solidFill>
                            <a:srgbClr val="000000"/>
                          </a:solidFill>
                          <a:effectLst/>
                          <a:latin typeface="Tosh" pitchFamily="2" charset="0"/>
                        </a:rPr>
                        <a:t>Diversification </a:t>
                      </a:r>
                    </a:p>
                    <a:p>
                      <a:pPr algn="ctr" fontAlgn="ctr"/>
                      <a:r>
                        <a:rPr lang="fr-FR" sz="1100" b="0" i="0" u="none" strike="noStrike" dirty="0">
                          <a:solidFill>
                            <a:srgbClr val="000000"/>
                          </a:solidFill>
                          <a:effectLst/>
                          <a:latin typeface="Tosh" pitchFamily="2" charset="0"/>
                        </a:rPr>
                        <a:t>(fidélisation)</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1" i="0" u="none" strike="noStrike" dirty="0">
                          <a:solidFill>
                            <a:srgbClr val="000000"/>
                          </a:solidFill>
                          <a:effectLst/>
                          <a:latin typeface="Tosh" pitchFamily="2" charset="0"/>
                        </a:rPr>
                        <a:t>Enrichissement offre/différenciation </a:t>
                      </a:r>
                    </a:p>
                    <a:p>
                      <a:pPr algn="ctr" fontAlgn="ctr"/>
                      <a:r>
                        <a:rPr lang="fr-FR" sz="1100" b="0" i="0" u="none" strike="noStrike" dirty="0">
                          <a:solidFill>
                            <a:srgbClr val="000000"/>
                          </a:solidFill>
                          <a:effectLst/>
                          <a:latin typeface="Tosh" pitchFamily="2" charset="0"/>
                        </a:rPr>
                        <a:t>(rétention et conquête)</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0009032"/>
                  </a:ext>
                </a:extLst>
              </a:tr>
              <a:tr h="468000">
                <a:tc>
                  <a:txBody>
                    <a:bodyPr/>
                    <a:lstStyle/>
                    <a:p>
                      <a:pPr algn="ctr" fontAlgn="b"/>
                      <a:r>
                        <a:rPr lang="fr-FR" sz="1200" b="1" i="0" u="none" strike="noStrike" kern="1200" dirty="0">
                          <a:solidFill>
                            <a:schemeClr val="bg1"/>
                          </a:solidFill>
                          <a:effectLst/>
                          <a:latin typeface="Tosh" pitchFamily="2" charset="0"/>
                          <a:ea typeface="+mn-ea"/>
                          <a:cs typeface="+mn-cs"/>
                        </a:rPr>
                        <a:t>NBR DE SALARIÉS</a:t>
                      </a:r>
                    </a:p>
                    <a:p>
                      <a:pPr algn="ctr" fontAlgn="b"/>
                      <a:r>
                        <a:rPr lang="fr-FR" sz="1000" b="0" i="1" u="none" strike="noStrike" kern="1200" dirty="0">
                          <a:solidFill>
                            <a:schemeClr val="bg1"/>
                          </a:solidFill>
                          <a:effectLst/>
                          <a:latin typeface="Tosh" pitchFamily="2" charset="0"/>
                          <a:ea typeface="+mn-ea"/>
                          <a:cs typeface="+mn-cs"/>
                        </a:rPr>
                        <a:t>(par structure travaillant pour l’activité en France) </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kern="1200" dirty="0">
                          <a:solidFill>
                            <a:schemeClr val="tx2"/>
                          </a:solidFill>
                          <a:effectLst/>
                          <a:latin typeface="Tosh" pitchFamily="2" charset="0"/>
                          <a:ea typeface="+mn-ea"/>
                          <a:cs typeface="+mn-cs"/>
                        </a:rPr>
                        <a:t>de 0 à 20</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2060"/>
                          </a:solidFill>
                          <a:effectLst/>
                          <a:latin typeface="Tosh" pitchFamily="2" charset="0"/>
                        </a:rPr>
                        <a:t>Plus de 50 (privé)</a:t>
                      </a:r>
                    </a:p>
                    <a:p>
                      <a:pPr algn="ctr" fontAlgn="ctr"/>
                      <a:r>
                        <a:rPr lang="fr-FR" sz="1100" b="0" i="0" u="none" strike="noStrike" dirty="0">
                          <a:solidFill>
                            <a:srgbClr val="002060"/>
                          </a:solidFill>
                          <a:effectLst/>
                          <a:latin typeface="Tosh" pitchFamily="2" charset="0"/>
                        </a:rPr>
                        <a:t>Plusieurs centaines voire milliers (public)</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tx2"/>
                          </a:solidFill>
                          <a:effectLst/>
                          <a:latin typeface="Tosh" pitchFamily="2" charset="0"/>
                        </a:rPr>
                        <a:t>De 50 à plus de 200</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tx2"/>
                          </a:solidFill>
                          <a:effectLst/>
                          <a:latin typeface="Tosh" pitchFamily="2" charset="0"/>
                        </a:rPr>
                        <a:t>Plus de 500 voire plusieurs milliers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8478606"/>
                  </a:ext>
                </a:extLst>
              </a:tr>
              <a:tr h="355602">
                <a:tc>
                  <a:txBody>
                    <a:bodyPr/>
                    <a:lstStyle/>
                    <a:p>
                      <a:pPr algn="ctr" fontAlgn="b"/>
                      <a:r>
                        <a:rPr lang="fr-FR" sz="1200" b="1" i="0" u="none" strike="noStrike" dirty="0">
                          <a:solidFill>
                            <a:schemeClr val="bg1"/>
                          </a:solidFill>
                          <a:effectLst/>
                          <a:latin typeface="Tosh" pitchFamily="2" charset="0"/>
                        </a:rPr>
                        <a:t>CA </a:t>
                      </a:r>
                    </a:p>
                    <a:p>
                      <a:pPr algn="ctr" fontAlgn="b"/>
                      <a:r>
                        <a:rPr lang="fr-FR" sz="1000" b="0" i="1" u="none" strike="noStrike" dirty="0">
                          <a:solidFill>
                            <a:schemeClr val="bg1"/>
                          </a:solidFill>
                          <a:effectLst/>
                          <a:latin typeface="Tosh" pitchFamily="2" charset="0"/>
                        </a:rPr>
                        <a:t>(par structure)</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chemeClr val="tx2"/>
                          </a:solidFill>
                          <a:effectLst/>
                          <a:latin typeface="Tosh" pitchFamily="2" charset="0"/>
                        </a:rPr>
                        <a:t>De 50 K€ </a:t>
                      </a:r>
                    </a:p>
                    <a:p>
                      <a:pPr algn="ctr" fontAlgn="ctr"/>
                      <a:r>
                        <a:rPr lang="fr-FR" sz="1100" b="0" i="0" u="none" strike="noStrike" dirty="0">
                          <a:solidFill>
                            <a:schemeClr val="tx2"/>
                          </a:solidFill>
                          <a:effectLst/>
                          <a:latin typeface="Tosh" pitchFamily="2" charset="0"/>
                        </a:rPr>
                        <a:t>à plus de 1 M€</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2060"/>
                          </a:solidFill>
                          <a:effectLst/>
                          <a:latin typeface="Tosh" pitchFamily="2" charset="0"/>
                        </a:rPr>
                        <a:t>~ 30 M€ </a:t>
                      </a:r>
                      <a:r>
                        <a:rPr lang="fr-FR" sz="1100" b="0" i="0" u="none" strike="noStrike" kern="1200" dirty="0">
                          <a:solidFill>
                            <a:srgbClr val="002060"/>
                          </a:solidFill>
                          <a:effectLst/>
                          <a:latin typeface="Tosh" pitchFamily="2" charset="0"/>
                          <a:ea typeface="+mn-ea"/>
                          <a:cs typeface="+mn-cs"/>
                        </a:rPr>
                        <a:t>à plus de 100 M€ (privé)</a:t>
                      </a:r>
                    </a:p>
                    <a:p>
                      <a:pPr algn="ctr" fontAlgn="ctr"/>
                      <a:r>
                        <a:rPr lang="fr-FR" sz="1100" b="0" i="0" u="none" strike="noStrike" kern="1200" dirty="0">
                          <a:solidFill>
                            <a:srgbClr val="002060"/>
                          </a:solidFill>
                          <a:effectLst/>
                          <a:latin typeface="Tosh" pitchFamily="2" charset="0"/>
                          <a:ea typeface="+mn-ea"/>
                          <a:cs typeface="+mn-cs"/>
                        </a:rPr>
                        <a:t>Plusieurs dizaines voire centaines de millions (public)</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tx2"/>
                          </a:solidFill>
                          <a:effectLst/>
                          <a:latin typeface="Tosh" pitchFamily="2" charset="0"/>
                        </a:rPr>
                        <a:t>De moins de 3M€ </a:t>
                      </a:r>
                    </a:p>
                    <a:p>
                      <a:pPr algn="ctr" fontAlgn="ctr"/>
                      <a:r>
                        <a:rPr lang="fr-FR" sz="1100" b="0" i="0" u="none" strike="noStrike" dirty="0">
                          <a:solidFill>
                            <a:schemeClr val="tx2"/>
                          </a:solidFill>
                          <a:effectLst/>
                          <a:latin typeface="Tosh" pitchFamily="2" charset="0"/>
                        </a:rPr>
                        <a:t>à plus de 150 M€</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tx2"/>
                          </a:solidFill>
                          <a:effectLst/>
                          <a:latin typeface="Tosh" pitchFamily="2" charset="0"/>
                        </a:rPr>
                        <a:t>&gt; 400 M€</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213713"/>
                  </a:ext>
                </a:extLst>
              </a:tr>
              <a:tr h="422571">
                <a:tc>
                  <a:txBody>
                    <a:bodyPr/>
                    <a:lstStyle/>
                    <a:p>
                      <a:pPr algn="ctr" fontAlgn="b"/>
                      <a:r>
                        <a:rPr lang="fr-FR" sz="1200" b="1" i="0" u="none" strike="noStrike" dirty="0">
                          <a:solidFill>
                            <a:schemeClr val="bg1"/>
                          </a:solidFill>
                          <a:effectLst/>
                          <a:latin typeface="Tosh" pitchFamily="2" charset="0"/>
                        </a:rPr>
                        <a:t>INVEST.</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1" i="0" u="none" strike="noStrike" dirty="0">
                          <a:solidFill>
                            <a:srgbClr val="000000"/>
                          </a:solidFill>
                          <a:effectLst/>
                          <a:latin typeface="Tosh" pitchFamily="2" charset="0"/>
                        </a:rPr>
                        <a:t>200 K€</a:t>
                      </a:r>
                      <a:r>
                        <a:rPr lang="fr-FR" sz="1100" b="0" i="0" u="none" strike="noStrike" dirty="0">
                          <a:solidFill>
                            <a:srgbClr val="000000"/>
                          </a:solidFill>
                          <a:effectLst/>
                          <a:latin typeface="Tosh" pitchFamily="2" charset="0"/>
                        </a:rPr>
                        <a:t> (parfois &lt; 10 K€)</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tx2"/>
                          </a:solidFill>
                          <a:effectLst/>
                          <a:latin typeface="Tosh" pitchFamily="2" charset="0"/>
                        </a:rPr>
                        <a:t>De </a:t>
                      </a:r>
                      <a:r>
                        <a:rPr lang="fr-FR" sz="1100" b="1" i="0" u="none" strike="noStrike" dirty="0">
                          <a:solidFill>
                            <a:schemeClr val="tx2"/>
                          </a:solidFill>
                          <a:effectLst/>
                          <a:latin typeface="Tosh" pitchFamily="2" charset="0"/>
                        </a:rPr>
                        <a:t>0 à plus de 150 K€** (privé)</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De</a:t>
                      </a:r>
                      <a:r>
                        <a:rPr lang="fr-FR" sz="1100" b="1" i="0" u="none" strike="noStrike" dirty="0">
                          <a:solidFill>
                            <a:srgbClr val="000000"/>
                          </a:solidFill>
                          <a:effectLst/>
                          <a:latin typeface="Tosh" pitchFamily="2" charset="0"/>
                        </a:rPr>
                        <a:t> moins de 60K€ </a:t>
                      </a:r>
                    </a:p>
                    <a:p>
                      <a:pPr algn="ctr" fontAlgn="ctr"/>
                      <a:r>
                        <a:rPr lang="fr-FR" sz="1100" b="0" i="0" u="none" strike="noStrike" dirty="0">
                          <a:solidFill>
                            <a:srgbClr val="000000"/>
                          </a:solidFill>
                          <a:effectLst/>
                          <a:latin typeface="Tosh" pitchFamily="2" charset="0"/>
                        </a:rPr>
                        <a:t>à </a:t>
                      </a:r>
                      <a:r>
                        <a:rPr lang="fr-FR" sz="1100" b="1" i="0" u="none" strike="noStrike" dirty="0">
                          <a:solidFill>
                            <a:srgbClr val="000000"/>
                          </a:solidFill>
                          <a:effectLst/>
                          <a:latin typeface="Tosh" pitchFamily="2" charset="0"/>
                        </a:rPr>
                        <a:t>plus de  300 K€</a:t>
                      </a:r>
                      <a:endParaRPr lang="fr-FR" sz="1100" b="0" i="0" u="none" strike="noStrike" dirty="0">
                        <a:solidFill>
                          <a:srgbClr val="000000"/>
                        </a:solidFill>
                        <a:effectLst/>
                        <a:latin typeface="Tosh" pitchFamily="2" charset="0"/>
                      </a:endParaRP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1" i="0" u="none" strike="noStrike" dirty="0">
                          <a:solidFill>
                            <a:srgbClr val="000000"/>
                          </a:solidFill>
                          <a:effectLst/>
                          <a:latin typeface="Tosh" pitchFamily="2" charset="0"/>
                        </a:rPr>
                        <a:t>&gt; 500 K€</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909519"/>
                  </a:ext>
                </a:extLst>
              </a:tr>
              <a:tr h="241903">
                <a:tc>
                  <a:txBody>
                    <a:bodyPr/>
                    <a:lstStyle/>
                    <a:p>
                      <a:pPr algn="ctr" fontAlgn="b"/>
                      <a:r>
                        <a:rPr lang="fr-FR" sz="1200" b="1" i="0" u="none" strike="noStrike" dirty="0">
                          <a:solidFill>
                            <a:schemeClr val="bg1"/>
                          </a:solidFill>
                          <a:effectLst/>
                          <a:latin typeface="Tosh" pitchFamily="2" charset="0"/>
                        </a:rPr>
                        <a:t>VOL.</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chemeClr val="tx1"/>
                          </a:solidFill>
                          <a:effectLst/>
                          <a:latin typeface="Tosh" pitchFamily="2" charset="0"/>
                        </a:rPr>
                        <a:t>Données non exploitables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fr-FR" sz="1100" b="0" i="0" u="none" strike="noStrike" dirty="0">
                          <a:solidFill>
                            <a:schemeClr val="tx1"/>
                          </a:solidFill>
                          <a:effectLst/>
                          <a:latin typeface="Tosh" pitchFamily="2" charset="0"/>
                        </a:rPr>
                        <a:t>Données non exploitables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fr-FR" sz="1100" b="0" i="0" u="none" strike="noStrike" dirty="0">
                          <a:solidFill>
                            <a:schemeClr val="tx1"/>
                          </a:solidFill>
                          <a:effectLst/>
                          <a:latin typeface="Tosh" pitchFamily="2" charset="0"/>
                        </a:rPr>
                        <a:t>Données non exploitables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fr-FR" sz="1100" b="0" i="0" u="none" strike="noStrike" dirty="0">
                          <a:solidFill>
                            <a:schemeClr val="tx1"/>
                          </a:solidFill>
                          <a:effectLst/>
                          <a:latin typeface="Tosh" pitchFamily="2" charset="0"/>
                        </a:rPr>
                        <a:t>Données non exploitables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293023910"/>
                  </a:ext>
                </a:extLst>
              </a:tr>
              <a:tr h="241903">
                <a:tc>
                  <a:txBody>
                    <a:bodyPr/>
                    <a:lstStyle/>
                    <a:p>
                      <a:pPr algn="ctr" fontAlgn="b"/>
                      <a:r>
                        <a:rPr lang="fr-FR" sz="1200" b="1" i="0" u="none" strike="noStrike" dirty="0">
                          <a:solidFill>
                            <a:schemeClr val="bg1"/>
                          </a:solidFill>
                          <a:effectLst/>
                          <a:latin typeface="Tosh" pitchFamily="2" charset="0"/>
                        </a:rPr>
                        <a:t>% REVENUS POD.</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1" i="0" u="none" strike="noStrike" dirty="0">
                          <a:solidFill>
                            <a:srgbClr val="00B050"/>
                          </a:solidFill>
                          <a:effectLst/>
                          <a:latin typeface="Tosh" pitchFamily="2" charset="0"/>
                        </a:rPr>
                        <a:t>~100%</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1" i="0" u="none" strike="noStrike" dirty="0">
                          <a:solidFill>
                            <a:srgbClr val="C00000"/>
                          </a:solidFill>
                          <a:effectLst/>
                          <a:latin typeface="Tosh" pitchFamily="2" charset="0"/>
                        </a:rPr>
                        <a:t>&lt;  10 %** (privé)</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a:solidFill>
                            <a:srgbClr val="C00000"/>
                          </a:solidFill>
                          <a:effectLst/>
                          <a:latin typeface="Tosh" pitchFamily="2" charset="0"/>
                        </a:rPr>
                        <a:t>&lt;  5 %</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1" i="0" u="none" strike="noStrike" dirty="0">
                          <a:solidFill>
                            <a:srgbClr val="C00000"/>
                          </a:solidFill>
                          <a:effectLst/>
                          <a:latin typeface="Tosh" pitchFamily="2" charset="0"/>
                        </a:rPr>
                        <a:t>&lt;  5 %</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7804479"/>
                  </a:ext>
                </a:extLst>
              </a:tr>
              <a:tr h="241903">
                <a:tc>
                  <a:txBody>
                    <a:bodyPr/>
                    <a:lstStyle/>
                    <a:p>
                      <a:pPr algn="ctr" fontAlgn="b"/>
                      <a:r>
                        <a:rPr lang="fr-FR" sz="1200" b="1" i="0" u="none" strike="noStrike" dirty="0">
                          <a:solidFill>
                            <a:schemeClr val="bg1"/>
                          </a:solidFill>
                          <a:effectLst/>
                          <a:latin typeface="Tosh" pitchFamily="2" charset="0"/>
                        </a:rPr>
                        <a:t>% SALARIÉS 100 % POD.</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fontAlgn="ctr" latinLnBrk="0" hangingPunct="1"/>
                      <a:r>
                        <a:rPr lang="fr-FR" sz="1100" b="1" i="0" u="none" strike="noStrike" dirty="0">
                          <a:solidFill>
                            <a:srgbClr val="00B050"/>
                          </a:solidFill>
                          <a:effectLst/>
                          <a:latin typeface="Tosh" pitchFamily="2" charset="0"/>
                        </a:rPr>
                        <a:t>~</a:t>
                      </a:r>
                      <a:r>
                        <a:rPr lang="fr-FR" sz="1100" b="1" i="0" u="none" strike="noStrike" kern="1200" dirty="0">
                          <a:solidFill>
                            <a:srgbClr val="00B050"/>
                          </a:solidFill>
                          <a:effectLst/>
                          <a:latin typeface="Tosh" pitchFamily="2" charset="0"/>
                          <a:ea typeface="+mn-ea"/>
                          <a:cs typeface="+mn-cs"/>
                        </a:rPr>
                        <a:t>100%</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100" b="1" i="0" u="none" strike="noStrike" kern="1200" dirty="0">
                          <a:solidFill>
                            <a:srgbClr val="C00000"/>
                          </a:solidFill>
                          <a:effectLst/>
                          <a:latin typeface="Tosh" pitchFamily="2" charset="0"/>
                          <a:ea typeface="+mn-ea"/>
                          <a:cs typeface="+mn-cs"/>
                        </a:rPr>
                        <a:t>&lt;  10 % **(privé)</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1" i="0" u="none" strike="noStrike" dirty="0">
                          <a:solidFill>
                            <a:srgbClr val="C00000"/>
                          </a:solidFill>
                          <a:effectLst/>
                          <a:latin typeface="Tosh" pitchFamily="2" charset="0"/>
                        </a:rPr>
                        <a:t>&lt;  5 %</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100" b="1" i="0" u="none" strike="noStrike" kern="1200" dirty="0">
                          <a:solidFill>
                            <a:srgbClr val="C00000"/>
                          </a:solidFill>
                          <a:effectLst/>
                          <a:latin typeface="Tosh" pitchFamily="2" charset="0"/>
                          <a:ea typeface="+mn-ea"/>
                          <a:cs typeface="+mn-cs"/>
                        </a:rPr>
                        <a:t>&lt;  5 %</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824115"/>
                  </a:ext>
                </a:extLst>
              </a:tr>
              <a:tr h="334401">
                <a:tc>
                  <a:txBody>
                    <a:bodyPr/>
                    <a:lstStyle/>
                    <a:p>
                      <a:pPr algn="ctr" fontAlgn="b"/>
                      <a:r>
                        <a:rPr lang="fr-FR" sz="1200" b="1" i="0" u="none" strike="noStrike" dirty="0">
                          <a:solidFill>
                            <a:schemeClr val="bg1"/>
                          </a:solidFill>
                          <a:effectLst/>
                          <a:latin typeface="Tosh" pitchFamily="2" charset="0"/>
                        </a:rPr>
                        <a:t>PRODUCTION</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rgbClr val="000000"/>
                          </a:solidFill>
                          <a:effectLst/>
                          <a:latin typeface="Tosh" pitchFamily="2" charset="0"/>
                        </a:rPr>
                        <a:t>Natifs</a:t>
                      </a:r>
                    </a:p>
                  </a:txBody>
                  <a:tcPr marL="7620" marR="7620" marT="762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Natifs et replay</a:t>
                      </a:r>
                    </a:p>
                  </a:txBody>
                  <a:tcPr marL="7620" marR="7620" marT="762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Natifs</a:t>
                      </a:r>
                    </a:p>
                  </a:txBody>
                  <a:tcPr marL="7620" marR="7620" marT="762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Natifs</a:t>
                      </a:r>
                    </a:p>
                  </a:txBody>
                  <a:tcPr marL="7620" marR="7620" marT="762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574750"/>
                  </a:ext>
                </a:extLst>
              </a:tr>
              <a:tr h="540000">
                <a:tc>
                  <a:txBody>
                    <a:bodyPr/>
                    <a:lstStyle/>
                    <a:p>
                      <a:pPr algn="ctr" fontAlgn="b"/>
                      <a:r>
                        <a:rPr lang="fr-FR" sz="1200" b="1" i="0" u="none" strike="noStrike" dirty="0">
                          <a:solidFill>
                            <a:schemeClr val="bg1"/>
                          </a:solidFill>
                          <a:effectLst/>
                          <a:latin typeface="Tosh" pitchFamily="2" charset="0"/>
                        </a:rPr>
                        <a:t>DÉPENDANCES ÉCOSYSTÈME</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rgbClr val="000000"/>
                          </a:solidFill>
                          <a:effectLst/>
                          <a:latin typeface="Tosh" pitchFamily="2" charset="0"/>
                        </a:rPr>
                        <a:t>Forte sur </a:t>
                      </a:r>
                      <a:r>
                        <a:rPr lang="fr-FR" sz="1100" b="1" i="0" u="none" strike="noStrike" dirty="0">
                          <a:solidFill>
                            <a:srgbClr val="000000"/>
                          </a:solidFill>
                          <a:effectLst/>
                          <a:latin typeface="Tosh" pitchFamily="2" charset="0"/>
                        </a:rPr>
                        <a:t>technique et diffusion</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1" i="0" u="none" strike="noStrike" dirty="0">
                          <a:solidFill>
                            <a:srgbClr val="000000"/>
                          </a:solidFill>
                          <a:effectLst/>
                          <a:latin typeface="Tosh" pitchFamily="2" charset="0"/>
                        </a:rPr>
                        <a:t>Limitée</a:t>
                      </a:r>
                      <a:r>
                        <a:rPr lang="fr-FR" sz="1100" b="0" i="0" u="none" strike="noStrike" dirty="0">
                          <a:solidFill>
                            <a:srgbClr val="000000"/>
                          </a:solidFill>
                          <a:effectLst/>
                          <a:latin typeface="Tosh" pitchFamily="2" charset="0"/>
                        </a:rPr>
                        <a:t> (capacité internalisation), malgré dépendances sur certaines activités très concentrées (tech)</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Forte sur </a:t>
                      </a:r>
                      <a:r>
                        <a:rPr lang="fr-FR" sz="1100" b="1" i="0" u="none" strike="noStrike" dirty="0">
                          <a:solidFill>
                            <a:srgbClr val="000000"/>
                          </a:solidFill>
                          <a:effectLst/>
                          <a:latin typeface="Tosh" pitchFamily="2" charset="0"/>
                        </a:rPr>
                        <a:t>technique</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1" i="0" u="none" strike="noStrike" dirty="0">
                          <a:solidFill>
                            <a:srgbClr val="000000"/>
                          </a:solidFill>
                          <a:effectLst/>
                          <a:latin typeface="Tosh" pitchFamily="2" charset="0"/>
                        </a:rPr>
                        <a:t>Limitée</a:t>
                      </a:r>
                      <a:r>
                        <a:rPr lang="fr-FR" sz="1100" b="0" i="0" u="none" strike="noStrike" dirty="0">
                          <a:solidFill>
                            <a:srgbClr val="000000"/>
                          </a:solidFill>
                          <a:effectLst/>
                          <a:latin typeface="Tosh" pitchFamily="2" charset="0"/>
                        </a:rPr>
                        <a:t> (capacité internalisation)</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298513"/>
                  </a:ext>
                </a:extLst>
              </a:tr>
              <a:tr h="1008000">
                <a:tc>
                  <a:txBody>
                    <a:bodyPr/>
                    <a:lstStyle/>
                    <a:p>
                      <a:pPr algn="ctr" fontAlgn="b"/>
                      <a:endParaRPr lang="fr-FR" sz="1200" b="0" i="1" u="none" strike="noStrike" dirty="0">
                        <a:solidFill>
                          <a:schemeClr val="tx2"/>
                        </a:solidFill>
                        <a:effectLst/>
                        <a:latin typeface="Tosh" pitchFamily="2" charset="0"/>
                      </a:endParaRPr>
                    </a:p>
                    <a:p>
                      <a:pPr algn="ctr" fontAlgn="b"/>
                      <a:r>
                        <a:rPr lang="fr-FR" sz="1200" b="0" i="1" u="none" strike="noStrike" dirty="0">
                          <a:solidFill>
                            <a:schemeClr val="tx2"/>
                          </a:solidFill>
                          <a:effectLst/>
                          <a:latin typeface="Tosh" pitchFamily="2" charset="0"/>
                        </a:rPr>
                        <a:t>SPÉCIFICITÉS</a:t>
                      </a:r>
                    </a:p>
                  </a:txBody>
                  <a:tcPr marL="1589" marR="1589" marT="1589"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Uniques « pure </a:t>
                      </a:r>
                      <a:r>
                        <a:rPr lang="fr-FR" sz="1100" b="0" i="0" u="none" strike="noStrike" dirty="0" err="1">
                          <a:solidFill>
                            <a:srgbClr val="000000"/>
                          </a:solidFill>
                          <a:effectLst/>
                          <a:latin typeface="Tosh" pitchFamily="2" charset="0"/>
                        </a:rPr>
                        <a:t>player</a:t>
                      </a:r>
                      <a:r>
                        <a:rPr lang="fr-FR" sz="1100" b="0" i="0" u="none" strike="noStrike" dirty="0">
                          <a:solidFill>
                            <a:srgbClr val="000000"/>
                          </a:solidFill>
                          <a:effectLst/>
                          <a:latin typeface="Tosh" pitchFamily="2" charset="0"/>
                        </a:rPr>
                        <a:t> », </a:t>
                      </a:r>
                      <a:r>
                        <a:rPr lang="fr-FR" sz="1100" b="1" i="0" u="none" strike="noStrike" dirty="0">
                          <a:solidFill>
                            <a:srgbClr val="000000"/>
                          </a:solidFill>
                          <a:effectLst/>
                          <a:latin typeface="Tosh" pitchFamily="2" charset="0"/>
                        </a:rPr>
                        <a:t>recherche de rentabilité à court terme</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Puissance et notoriété de l'activité/programmes audio linéaire. </a:t>
                      </a:r>
                      <a:r>
                        <a:rPr lang="fr-FR" sz="1100" b="1" kern="1200" dirty="0">
                          <a:solidFill>
                            <a:schemeClr val="tx2"/>
                          </a:solidFill>
                          <a:latin typeface="+mn-lt"/>
                          <a:ea typeface="Verdana" panose="020B0604030504040204" pitchFamily="34" charset="0"/>
                          <a:cs typeface="+mn-cs"/>
                        </a:rPr>
                        <a:t>Pas de recherche de rentabilité immédiate</a:t>
                      </a:r>
                      <a:endParaRPr lang="fr-FR" sz="1100" b="0" i="0" u="none" strike="noStrike" dirty="0">
                        <a:solidFill>
                          <a:srgbClr val="000000"/>
                        </a:solidFill>
                        <a:effectLst/>
                        <a:latin typeface="Tosh" pitchFamily="2" charset="0"/>
                      </a:endParaRP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Activité complémentaire de diversification, possibilité de mutualiser les coûts, </a:t>
                      </a:r>
                      <a:r>
                        <a:rPr lang="fr-FR" sz="1100" b="1" i="0" u="none" strike="noStrike" dirty="0" err="1">
                          <a:solidFill>
                            <a:srgbClr val="000000"/>
                          </a:solidFill>
                          <a:effectLst/>
                          <a:latin typeface="Tosh" pitchFamily="2" charset="0"/>
                        </a:rPr>
                        <a:t>strat</a:t>
                      </a:r>
                      <a:r>
                        <a:rPr lang="fr-FR" sz="1100" b="1" i="0" u="none" strike="noStrike" dirty="0">
                          <a:solidFill>
                            <a:srgbClr val="000000"/>
                          </a:solidFill>
                          <a:effectLst/>
                          <a:latin typeface="Tosh" pitchFamily="2" charset="0"/>
                        </a:rPr>
                        <a:t>. globale de fidélisation et recherche de revenus sup.</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Internationaux, intégrés et capacité de prises de risques. </a:t>
                      </a:r>
                      <a:r>
                        <a:rPr lang="fr-FR" sz="1100" b="1" kern="1200" dirty="0">
                          <a:solidFill>
                            <a:schemeClr val="tx2"/>
                          </a:solidFill>
                          <a:latin typeface="+mn-lt"/>
                          <a:ea typeface="Verdana" panose="020B0604030504040204" pitchFamily="34" charset="0"/>
                          <a:cs typeface="+mn-cs"/>
                        </a:rPr>
                        <a:t>Pas de recherche de rentabilité immédiate</a:t>
                      </a:r>
                      <a:endParaRPr lang="fr-FR" sz="1100" b="0" i="0" u="none" strike="noStrike" dirty="0">
                        <a:solidFill>
                          <a:srgbClr val="000000"/>
                        </a:solidFill>
                        <a:effectLst/>
                        <a:latin typeface="Tosh" pitchFamily="2" charset="0"/>
                      </a:endParaRP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7309"/>
                  </a:ext>
                </a:extLst>
              </a:tr>
            </a:tbl>
          </a:graphicData>
        </a:graphic>
      </p:graphicFrame>
      <p:sp>
        <p:nvSpPr>
          <p:cNvPr id="56" name="Rectangle 55">
            <a:extLst>
              <a:ext uri="{FF2B5EF4-FFF2-40B4-BE49-F238E27FC236}">
                <a16:creationId xmlns:a16="http://schemas.microsoft.com/office/drawing/2014/main" id="{4D778FD6-B9AD-4568-B03F-82C0526CC201}"/>
              </a:ext>
            </a:extLst>
          </p:cNvPr>
          <p:cNvSpPr/>
          <p:nvPr/>
        </p:nvSpPr>
        <p:spPr>
          <a:xfrm>
            <a:off x="842872" y="6187294"/>
            <a:ext cx="1649810" cy="419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buSzPct val="100000"/>
            </a:pPr>
            <a:r>
              <a:rPr lang="fr-FR" sz="800" i="1" dirty="0">
                <a:solidFill>
                  <a:schemeClr val="tx1"/>
                </a:solidFill>
                <a:latin typeface="+mj-lt"/>
                <a:ea typeface="Verdana" panose="020B0604030504040204" pitchFamily="34" charset="0"/>
              </a:rPr>
              <a:t>NC : Non communiqué / NP : Non Pertinent / ND : Non Disponible / E. : entreprise</a:t>
            </a:r>
          </a:p>
        </p:txBody>
      </p:sp>
      <p:sp>
        <p:nvSpPr>
          <p:cNvPr id="59" name="Rectangle 58">
            <a:extLst>
              <a:ext uri="{FF2B5EF4-FFF2-40B4-BE49-F238E27FC236}">
                <a16:creationId xmlns:a16="http://schemas.microsoft.com/office/drawing/2014/main" id="{530CB53A-C30E-46D6-87B9-CAC601D76CE7}"/>
              </a:ext>
            </a:extLst>
          </p:cNvPr>
          <p:cNvSpPr/>
          <p:nvPr/>
        </p:nvSpPr>
        <p:spPr>
          <a:xfrm rot="16200000">
            <a:off x="5091114" y="-936557"/>
            <a:ext cx="2009775" cy="115219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300" b="1" dirty="0">
                <a:solidFill>
                  <a:srgbClr val="1E1348"/>
                </a:solidFill>
              </a:rPr>
              <a:t>Activités podcasts</a:t>
            </a:r>
          </a:p>
        </p:txBody>
      </p:sp>
      <p:sp>
        <p:nvSpPr>
          <p:cNvPr id="60" name="Rectangle 59">
            <a:extLst>
              <a:ext uri="{FF2B5EF4-FFF2-40B4-BE49-F238E27FC236}">
                <a16:creationId xmlns:a16="http://schemas.microsoft.com/office/drawing/2014/main" id="{1B824C75-D83B-41DE-BF7E-593DBDA4AC61}"/>
              </a:ext>
            </a:extLst>
          </p:cNvPr>
          <p:cNvSpPr/>
          <p:nvPr/>
        </p:nvSpPr>
        <p:spPr>
          <a:xfrm rot="16200000">
            <a:off x="4953684" y="-3083768"/>
            <a:ext cx="2284637" cy="1152194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300" b="1" dirty="0">
                <a:solidFill>
                  <a:srgbClr val="1E1348"/>
                </a:solidFill>
              </a:rPr>
              <a:t>Données générales</a:t>
            </a:r>
          </a:p>
        </p:txBody>
      </p:sp>
      <p:sp>
        <p:nvSpPr>
          <p:cNvPr id="61" name="Triangle isocèle 60">
            <a:extLst>
              <a:ext uri="{FF2B5EF4-FFF2-40B4-BE49-F238E27FC236}">
                <a16:creationId xmlns:a16="http://schemas.microsoft.com/office/drawing/2014/main" id="{135B0B7D-8103-4C94-97C7-68A28101B3E9}"/>
              </a:ext>
            </a:extLst>
          </p:cNvPr>
          <p:cNvSpPr/>
          <p:nvPr/>
        </p:nvSpPr>
        <p:spPr>
          <a:xfrm rot="5400000">
            <a:off x="2116290" y="6112567"/>
            <a:ext cx="682697" cy="287693"/>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B0B813F2-13FF-45EC-B2C4-8C6BE1F7C3A6}"/>
              </a:ext>
            </a:extLst>
          </p:cNvPr>
          <p:cNvSpPr/>
          <p:nvPr/>
        </p:nvSpPr>
        <p:spPr>
          <a:xfrm rot="16200000">
            <a:off x="904896" y="2844759"/>
            <a:ext cx="5670779" cy="216926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300" b="1" dirty="0">
              <a:solidFill>
                <a:srgbClr val="1E1348"/>
              </a:solidFill>
            </a:endParaRPr>
          </a:p>
        </p:txBody>
      </p:sp>
      <p:sp>
        <p:nvSpPr>
          <p:cNvPr id="19" name="Rectangle 18">
            <a:extLst>
              <a:ext uri="{FF2B5EF4-FFF2-40B4-BE49-F238E27FC236}">
                <a16:creationId xmlns:a16="http://schemas.microsoft.com/office/drawing/2014/main" id="{7246D0BF-EB7C-4767-8292-01F51F93D92A}"/>
              </a:ext>
            </a:extLst>
          </p:cNvPr>
          <p:cNvSpPr/>
          <p:nvPr/>
        </p:nvSpPr>
        <p:spPr>
          <a:xfrm rot="16200000">
            <a:off x="3297898" y="2621020"/>
            <a:ext cx="5670783" cy="26167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300" b="1" dirty="0">
              <a:solidFill>
                <a:srgbClr val="1E1348"/>
              </a:solidFill>
            </a:endParaRPr>
          </a:p>
        </p:txBody>
      </p:sp>
      <p:sp>
        <p:nvSpPr>
          <p:cNvPr id="20" name="Rectangle 19">
            <a:extLst>
              <a:ext uri="{FF2B5EF4-FFF2-40B4-BE49-F238E27FC236}">
                <a16:creationId xmlns:a16="http://schemas.microsoft.com/office/drawing/2014/main" id="{43436042-5BDF-4061-975B-483A48D7B0CD}"/>
              </a:ext>
            </a:extLst>
          </p:cNvPr>
          <p:cNvSpPr/>
          <p:nvPr/>
        </p:nvSpPr>
        <p:spPr>
          <a:xfrm rot="16200000">
            <a:off x="5683779" y="2844758"/>
            <a:ext cx="5670784" cy="216926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300" b="1" dirty="0">
              <a:solidFill>
                <a:srgbClr val="1E1348"/>
              </a:solidFill>
            </a:endParaRPr>
          </a:p>
        </p:txBody>
      </p:sp>
      <p:sp>
        <p:nvSpPr>
          <p:cNvPr id="21" name="Rectangle 20">
            <a:extLst>
              <a:ext uri="{FF2B5EF4-FFF2-40B4-BE49-F238E27FC236}">
                <a16:creationId xmlns:a16="http://schemas.microsoft.com/office/drawing/2014/main" id="{5DABDC07-55FD-4EBF-AD8C-42584D551826}"/>
              </a:ext>
            </a:extLst>
          </p:cNvPr>
          <p:cNvSpPr/>
          <p:nvPr/>
        </p:nvSpPr>
        <p:spPr>
          <a:xfrm rot="16200000">
            <a:off x="7894996" y="2802809"/>
            <a:ext cx="5670785" cy="225316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300" b="1" dirty="0">
              <a:solidFill>
                <a:srgbClr val="1E1348"/>
              </a:solidFill>
            </a:endParaRPr>
          </a:p>
        </p:txBody>
      </p:sp>
      <p:sp>
        <p:nvSpPr>
          <p:cNvPr id="14" name="Rectangle 13">
            <a:extLst>
              <a:ext uri="{FF2B5EF4-FFF2-40B4-BE49-F238E27FC236}">
                <a16:creationId xmlns:a16="http://schemas.microsoft.com/office/drawing/2014/main" id="{000DD290-BEFC-4BCD-A939-79C6EFB70241}"/>
              </a:ext>
            </a:extLst>
          </p:cNvPr>
          <p:cNvSpPr/>
          <p:nvPr/>
        </p:nvSpPr>
        <p:spPr>
          <a:xfrm>
            <a:off x="877748" y="6698045"/>
            <a:ext cx="7358047" cy="196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buSzPct val="100000"/>
            </a:pPr>
            <a:r>
              <a:rPr lang="fr-FR" sz="800" i="1" dirty="0">
                <a:solidFill>
                  <a:schemeClr val="tx1"/>
                </a:solidFill>
                <a:latin typeface="+mj-lt"/>
                <a:ea typeface="Verdana" panose="020B0604030504040204" pitchFamily="34" charset="0"/>
              </a:rPr>
              <a:t>* Sont considérées ici uniquement les plateformes de streaming et non les plateformes propriétaires et les agrégateurs</a:t>
            </a:r>
          </a:p>
        </p:txBody>
      </p:sp>
      <p:sp>
        <p:nvSpPr>
          <p:cNvPr id="15" name="Rectangle 14">
            <a:extLst>
              <a:ext uri="{FF2B5EF4-FFF2-40B4-BE49-F238E27FC236}">
                <a16:creationId xmlns:a16="http://schemas.microsoft.com/office/drawing/2014/main" id="{3BA16CE0-0D37-4450-8E38-BE29C6704271}"/>
              </a:ext>
            </a:extLst>
          </p:cNvPr>
          <p:cNvSpPr/>
          <p:nvPr/>
        </p:nvSpPr>
        <p:spPr>
          <a:xfrm>
            <a:off x="874300" y="6584059"/>
            <a:ext cx="7358047" cy="196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buSzPct val="100000"/>
            </a:pPr>
            <a:r>
              <a:rPr lang="fr-FR" sz="800" i="1" dirty="0">
                <a:solidFill>
                  <a:schemeClr val="tx1"/>
                </a:solidFill>
                <a:latin typeface="+mj-lt"/>
                <a:ea typeface="Verdana" panose="020B0604030504040204" pitchFamily="34" charset="0"/>
              </a:rPr>
              <a:t>** En dehors de acteurs publics</a:t>
            </a:r>
          </a:p>
        </p:txBody>
      </p:sp>
    </p:spTree>
    <p:extLst>
      <p:ext uri="{BB962C8B-B14F-4D97-AF65-F5344CB8AC3E}">
        <p14:creationId xmlns:p14="http://schemas.microsoft.com/office/powerpoint/2010/main" val="51663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A98BF03-949F-4DA7-86A3-0DC3FE018838}"/>
              </a:ext>
            </a:extLst>
          </p:cNvPr>
          <p:cNvSpPr>
            <a:spLocks noGrp="1"/>
          </p:cNvSpPr>
          <p:nvPr>
            <p:ph type="title"/>
          </p:nvPr>
        </p:nvSpPr>
        <p:spPr>
          <a:xfrm>
            <a:off x="546100" y="314453"/>
            <a:ext cx="5400000" cy="145424"/>
          </a:xfrm>
        </p:spPr>
        <p:txBody>
          <a:bodyPr/>
          <a:lstStyle/>
          <a:p>
            <a:r>
              <a:rPr lang="fr-FR"/>
              <a:t>L’OBSERVATOIRE</a:t>
            </a:r>
            <a:endParaRPr lang="fr-FR" dirty="0"/>
          </a:p>
        </p:txBody>
      </p:sp>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2</a:t>
            </a:fld>
            <a:endParaRPr lang="en-US"/>
          </a:p>
        </p:txBody>
      </p:sp>
      <p:sp>
        <p:nvSpPr>
          <p:cNvPr id="7" name="Espace réservé du texte 6">
            <a:extLst>
              <a:ext uri="{FF2B5EF4-FFF2-40B4-BE49-F238E27FC236}">
                <a16:creationId xmlns:a16="http://schemas.microsoft.com/office/drawing/2014/main" id="{9222E7DA-E792-4C05-8773-181C4FC3F2C5}"/>
              </a:ext>
            </a:extLst>
          </p:cNvPr>
          <p:cNvSpPr>
            <a:spLocks noGrp="1"/>
          </p:cNvSpPr>
          <p:nvPr>
            <p:ph type="body" sz="quarter" idx="13"/>
          </p:nvPr>
        </p:nvSpPr>
        <p:spPr>
          <a:xfrm>
            <a:off x="546100" y="733425"/>
            <a:ext cx="11483604" cy="338554"/>
          </a:xfrm>
        </p:spPr>
        <p:txBody>
          <a:bodyPr/>
          <a:lstStyle/>
          <a:p>
            <a:r>
              <a:rPr lang="fr-FR" sz="1600" dirty="0"/>
              <a:t>AGENDA</a:t>
            </a:r>
          </a:p>
        </p:txBody>
      </p:sp>
      <p:sp>
        <p:nvSpPr>
          <p:cNvPr id="10" name="Espace réservé du texte 7">
            <a:extLst>
              <a:ext uri="{FF2B5EF4-FFF2-40B4-BE49-F238E27FC236}">
                <a16:creationId xmlns:a16="http://schemas.microsoft.com/office/drawing/2014/main" id="{258705EC-F7F5-4A85-81EC-4303942C5687}"/>
              </a:ext>
            </a:extLst>
          </p:cNvPr>
          <p:cNvSpPr txBox="1">
            <a:spLocks/>
          </p:cNvSpPr>
          <p:nvPr/>
        </p:nvSpPr>
        <p:spPr>
          <a:xfrm>
            <a:off x="6978771" y="1354347"/>
            <a:ext cx="4528868" cy="667922"/>
          </a:xfrm>
          <a:prstGeom prst="rect">
            <a:avLst/>
          </a:prstGeom>
        </p:spPr>
        <p:txBody>
          <a:bodyPr vert="horz" wrap="square" lIns="72000" tIns="45720" rIns="91440" bIns="45720" numCol="1" spcCol="180000" rtlCol="0">
            <a:noAutofit/>
          </a:bodyPr>
          <a:lstStyle>
            <a:lvl1pPr marL="190500" indent="-190500" algn="l" defTabSz="914400" rtl="0" eaLnBrk="1" latinLnBrk="0" hangingPunct="1">
              <a:lnSpc>
                <a:spcPct val="100000"/>
              </a:lnSpc>
              <a:spcBef>
                <a:spcPts val="4200"/>
              </a:spcBef>
              <a:buSzPct val="150000"/>
              <a:buFontTx/>
              <a:buBlip>
                <a:blip r:embed="rId3"/>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just">
              <a:spcBef>
                <a:spcPts val="900"/>
              </a:spcBef>
            </a:pPr>
            <a:endParaRPr lang="fr-FR" dirty="0"/>
          </a:p>
        </p:txBody>
      </p:sp>
      <p:sp>
        <p:nvSpPr>
          <p:cNvPr id="42" name="Espace réservé du texte 7">
            <a:extLst>
              <a:ext uri="{FF2B5EF4-FFF2-40B4-BE49-F238E27FC236}">
                <a16:creationId xmlns:a16="http://schemas.microsoft.com/office/drawing/2014/main" id="{258705EC-F7F5-4A85-81EC-4303942C5687}"/>
              </a:ext>
            </a:extLst>
          </p:cNvPr>
          <p:cNvSpPr txBox="1">
            <a:spLocks/>
          </p:cNvSpPr>
          <p:nvPr/>
        </p:nvSpPr>
        <p:spPr>
          <a:xfrm>
            <a:off x="2033516" y="2049114"/>
            <a:ext cx="8793709" cy="720000"/>
          </a:xfrm>
          <a:prstGeom prst="rect">
            <a:avLst/>
          </a:prstGeom>
          <a:solidFill>
            <a:schemeClr val="bg1">
              <a:lumMod val="95000"/>
            </a:schemeClr>
          </a:solidFill>
        </p:spPr>
        <p:txBody>
          <a:bodyPr vert="horz" wrap="square" lIns="72000" tIns="45720" rIns="91440" bIns="45720" numCol="1" spcCol="180000" rtlCol="0" anchor="ctr">
            <a:noAutofit/>
          </a:bodyPr>
          <a:lstStyle>
            <a:lvl1pPr marL="190500" indent="-190500" algn="l" defTabSz="914400" rtl="0" eaLnBrk="1" latinLnBrk="0" hangingPunct="1">
              <a:lnSpc>
                <a:spcPct val="100000"/>
              </a:lnSpc>
              <a:spcBef>
                <a:spcPts val="4200"/>
              </a:spcBef>
              <a:buSzPct val="150000"/>
              <a:buFontTx/>
              <a:buBlip>
                <a:blip r:embed="rId3"/>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just">
              <a:spcBef>
                <a:spcPts val="2000"/>
              </a:spcBef>
            </a:pPr>
            <a:r>
              <a:rPr lang="fr-FR" sz="1800" b="1" dirty="0"/>
              <a:t>Démarche mise en œuvre</a:t>
            </a:r>
          </a:p>
        </p:txBody>
      </p:sp>
      <p:sp>
        <p:nvSpPr>
          <p:cNvPr id="44" name="Espace réservé du texte 7">
            <a:extLst>
              <a:ext uri="{FF2B5EF4-FFF2-40B4-BE49-F238E27FC236}">
                <a16:creationId xmlns:a16="http://schemas.microsoft.com/office/drawing/2014/main" id="{258705EC-F7F5-4A85-81EC-4303942C5687}"/>
              </a:ext>
            </a:extLst>
          </p:cNvPr>
          <p:cNvSpPr txBox="1">
            <a:spLocks/>
          </p:cNvSpPr>
          <p:nvPr/>
        </p:nvSpPr>
        <p:spPr>
          <a:xfrm>
            <a:off x="2033516" y="2848884"/>
            <a:ext cx="8793709" cy="720000"/>
          </a:xfrm>
          <a:prstGeom prst="rect">
            <a:avLst/>
          </a:prstGeom>
          <a:solidFill>
            <a:schemeClr val="bg1">
              <a:lumMod val="95000"/>
            </a:schemeClr>
          </a:solidFill>
        </p:spPr>
        <p:txBody>
          <a:bodyPr vert="horz" wrap="square" lIns="72000" tIns="45720" rIns="91440" bIns="45720" numCol="1" spcCol="180000" rtlCol="0" anchor="ctr">
            <a:noAutofit/>
          </a:bodyPr>
          <a:lstStyle>
            <a:lvl1pPr marL="190500" indent="-190500" algn="l" defTabSz="914400" rtl="0" eaLnBrk="1" latinLnBrk="0" hangingPunct="1">
              <a:lnSpc>
                <a:spcPct val="100000"/>
              </a:lnSpc>
              <a:spcBef>
                <a:spcPts val="4200"/>
              </a:spcBef>
              <a:buSzPct val="150000"/>
              <a:buFontTx/>
              <a:buBlip>
                <a:blip r:embed="rId3"/>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just">
              <a:spcBef>
                <a:spcPts val="2000"/>
              </a:spcBef>
            </a:pPr>
            <a:r>
              <a:rPr lang="fr-FR" sz="1800" b="1" dirty="0"/>
              <a:t>Descriptif de l’écosystème : structuration et dynamiques</a:t>
            </a:r>
          </a:p>
        </p:txBody>
      </p:sp>
      <p:sp>
        <p:nvSpPr>
          <p:cNvPr id="47" name="Espace réservé du texte 7">
            <a:extLst>
              <a:ext uri="{FF2B5EF4-FFF2-40B4-BE49-F238E27FC236}">
                <a16:creationId xmlns:a16="http://schemas.microsoft.com/office/drawing/2014/main" id="{258705EC-F7F5-4A85-81EC-4303942C5687}"/>
              </a:ext>
            </a:extLst>
          </p:cNvPr>
          <p:cNvSpPr txBox="1">
            <a:spLocks/>
          </p:cNvSpPr>
          <p:nvPr/>
        </p:nvSpPr>
        <p:spPr>
          <a:xfrm>
            <a:off x="2033516" y="3658801"/>
            <a:ext cx="8793709" cy="720000"/>
          </a:xfrm>
          <a:prstGeom prst="rect">
            <a:avLst/>
          </a:prstGeom>
          <a:solidFill>
            <a:schemeClr val="bg1">
              <a:lumMod val="95000"/>
            </a:schemeClr>
          </a:solidFill>
        </p:spPr>
        <p:txBody>
          <a:bodyPr vert="horz" wrap="square" lIns="72000" tIns="45720" rIns="91440" bIns="45720" numCol="1" spcCol="180000" rtlCol="0" anchor="ctr">
            <a:noAutofit/>
          </a:bodyPr>
          <a:lstStyle>
            <a:lvl1pPr marL="190500" indent="-190500" algn="l" defTabSz="914400" rtl="0" eaLnBrk="1" latinLnBrk="0" hangingPunct="1">
              <a:lnSpc>
                <a:spcPct val="100000"/>
              </a:lnSpc>
              <a:spcBef>
                <a:spcPts val="4200"/>
              </a:spcBef>
              <a:buSzPct val="150000"/>
              <a:buFontTx/>
              <a:buBlip>
                <a:blip r:embed="rId3"/>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just">
              <a:spcBef>
                <a:spcPts val="2000"/>
              </a:spcBef>
            </a:pPr>
            <a:r>
              <a:rPr lang="fr-FR" sz="1800" b="1" dirty="0"/>
              <a:t>Premiers éléments d’analyse sur le développement du secteur</a:t>
            </a:r>
          </a:p>
        </p:txBody>
      </p:sp>
      <p:sp>
        <p:nvSpPr>
          <p:cNvPr id="48" name="Espace réservé du texte 7">
            <a:extLst>
              <a:ext uri="{FF2B5EF4-FFF2-40B4-BE49-F238E27FC236}">
                <a16:creationId xmlns:a16="http://schemas.microsoft.com/office/drawing/2014/main" id="{258705EC-F7F5-4A85-81EC-4303942C5687}"/>
              </a:ext>
            </a:extLst>
          </p:cNvPr>
          <p:cNvSpPr txBox="1">
            <a:spLocks/>
          </p:cNvSpPr>
          <p:nvPr/>
        </p:nvSpPr>
        <p:spPr>
          <a:xfrm>
            <a:off x="2033516" y="4514980"/>
            <a:ext cx="8793709" cy="720000"/>
          </a:xfrm>
          <a:prstGeom prst="rect">
            <a:avLst/>
          </a:prstGeom>
          <a:solidFill>
            <a:schemeClr val="bg1">
              <a:lumMod val="95000"/>
            </a:schemeClr>
          </a:solidFill>
        </p:spPr>
        <p:txBody>
          <a:bodyPr vert="horz" wrap="square" lIns="72000" tIns="45720" rIns="91440" bIns="45720" numCol="1" spcCol="180000" rtlCol="0" anchor="ctr">
            <a:noAutofit/>
          </a:bodyPr>
          <a:lstStyle>
            <a:lvl1pPr marL="190500" indent="-190500" algn="l" defTabSz="914400" rtl="0" eaLnBrk="1" latinLnBrk="0" hangingPunct="1">
              <a:lnSpc>
                <a:spcPct val="100000"/>
              </a:lnSpc>
              <a:spcBef>
                <a:spcPts val="4200"/>
              </a:spcBef>
              <a:buSzPct val="150000"/>
              <a:buFontTx/>
              <a:buBlip>
                <a:blip r:embed="rId3"/>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just">
              <a:spcBef>
                <a:spcPts val="2000"/>
              </a:spcBef>
            </a:pPr>
            <a:r>
              <a:rPr lang="fr-FR" sz="1800" b="1" dirty="0"/>
              <a:t>Prochaines étapes</a:t>
            </a:r>
          </a:p>
        </p:txBody>
      </p:sp>
      <p:sp>
        <p:nvSpPr>
          <p:cNvPr id="51" name="Ellipse 50"/>
          <p:cNvSpPr/>
          <p:nvPr/>
        </p:nvSpPr>
        <p:spPr>
          <a:xfrm>
            <a:off x="1264960" y="2159167"/>
            <a:ext cx="576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a:t>
            </a:r>
          </a:p>
        </p:txBody>
      </p:sp>
      <p:sp>
        <p:nvSpPr>
          <p:cNvPr id="52" name="Ellipse 51"/>
          <p:cNvSpPr/>
          <p:nvPr/>
        </p:nvSpPr>
        <p:spPr>
          <a:xfrm>
            <a:off x="1264960" y="2974438"/>
            <a:ext cx="576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a:t>
            </a:r>
          </a:p>
        </p:txBody>
      </p:sp>
      <p:sp>
        <p:nvSpPr>
          <p:cNvPr id="53" name="Ellipse 52"/>
          <p:cNvSpPr/>
          <p:nvPr/>
        </p:nvSpPr>
        <p:spPr>
          <a:xfrm>
            <a:off x="1264960" y="3789709"/>
            <a:ext cx="576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3.</a:t>
            </a:r>
          </a:p>
        </p:txBody>
      </p:sp>
      <p:sp>
        <p:nvSpPr>
          <p:cNvPr id="54" name="Ellipse 53"/>
          <p:cNvSpPr/>
          <p:nvPr/>
        </p:nvSpPr>
        <p:spPr>
          <a:xfrm>
            <a:off x="1264960" y="4604980"/>
            <a:ext cx="576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4.</a:t>
            </a:r>
          </a:p>
        </p:txBody>
      </p:sp>
    </p:spTree>
    <p:extLst>
      <p:ext uri="{BB962C8B-B14F-4D97-AF65-F5344CB8AC3E}">
        <p14:creationId xmlns:p14="http://schemas.microsoft.com/office/powerpoint/2010/main" val="4178123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774248E-8ACC-406E-B1A9-C13F63215124}"/>
              </a:ext>
            </a:extLst>
          </p:cNvPr>
          <p:cNvSpPr>
            <a:spLocks noGrp="1"/>
          </p:cNvSpPr>
          <p:nvPr>
            <p:ph type="title"/>
          </p:nvPr>
        </p:nvSpPr>
        <p:spPr/>
        <p:txBody>
          <a:bodyPr/>
          <a:lstStyle/>
          <a:p>
            <a:r>
              <a:rPr lang="fr-FR" dirty="0"/>
              <a:t>L’OBSERVATOIRE</a:t>
            </a:r>
          </a:p>
        </p:txBody>
      </p:sp>
      <p:sp>
        <p:nvSpPr>
          <p:cNvPr id="2" name="Espace réservé du numéro de diapositive 1">
            <a:extLst>
              <a:ext uri="{FF2B5EF4-FFF2-40B4-BE49-F238E27FC236}">
                <a16:creationId xmlns:a16="http://schemas.microsoft.com/office/drawing/2014/main" id="{2D6008D0-3D38-49A8-98A7-35761F973336}"/>
              </a:ext>
            </a:extLst>
          </p:cNvPr>
          <p:cNvSpPr>
            <a:spLocks noGrp="1"/>
          </p:cNvSpPr>
          <p:nvPr>
            <p:ph type="sldNum" sz="quarter" idx="12"/>
          </p:nvPr>
        </p:nvSpPr>
        <p:spPr>
          <a:xfrm>
            <a:off x="8905875" y="6435248"/>
            <a:ext cx="2740025" cy="161583"/>
          </a:xfrm>
        </p:spPr>
        <p:txBody>
          <a:bodyPr/>
          <a:lstStyle/>
          <a:p>
            <a:fld id="{C972D0C7-8A48-4519-8EA6-265A6FF30D7C}" type="slidenum">
              <a:rPr lang="en-US" smtClean="0"/>
              <a:pPr/>
              <a:t>20</a:t>
            </a:fld>
            <a:endParaRPr lang="en-US" dirty="0"/>
          </a:p>
        </p:txBody>
      </p:sp>
      <p:sp>
        <p:nvSpPr>
          <p:cNvPr id="75" name="Espace réservé du texte 6">
            <a:extLst>
              <a:ext uri="{FF2B5EF4-FFF2-40B4-BE49-F238E27FC236}">
                <a16:creationId xmlns:a16="http://schemas.microsoft.com/office/drawing/2014/main" id="{509D7CE4-EB8F-4658-9B3C-AD46901D5246}"/>
              </a:ext>
            </a:extLst>
          </p:cNvPr>
          <p:cNvSpPr>
            <a:spLocks noGrp="1"/>
          </p:cNvSpPr>
          <p:nvPr>
            <p:ph type="body" sz="quarter" idx="13"/>
          </p:nvPr>
        </p:nvSpPr>
        <p:spPr>
          <a:xfrm>
            <a:off x="546100" y="733425"/>
            <a:ext cx="11483604" cy="338554"/>
          </a:xfrm>
        </p:spPr>
        <p:txBody>
          <a:bodyPr/>
          <a:lstStyle/>
          <a:p>
            <a:r>
              <a:rPr lang="fr-FR" sz="1600" dirty="0"/>
              <a:t>SYNTHÈSE DES PROFILS TYPES PAR CATÉGORIE D’ACTEURS : TECHNIQUE (2/2)</a:t>
            </a:r>
          </a:p>
        </p:txBody>
      </p:sp>
      <p:graphicFrame>
        <p:nvGraphicFramePr>
          <p:cNvPr id="3" name="Tableau 2">
            <a:extLst>
              <a:ext uri="{FF2B5EF4-FFF2-40B4-BE49-F238E27FC236}">
                <a16:creationId xmlns:a16="http://schemas.microsoft.com/office/drawing/2014/main" id="{4C9DA162-E27A-4720-8549-AD94C508D795}"/>
              </a:ext>
            </a:extLst>
          </p:cNvPr>
          <p:cNvGraphicFramePr>
            <a:graphicFrameLocks noGrp="1"/>
          </p:cNvGraphicFramePr>
          <p:nvPr>
            <p:extLst>
              <p:ext uri="{D42A27DB-BD31-4B8C-83A1-F6EECF244321}">
                <p14:modId xmlns:p14="http://schemas.microsoft.com/office/powerpoint/2010/main" val="2403471405"/>
              </p:ext>
            </p:extLst>
          </p:nvPr>
        </p:nvGraphicFramePr>
        <p:xfrm>
          <a:off x="660969" y="1179729"/>
          <a:ext cx="10828666" cy="5455123"/>
        </p:xfrm>
        <a:graphic>
          <a:graphicData uri="http://schemas.openxmlformats.org/drawingml/2006/table">
            <a:tbl>
              <a:tblPr/>
              <a:tblGrid>
                <a:gridCol w="2019628">
                  <a:extLst>
                    <a:ext uri="{9D8B030D-6E8A-4147-A177-3AD203B41FA5}">
                      <a16:colId xmlns:a16="http://schemas.microsoft.com/office/drawing/2014/main" val="3717667710"/>
                    </a:ext>
                  </a:extLst>
                </a:gridCol>
                <a:gridCol w="2789900">
                  <a:extLst>
                    <a:ext uri="{9D8B030D-6E8A-4147-A177-3AD203B41FA5}">
                      <a16:colId xmlns:a16="http://schemas.microsoft.com/office/drawing/2014/main" val="2912294782"/>
                    </a:ext>
                  </a:extLst>
                </a:gridCol>
                <a:gridCol w="3082792">
                  <a:extLst>
                    <a:ext uri="{9D8B030D-6E8A-4147-A177-3AD203B41FA5}">
                      <a16:colId xmlns:a16="http://schemas.microsoft.com/office/drawing/2014/main" val="119290461"/>
                    </a:ext>
                  </a:extLst>
                </a:gridCol>
                <a:gridCol w="2936346">
                  <a:extLst>
                    <a:ext uri="{9D8B030D-6E8A-4147-A177-3AD203B41FA5}">
                      <a16:colId xmlns:a16="http://schemas.microsoft.com/office/drawing/2014/main" val="3081252359"/>
                    </a:ext>
                  </a:extLst>
                </a:gridCol>
              </a:tblGrid>
              <a:tr h="444393">
                <a:tc>
                  <a:txBody>
                    <a:bodyPr/>
                    <a:lstStyle/>
                    <a:p>
                      <a:pPr algn="ctr" fontAlgn="b"/>
                      <a:r>
                        <a:rPr lang="fr-FR" sz="1200" b="0" i="0" u="none" strike="noStrike" dirty="0">
                          <a:solidFill>
                            <a:schemeClr val="bg1"/>
                          </a:solidFill>
                          <a:effectLst/>
                          <a:latin typeface="Tosh" pitchFamily="2" charset="0"/>
                        </a:rPr>
                        <a:t> </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200" b="1" i="0" u="none" strike="noStrike" dirty="0">
                          <a:solidFill>
                            <a:schemeClr val="tx2"/>
                          </a:solidFill>
                          <a:effectLst/>
                          <a:latin typeface="Tosh" pitchFamily="2" charset="0"/>
                        </a:rPr>
                        <a:t>HÉBERGEURS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200" b="1" i="0" u="none" strike="noStrike" dirty="0">
                          <a:solidFill>
                            <a:schemeClr val="tx2"/>
                          </a:solidFill>
                          <a:effectLst/>
                          <a:latin typeface="Tosh" pitchFamily="2" charset="0"/>
                        </a:rPr>
                        <a:t>ACTEURS MONÉTISATION</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200" b="1" i="0" u="none" strike="noStrike" dirty="0">
                          <a:solidFill>
                            <a:schemeClr val="tx2"/>
                          </a:solidFill>
                          <a:effectLst/>
                          <a:latin typeface="Tosh" pitchFamily="2" charset="0"/>
                        </a:rPr>
                        <a:t>PLATEFORMES DE DIFFUSION*</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53747286"/>
                  </a:ext>
                </a:extLst>
              </a:tr>
              <a:tr h="38950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200" b="1" i="0" u="none" strike="noStrike" dirty="0">
                          <a:solidFill>
                            <a:schemeClr val="bg1"/>
                          </a:solidFill>
                          <a:effectLst/>
                          <a:latin typeface="Tosh" pitchFamily="2" charset="0"/>
                        </a:rPr>
                        <a:t>TYPE ACTIONNARIAT PRINCIPAL</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rgbClr val="000000"/>
                          </a:solidFill>
                          <a:effectLst/>
                          <a:latin typeface="Tosh" pitchFamily="2" charset="0"/>
                        </a:rPr>
                        <a:t>FR et INTERNATIONAL (privé)</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FR et INTERNATIONAL (privé)</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FR et INTERNATIONAL (privé)</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172803"/>
                  </a:ext>
                </a:extLst>
              </a:tr>
              <a:tr h="350195">
                <a:tc>
                  <a:txBody>
                    <a:bodyPr/>
                    <a:lstStyle/>
                    <a:p>
                      <a:pPr algn="ctr" fontAlgn="b"/>
                      <a:r>
                        <a:rPr lang="fr-FR" sz="1200" b="1" i="0" u="none" strike="noStrike" dirty="0">
                          <a:solidFill>
                            <a:schemeClr val="bg1"/>
                          </a:solidFill>
                          <a:effectLst/>
                          <a:latin typeface="Tosh" pitchFamily="2" charset="0"/>
                        </a:rPr>
                        <a:t>ACTIVITÉ PRINCIPALE</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rgbClr val="000000"/>
                          </a:solidFill>
                          <a:effectLst/>
                          <a:latin typeface="Tosh" pitchFamily="2" charset="0"/>
                        </a:rPr>
                        <a:t>Hébergement de contenus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Monétisation de contenus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Diffusion de contenus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140968"/>
                  </a:ext>
                </a:extLst>
              </a:tr>
              <a:tr h="504000">
                <a:tc>
                  <a:txBody>
                    <a:bodyPr/>
                    <a:lstStyle/>
                    <a:p>
                      <a:pPr algn="ctr" fontAlgn="b"/>
                      <a:r>
                        <a:rPr lang="fr-FR" sz="1200" b="1" i="0" u="none" strike="noStrike" dirty="0">
                          <a:solidFill>
                            <a:schemeClr val="bg1"/>
                          </a:solidFill>
                          <a:effectLst/>
                          <a:latin typeface="Tosh" pitchFamily="2" charset="0"/>
                        </a:rPr>
                        <a:t>INTÉRÊT STRAT. POD.</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1" i="0" u="none" strike="noStrike" dirty="0">
                          <a:solidFill>
                            <a:srgbClr val="000000"/>
                          </a:solidFill>
                          <a:effectLst/>
                          <a:latin typeface="Tosh" pitchFamily="2" charset="0"/>
                        </a:rPr>
                        <a:t>Activité principale</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1" i="0" u="none" strike="noStrike" dirty="0">
                          <a:solidFill>
                            <a:srgbClr val="000000"/>
                          </a:solidFill>
                          <a:effectLst/>
                          <a:latin typeface="Tosh" pitchFamily="2" charset="0"/>
                        </a:rPr>
                        <a:t>Cœur</a:t>
                      </a:r>
                      <a:r>
                        <a:rPr lang="fr-FR" sz="1100" b="0" i="0" u="none" strike="noStrike" dirty="0">
                          <a:solidFill>
                            <a:srgbClr val="000000"/>
                          </a:solidFill>
                          <a:effectLst/>
                          <a:latin typeface="Tosh" pitchFamily="2" charset="0"/>
                        </a:rPr>
                        <a:t> ou </a:t>
                      </a:r>
                      <a:r>
                        <a:rPr lang="fr-FR" sz="1100" b="1" i="0" u="none" strike="noStrike" dirty="0">
                          <a:solidFill>
                            <a:srgbClr val="000000"/>
                          </a:solidFill>
                          <a:effectLst/>
                          <a:latin typeface="Tosh" pitchFamily="2" charset="0"/>
                        </a:rPr>
                        <a:t>développement</a:t>
                      </a:r>
                      <a:r>
                        <a:rPr lang="fr-FR" sz="1100" b="0" i="0" u="none" strike="noStrike" dirty="0">
                          <a:solidFill>
                            <a:srgbClr val="000000"/>
                          </a:solidFill>
                          <a:effectLst/>
                          <a:latin typeface="Tosh" pitchFamily="2" charset="0"/>
                        </a:rPr>
                        <a:t> activité audio digital</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100" b="1" i="0" u="none" strike="noStrike" dirty="0">
                          <a:solidFill>
                            <a:srgbClr val="000000"/>
                          </a:solidFill>
                          <a:effectLst/>
                          <a:latin typeface="Tosh" pitchFamily="2" charset="0"/>
                        </a:rPr>
                        <a:t>Enrichissement</a:t>
                      </a:r>
                      <a:r>
                        <a:rPr lang="fr-FR" sz="1100" b="0" i="0" u="none" strike="noStrike" dirty="0">
                          <a:solidFill>
                            <a:srgbClr val="000000"/>
                          </a:solidFill>
                          <a:effectLst/>
                          <a:latin typeface="Tosh" pitchFamily="2" charset="0"/>
                        </a:rPr>
                        <a:t> </a:t>
                      </a:r>
                      <a:r>
                        <a:rPr lang="fr-FR" sz="1100" b="1" i="0" u="none" strike="noStrike" dirty="0">
                          <a:solidFill>
                            <a:srgbClr val="000000"/>
                          </a:solidFill>
                          <a:effectLst/>
                          <a:latin typeface="Tosh" pitchFamily="2" charset="0"/>
                        </a:rPr>
                        <a:t>offre/différenciation </a:t>
                      </a:r>
                      <a:r>
                        <a:rPr lang="fr-FR" sz="1100" b="0" i="0" u="none" strike="noStrike" dirty="0">
                          <a:solidFill>
                            <a:srgbClr val="000000"/>
                          </a:solidFill>
                          <a:effectLst/>
                          <a:latin typeface="Tosh" pitchFamily="2" charset="0"/>
                        </a:rPr>
                        <a:t>(rétention et conquête)</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0009032"/>
                  </a:ext>
                </a:extLst>
              </a:tr>
              <a:tr h="468000">
                <a:tc>
                  <a:txBody>
                    <a:bodyPr/>
                    <a:lstStyle/>
                    <a:p>
                      <a:pPr algn="ctr" fontAlgn="b"/>
                      <a:r>
                        <a:rPr lang="fr-FR" sz="1200" b="1" i="0" u="none" strike="noStrike" kern="1200" dirty="0">
                          <a:solidFill>
                            <a:schemeClr val="bg1"/>
                          </a:solidFill>
                          <a:effectLst/>
                          <a:latin typeface="Tosh" pitchFamily="2" charset="0"/>
                          <a:ea typeface="+mn-ea"/>
                          <a:cs typeface="+mn-cs"/>
                        </a:rPr>
                        <a:t>NBR DE SALARIÉS</a:t>
                      </a:r>
                    </a:p>
                    <a:p>
                      <a:pPr algn="ctr" fontAlgn="b"/>
                      <a:r>
                        <a:rPr lang="fr-FR" sz="1000" b="0" i="1" u="none" strike="noStrike" kern="1200" dirty="0">
                          <a:solidFill>
                            <a:schemeClr val="bg1"/>
                          </a:solidFill>
                          <a:effectLst/>
                          <a:latin typeface="Tosh" pitchFamily="2" charset="0"/>
                          <a:ea typeface="+mn-ea"/>
                          <a:cs typeface="+mn-cs"/>
                        </a:rPr>
                        <a:t>(par structure travaillant pour l’activité en France) </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chemeClr val="tx2"/>
                          </a:solidFill>
                          <a:effectLst/>
                          <a:latin typeface="Tosh" pitchFamily="2" charset="0"/>
                        </a:rPr>
                        <a:t>Autour de 20</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tx2"/>
                          </a:solidFill>
                          <a:effectLst/>
                          <a:latin typeface="Tosh" pitchFamily="2" charset="0"/>
                        </a:rPr>
                        <a:t>Autour de 20</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chemeClr val="tx2"/>
                          </a:solidFill>
                          <a:effectLst/>
                          <a:latin typeface="Tosh" pitchFamily="2" charset="0"/>
                        </a:rPr>
                        <a:t>De moins de 10 à plus de 500 voire plusieurs milliers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8478606"/>
                  </a:ext>
                </a:extLst>
              </a:tr>
              <a:tr h="355602">
                <a:tc>
                  <a:txBody>
                    <a:bodyPr/>
                    <a:lstStyle/>
                    <a:p>
                      <a:pPr algn="ctr" fontAlgn="b"/>
                      <a:r>
                        <a:rPr lang="fr-FR" sz="1200" b="1" i="0" u="none" strike="noStrike" dirty="0">
                          <a:solidFill>
                            <a:schemeClr val="bg1"/>
                          </a:solidFill>
                          <a:effectLst/>
                          <a:latin typeface="Tosh" pitchFamily="2" charset="0"/>
                        </a:rPr>
                        <a:t>CA </a:t>
                      </a:r>
                    </a:p>
                    <a:p>
                      <a:pPr algn="ctr" fontAlgn="b"/>
                      <a:r>
                        <a:rPr lang="fr-FR" sz="1000" b="0" i="1" u="none" strike="noStrike" dirty="0">
                          <a:solidFill>
                            <a:schemeClr val="bg1"/>
                          </a:solidFill>
                          <a:effectLst/>
                          <a:latin typeface="Tosh" pitchFamily="2" charset="0"/>
                        </a:rPr>
                        <a:t>(par structure total)</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rgbClr val="000000"/>
                          </a:solidFill>
                          <a:effectLst/>
                          <a:latin typeface="Tosh" pitchFamily="2" charset="0"/>
                        </a:rPr>
                        <a:t>&gt; 1 M€</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Tosh" pitchFamily="2" charset="0"/>
                        </a:rPr>
                        <a:t>&gt; 1 M€</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De moins de 3 M€ à plus de &gt; 400 M€</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213713"/>
                  </a:ext>
                </a:extLst>
              </a:tr>
              <a:tr h="314050">
                <a:tc>
                  <a:txBody>
                    <a:bodyPr/>
                    <a:lstStyle/>
                    <a:p>
                      <a:pPr algn="ctr" fontAlgn="b"/>
                      <a:r>
                        <a:rPr lang="fr-FR" sz="1200" b="1" i="0" u="none" strike="noStrike" dirty="0">
                          <a:solidFill>
                            <a:schemeClr val="bg1"/>
                          </a:solidFill>
                          <a:effectLst/>
                          <a:latin typeface="Tosh" pitchFamily="2" charset="0"/>
                        </a:rPr>
                        <a:t>INVEST.</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rgbClr val="000000"/>
                          </a:solidFill>
                          <a:effectLst/>
                          <a:latin typeface="Tosh" pitchFamily="2" charset="0"/>
                        </a:rPr>
                        <a:t>NP</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NP</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NP</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909519"/>
                  </a:ext>
                </a:extLst>
              </a:tr>
              <a:tr h="241903">
                <a:tc>
                  <a:txBody>
                    <a:bodyPr/>
                    <a:lstStyle/>
                    <a:p>
                      <a:pPr algn="ctr" fontAlgn="b"/>
                      <a:r>
                        <a:rPr lang="fr-FR" sz="1200" b="1" i="0" u="none" strike="noStrike" dirty="0">
                          <a:solidFill>
                            <a:schemeClr val="bg1"/>
                          </a:solidFill>
                          <a:effectLst/>
                          <a:latin typeface="Tosh" pitchFamily="2" charset="0"/>
                        </a:rPr>
                        <a:t>VOL.</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rgbClr val="000000"/>
                          </a:solidFill>
                          <a:effectLst/>
                          <a:latin typeface="Tosh" pitchFamily="2" charset="0"/>
                        </a:rPr>
                        <a:t>NP</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fr-FR" sz="1100" b="0" i="0" u="none" strike="noStrike" dirty="0">
                          <a:solidFill>
                            <a:srgbClr val="000000"/>
                          </a:solidFill>
                          <a:effectLst/>
                          <a:latin typeface="Tosh" pitchFamily="2" charset="0"/>
                        </a:rPr>
                        <a:t>NP</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fr-FR" sz="1100" b="0" i="0" u="none" strike="noStrike" dirty="0">
                          <a:solidFill>
                            <a:srgbClr val="000000"/>
                          </a:solidFill>
                          <a:effectLst/>
                          <a:latin typeface="Tosh" pitchFamily="2" charset="0"/>
                        </a:rPr>
                        <a:t>ND</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293023910"/>
                  </a:ext>
                </a:extLst>
              </a:tr>
              <a:tr h="241903">
                <a:tc>
                  <a:txBody>
                    <a:bodyPr/>
                    <a:lstStyle/>
                    <a:p>
                      <a:pPr algn="ctr" fontAlgn="b"/>
                      <a:r>
                        <a:rPr lang="fr-FR" sz="1200" b="1" i="0" u="none" strike="noStrike" dirty="0">
                          <a:solidFill>
                            <a:schemeClr val="bg1"/>
                          </a:solidFill>
                          <a:effectLst/>
                          <a:latin typeface="Tosh" pitchFamily="2" charset="0"/>
                        </a:rPr>
                        <a:t>% REVENUS POD.</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rgbClr val="000000"/>
                          </a:solidFill>
                          <a:effectLst/>
                          <a:latin typeface="Tosh" pitchFamily="2" charset="0"/>
                        </a:rPr>
                        <a:t>ND</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ND</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1" i="0" u="none" strike="noStrike" dirty="0">
                          <a:solidFill>
                            <a:srgbClr val="C00000"/>
                          </a:solidFill>
                          <a:effectLst/>
                          <a:latin typeface="Tosh" pitchFamily="2" charset="0"/>
                        </a:rPr>
                        <a:t>De &lt;  5 % à &gt; 70 %</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7804479"/>
                  </a:ext>
                </a:extLst>
              </a:tr>
              <a:tr h="241903">
                <a:tc>
                  <a:txBody>
                    <a:bodyPr/>
                    <a:lstStyle/>
                    <a:p>
                      <a:pPr algn="ctr" fontAlgn="b"/>
                      <a:r>
                        <a:rPr lang="fr-FR" sz="1200" b="1" i="0" u="none" strike="noStrike" dirty="0">
                          <a:solidFill>
                            <a:schemeClr val="bg1"/>
                          </a:solidFill>
                          <a:effectLst/>
                          <a:latin typeface="Tosh" pitchFamily="2" charset="0"/>
                        </a:rPr>
                        <a:t>% SALARIÉS 100 % POD.</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rgbClr val="000000"/>
                          </a:solidFill>
                          <a:effectLst/>
                          <a:latin typeface="Tosh" pitchFamily="2" charset="0"/>
                        </a:rPr>
                        <a:t>ND</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ND</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1" i="0" u="none" strike="noStrike" dirty="0">
                          <a:solidFill>
                            <a:srgbClr val="C00000"/>
                          </a:solidFill>
                          <a:effectLst/>
                          <a:latin typeface="Tosh" pitchFamily="2" charset="0"/>
                        </a:rPr>
                        <a:t>De &lt;  5 % à &gt; 70 %</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824115"/>
                  </a:ext>
                </a:extLst>
              </a:tr>
              <a:tr h="334401">
                <a:tc>
                  <a:txBody>
                    <a:bodyPr/>
                    <a:lstStyle/>
                    <a:p>
                      <a:pPr algn="ctr" fontAlgn="b"/>
                      <a:r>
                        <a:rPr lang="fr-FR" sz="1200" b="1" i="0" u="none" strike="noStrike" dirty="0">
                          <a:solidFill>
                            <a:schemeClr val="bg1"/>
                          </a:solidFill>
                          <a:effectLst/>
                          <a:latin typeface="Tosh" pitchFamily="2" charset="0"/>
                        </a:rPr>
                        <a:t>PRODUCTION</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0" i="0" u="none" strike="noStrike" dirty="0">
                          <a:solidFill>
                            <a:srgbClr val="000000"/>
                          </a:solidFill>
                          <a:effectLst/>
                          <a:latin typeface="Tosh" pitchFamily="2" charset="0"/>
                        </a:rPr>
                        <a:t>NP</a:t>
                      </a:r>
                    </a:p>
                  </a:txBody>
                  <a:tcPr marL="7620" marR="7620" marT="762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NP</a:t>
                      </a:r>
                    </a:p>
                  </a:txBody>
                  <a:tcPr marL="7620" marR="7620" marT="762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NP</a:t>
                      </a:r>
                    </a:p>
                  </a:txBody>
                  <a:tcPr marL="7620" marR="7620" marT="762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574750"/>
                  </a:ext>
                </a:extLst>
              </a:tr>
              <a:tr h="540000">
                <a:tc>
                  <a:txBody>
                    <a:bodyPr/>
                    <a:lstStyle/>
                    <a:p>
                      <a:pPr algn="ctr" fontAlgn="b"/>
                      <a:r>
                        <a:rPr lang="fr-FR" sz="1200" b="1" i="0" u="none" strike="noStrike" dirty="0">
                          <a:solidFill>
                            <a:schemeClr val="bg1"/>
                          </a:solidFill>
                          <a:effectLst/>
                          <a:latin typeface="Tosh" pitchFamily="2" charset="0"/>
                        </a:rPr>
                        <a:t>DÉPENDANCES ÉCOSYSTÈME</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fr-FR" sz="1100" b="1" i="0" u="none" strike="noStrike" dirty="0">
                          <a:solidFill>
                            <a:srgbClr val="000000"/>
                          </a:solidFill>
                          <a:effectLst/>
                          <a:latin typeface="Tosh" pitchFamily="2" charset="0"/>
                        </a:rPr>
                        <a:t>Limitée</a:t>
                      </a:r>
                      <a:r>
                        <a:rPr lang="fr-FR" sz="1100" b="0" i="0" u="none" strike="noStrike" dirty="0">
                          <a:solidFill>
                            <a:srgbClr val="000000"/>
                          </a:solidFill>
                          <a:effectLst/>
                          <a:latin typeface="Tosh" pitchFamily="2" charset="0"/>
                        </a:rPr>
                        <a:t>, risque de </a:t>
                      </a:r>
                      <a:r>
                        <a:rPr lang="fr-FR" sz="1100" b="1" i="0" u="none" strike="noStrike" dirty="0">
                          <a:solidFill>
                            <a:srgbClr val="000000"/>
                          </a:solidFill>
                          <a:effectLst/>
                          <a:latin typeface="Tosh" pitchFamily="2" charset="0"/>
                        </a:rPr>
                        <a:t>concurrence</a:t>
                      </a:r>
                      <a:r>
                        <a:rPr lang="fr-FR" sz="1100" b="0" i="0" u="none" strike="noStrike" dirty="0">
                          <a:solidFill>
                            <a:srgbClr val="000000"/>
                          </a:solidFill>
                          <a:effectLst/>
                          <a:latin typeface="Tosh" pitchFamily="2" charset="0"/>
                        </a:rPr>
                        <a:t> des solutions </a:t>
                      </a:r>
                      <a:r>
                        <a:rPr lang="fr-FR" sz="1100" b="1" i="0" u="none" strike="noStrike" dirty="0">
                          <a:solidFill>
                            <a:srgbClr val="000000"/>
                          </a:solidFill>
                          <a:effectLst/>
                          <a:latin typeface="Tosh" pitchFamily="2" charset="0"/>
                        </a:rPr>
                        <a:t>internalisées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dirty="0">
                          <a:solidFill>
                            <a:srgbClr val="000000"/>
                          </a:solidFill>
                          <a:effectLst/>
                          <a:latin typeface="Tosh" pitchFamily="2" charset="0"/>
                        </a:rPr>
                        <a:t>Limitée</a:t>
                      </a:r>
                      <a:r>
                        <a:rPr lang="fr-FR" sz="1100" b="0" i="0" u="none" strike="noStrike" dirty="0">
                          <a:solidFill>
                            <a:srgbClr val="000000"/>
                          </a:solidFill>
                          <a:effectLst/>
                          <a:latin typeface="Tosh" pitchFamily="2" charset="0"/>
                        </a:rPr>
                        <a:t>, risque de </a:t>
                      </a:r>
                      <a:r>
                        <a:rPr lang="fr-FR" sz="1100" b="1" i="0" u="none" strike="noStrike" dirty="0">
                          <a:solidFill>
                            <a:srgbClr val="000000"/>
                          </a:solidFill>
                          <a:effectLst/>
                          <a:latin typeface="Tosh" pitchFamily="2" charset="0"/>
                        </a:rPr>
                        <a:t>concurrence</a:t>
                      </a:r>
                      <a:r>
                        <a:rPr lang="fr-FR" sz="1100" b="0" i="0" u="none" strike="noStrike" dirty="0">
                          <a:solidFill>
                            <a:srgbClr val="000000"/>
                          </a:solidFill>
                          <a:effectLst/>
                          <a:latin typeface="Tosh" pitchFamily="2" charset="0"/>
                        </a:rPr>
                        <a:t> des solutions </a:t>
                      </a:r>
                      <a:r>
                        <a:rPr lang="fr-FR" sz="1100" b="1" i="0" u="none" strike="noStrike" dirty="0">
                          <a:solidFill>
                            <a:srgbClr val="000000"/>
                          </a:solidFill>
                          <a:effectLst/>
                          <a:latin typeface="Tosh" pitchFamily="2" charset="0"/>
                        </a:rPr>
                        <a:t>internalisées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1" i="0" u="none" strike="noStrike" dirty="0">
                          <a:solidFill>
                            <a:srgbClr val="000000"/>
                          </a:solidFill>
                          <a:effectLst/>
                          <a:latin typeface="Tosh" pitchFamily="2" charset="0"/>
                        </a:rPr>
                        <a:t>Limitée</a:t>
                      </a:r>
                      <a:r>
                        <a:rPr lang="fr-FR" sz="1100" b="0" i="0" u="none" strike="noStrike" dirty="0">
                          <a:solidFill>
                            <a:srgbClr val="000000"/>
                          </a:solidFill>
                          <a:effectLst/>
                          <a:latin typeface="Tosh" pitchFamily="2" charset="0"/>
                        </a:rPr>
                        <a:t> (capacité internalisation)</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298513"/>
                  </a:ext>
                </a:extLst>
              </a:tr>
              <a:tr h="1008000">
                <a:tc>
                  <a:txBody>
                    <a:bodyPr/>
                    <a:lstStyle/>
                    <a:p>
                      <a:pPr algn="ctr" fontAlgn="b"/>
                      <a:r>
                        <a:rPr lang="fr-FR" sz="1200" b="0" i="1" u="none" strike="noStrike" dirty="0">
                          <a:solidFill>
                            <a:schemeClr val="tx2"/>
                          </a:solidFill>
                          <a:effectLst/>
                          <a:latin typeface="Tosh" pitchFamily="2" charset="0"/>
                        </a:rPr>
                        <a:t>SPÉCIFICITÉS</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Coexistence start-up FR et acteurs internationaux, </a:t>
                      </a:r>
                      <a:r>
                        <a:rPr lang="fr-FR" sz="1100" b="1" i="0" u="none" strike="noStrike" dirty="0">
                          <a:solidFill>
                            <a:srgbClr val="000000"/>
                          </a:solidFill>
                          <a:effectLst/>
                          <a:latin typeface="Tosh" pitchFamily="2" charset="0"/>
                        </a:rPr>
                        <a:t>marché mondial. Interopérabilité</a:t>
                      </a:r>
                    </a:p>
                    <a:p>
                      <a:pPr algn="ctr" fontAlgn="ctr"/>
                      <a:r>
                        <a:rPr lang="fr-FR" sz="1100" b="1" i="0" u="none" strike="noStrike" dirty="0">
                          <a:solidFill>
                            <a:srgbClr val="000000"/>
                          </a:solidFill>
                          <a:effectLst/>
                          <a:latin typeface="Tosh" pitchFamily="2" charset="0"/>
                        </a:rPr>
                        <a:t>Absence de zonage (vs vidéo)</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Coexistence start-up FR et acteurs internationaux, marché mondial. </a:t>
                      </a:r>
                    </a:p>
                    <a:p>
                      <a:pPr algn="ctr" fontAlgn="ctr"/>
                      <a:r>
                        <a:rPr lang="fr-FR" sz="1100" b="1" i="0" u="none" strike="noStrike" dirty="0">
                          <a:solidFill>
                            <a:srgbClr val="000000"/>
                          </a:solidFill>
                          <a:effectLst/>
                          <a:latin typeface="Tosh" pitchFamily="2" charset="0"/>
                        </a:rPr>
                        <a:t>Acteurs qui se spécialisent </a:t>
                      </a:r>
                      <a:r>
                        <a:rPr lang="fr-FR" sz="1100" b="0" i="0" u="none" strike="noStrike" dirty="0">
                          <a:solidFill>
                            <a:srgbClr val="000000"/>
                          </a:solidFill>
                          <a:effectLst/>
                          <a:latin typeface="Tosh" pitchFamily="2" charset="0"/>
                        </a:rPr>
                        <a:t>sur des cibles de niche (presse etc.)</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000000"/>
                          </a:solidFill>
                          <a:effectLst/>
                          <a:latin typeface="Tosh" pitchFamily="2" charset="0"/>
                        </a:rPr>
                        <a:t>Des </a:t>
                      </a:r>
                      <a:r>
                        <a:rPr lang="fr-FR" sz="1100" b="1" i="0" u="none" strike="noStrike" dirty="0">
                          <a:solidFill>
                            <a:srgbClr val="000000"/>
                          </a:solidFill>
                          <a:effectLst/>
                          <a:latin typeface="Tosh" pitchFamily="2" charset="0"/>
                        </a:rPr>
                        <a:t>acteurs très différents </a:t>
                      </a:r>
                      <a:r>
                        <a:rPr lang="fr-FR" sz="1100" b="0" i="0" u="none" strike="noStrike" dirty="0">
                          <a:solidFill>
                            <a:srgbClr val="000000"/>
                          </a:solidFill>
                          <a:effectLst/>
                          <a:latin typeface="Tosh" pitchFamily="2" charset="0"/>
                        </a:rPr>
                        <a:t>(structures, contenus, stratégies etc.)</a:t>
                      </a:r>
                    </a:p>
                  </a:txBody>
                  <a:tcPr marL="1589" marR="1589" marT="1589"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7309"/>
                  </a:ext>
                </a:extLst>
              </a:tr>
            </a:tbl>
          </a:graphicData>
        </a:graphic>
      </p:graphicFrame>
      <p:sp>
        <p:nvSpPr>
          <p:cNvPr id="56" name="Rectangle 55">
            <a:extLst>
              <a:ext uri="{FF2B5EF4-FFF2-40B4-BE49-F238E27FC236}">
                <a16:creationId xmlns:a16="http://schemas.microsoft.com/office/drawing/2014/main" id="{4D778FD6-B9AD-4568-B03F-82C0526CC201}"/>
              </a:ext>
            </a:extLst>
          </p:cNvPr>
          <p:cNvSpPr/>
          <p:nvPr/>
        </p:nvSpPr>
        <p:spPr>
          <a:xfrm>
            <a:off x="910472" y="6681721"/>
            <a:ext cx="7358047" cy="196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buSzPct val="100000"/>
            </a:pPr>
            <a:r>
              <a:rPr lang="fr-FR" sz="800" i="1" dirty="0">
                <a:solidFill>
                  <a:schemeClr val="tx1"/>
                </a:solidFill>
                <a:latin typeface="+mj-lt"/>
                <a:ea typeface="Verdana" panose="020B0604030504040204" pitchFamily="34" charset="0"/>
              </a:rPr>
              <a:t>NC : Non communiqué / NP : Non Pertinent / ND : Non Disponible / E. : entreprise</a:t>
            </a:r>
          </a:p>
        </p:txBody>
      </p:sp>
      <p:sp>
        <p:nvSpPr>
          <p:cNvPr id="59" name="Rectangle 58">
            <a:extLst>
              <a:ext uri="{FF2B5EF4-FFF2-40B4-BE49-F238E27FC236}">
                <a16:creationId xmlns:a16="http://schemas.microsoft.com/office/drawing/2014/main" id="{530CB53A-C30E-46D6-87B9-CAC601D76CE7}"/>
              </a:ext>
            </a:extLst>
          </p:cNvPr>
          <p:cNvSpPr/>
          <p:nvPr/>
        </p:nvSpPr>
        <p:spPr>
          <a:xfrm rot="16200000">
            <a:off x="4988206" y="-898299"/>
            <a:ext cx="1848257" cy="1115460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300" b="1" dirty="0">
                <a:solidFill>
                  <a:srgbClr val="1E1348"/>
                </a:solidFill>
              </a:rPr>
              <a:t>Activités podcasts</a:t>
            </a:r>
          </a:p>
        </p:txBody>
      </p:sp>
      <p:sp>
        <p:nvSpPr>
          <p:cNvPr id="60" name="Rectangle 59">
            <a:extLst>
              <a:ext uri="{FF2B5EF4-FFF2-40B4-BE49-F238E27FC236}">
                <a16:creationId xmlns:a16="http://schemas.microsoft.com/office/drawing/2014/main" id="{1B824C75-D83B-41DE-BF7E-593DBDA4AC61}"/>
              </a:ext>
            </a:extLst>
          </p:cNvPr>
          <p:cNvSpPr/>
          <p:nvPr/>
        </p:nvSpPr>
        <p:spPr>
          <a:xfrm rot="16200000">
            <a:off x="4853077" y="-2882195"/>
            <a:ext cx="2118510" cy="111546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300" b="1" dirty="0">
                <a:solidFill>
                  <a:srgbClr val="1E1348"/>
                </a:solidFill>
              </a:rPr>
              <a:t>Données générales</a:t>
            </a:r>
          </a:p>
        </p:txBody>
      </p:sp>
      <p:sp>
        <p:nvSpPr>
          <p:cNvPr id="61" name="Triangle isocèle 60">
            <a:extLst>
              <a:ext uri="{FF2B5EF4-FFF2-40B4-BE49-F238E27FC236}">
                <a16:creationId xmlns:a16="http://schemas.microsoft.com/office/drawing/2014/main" id="{135B0B7D-8103-4C94-97C7-68A28101B3E9}"/>
              </a:ext>
            </a:extLst>
          </p:cNvPr>
          <p:cNvSpPr/>
          <p:nvPr/>
        </p:nvSpPr>
        <p:spPr>
          <a:xfrm rot="5400000">
            <a:off x="2028251" y="5963072"/>
            <a:ext cx="832664" cy="323006"/>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B0B813F2-13FF-45EC-B2C4-8C6BE1F7C3A6}"/>
              </a:ext>
            </a:extLst>
          </p:cNvPr>
          <p:cNvSpPr/>
          <p:nvPr/>
        </p:nvSpPr>
        <p:spPr>
          <a:xfrm rot="16200000">
            <a:off x="1328618" y="2506764"/>
            <a:ext cx="5455634" cy="280156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300" b="1" dirty="0">
              <a:solidFill>
                <a:srgbClr val="1E1348"/>
              </a:solidFill>
            </a:endParaRPr>
          </a:p>
        </p:txBody>
      </p:sp>
      <p:sp>
        <p:nvSpPr>
          <p:cNvPr id="19" name="Rectangle 18">
            <a:extLst>
              <a:ext uri="{FF2B5EF4-FFF2-40B4-BE49-F238E27FC236}">
                <a16:creationId xmlns:a16="http://schemas.microsoft.com/office/drawing/2014/main" id="{7246D0BF-EB7C-4767-8292-01F51F93D92A}"/>
              </a:ext>
            </a:extLst>
          </p:cNvPr>
          <p:cNvSpPr/>
          <p:nvPr/>
        </p:nvSpPr>
        <p:spPr>
          <a:xfrm rot="16200000">
            <a:off x="4271235" y="2365711"/>
            <a:ext cx="5455634" cy="308366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300" b="1" dirty="0">
              <a:solidFill>
                <a:srgbClr val="1E1348"/>
              </a:solidFill>
            </a:endParaRPr>
          </a:p>
        </p:txBody>
      </p:sp>
      <p:sp>
        <p:nvSpPr>
          <p:cNvPr id="20" name="Rectangle 19">
            <a:extLst>
              <a:ext uri="{FF2B5EF4-FFF2-40B4-BE49-F238E27FC236}">
                <a16:creationId xmlns:a16="http://schemas.microsoft.com/office/drawing/2014/main" id="{43436042-5BDF-4061-975B-483A48D7B0CD}"/>
              </a:ext>
            </a:extLst>
          </p:cNvPr>
          <p:cNvSpPr/>
          <p:nvPr/>
        </p:nvSpPr>
        <p:spPr>
          <a:xfrm rot="16200000">
            <a:off x="7287444" y="2433168"/>
            <a:ext cx="5455634" cy="29487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300" b="1" dirty="0">
              <a:solidFill>
                <a:srgbClr val="1E1348"/>
              </a:solidFill>
            </a:endParaRPr>
          </a:p>
        </p:txBody>
      </p:sp>
      <p:sp>
        <p:nvSpPr>
          <p:cNvPr id="14" name="Rectangle 13">
            <a:extLst>
              <a:ext uri="{FF2B5EF4-FFF2-40B4-BE49-F238E27FC236}">
                <a16:creationId xmlns:a16="http://schemas.microsoft.com/office/drawing/2014/main" id="{464BDD6A-54A2-4808-8F9C-526B0A2DE4DE}"/>
              </a:ext>
            </a:extLst>
          </p:cNvPr>
          <p:cNvSpPr/>
          <p:nvPr/>
        </p:nvSpPr>
        <p:spPr>
          <a:xfrm>
            <a:off x="4861861" y="6681720"/>
            <a:ext cx="7358047" cy="196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buSzPct val="100000"/>
            </a:pPr>
            <a:r>
              <a:rPr lang="fr-FR" sz="800" i="1" dirty="0">
                <a:solidFill>
                  <a:schemeClr val="tx1"/>
                </a:solidFill>
                <a:latin typeface="+mj-lt"/>
                <a:ea typeface="Verdana" panose="020B0604030504040204" pitchFamily="34" charset="0"/>
              </a:rPr>
              <a:t>* Sont considérées ici les plateformes de streaming, les plateformes propriétaires et les agrégateurs, données incomplètes pour ces acteurs</a:t>
            </a:r>
          </a:p>
        </p:txBody>
      </p:sp>
    </p:spTree>
    <p:extLst>
      <p:ext uri="{BB962C8B-B14F-4D97-AF65-F5344CB8AC3E}">
        <p14:creationId xmlns:p14="http://schemas.microsoft.com/office/powerpoint/2010/main" val="2489123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8A39B983-8604-49C0-84F6-40F552AB59AE}"/>
              </a:ext>
            </a:extLst>
          </p:cNvPr>
          <p:cNvSpPr>
            <a:spLocks noGrp="1"/>
          </p:cNvSpPr>
          <p:nvPr>
            <p:ph type="body" sz="quarter" idx="13"/>
          </p:nvPr>
        </p:nvSpPr>
        <p:spPr>
          <a:xfrm>
            <a:off x="7919081" y="1083468"/>
            <a:ext cx="1901161" cy="1769715"/>
          </a:xfrm>
        </p:spPr>
        <p:txBody>
          <a:bodyPr/>
          <a:lstStyle/>
          <a:p>
            <a:pPr algn="ctr"/>
            <a:r>
              <a:rPr lang="fr-FR" dirty="0"/>
              <a:t>02</a:t>
            </a:r>
          </a:p>
        </p:txBody>
      </p:sp>
      <p:sp>
        <p:nvSpPr>
          <p:cNvPr id="17" name="Espace réservé du numéro de diapositive 16">
            <a:extLst>
              <a:ext uri="{FF2B5EF4-FFF2-40B4-BE49-F238E27FC236}">
                <a16:creationId xmlns:a16="http://schemas.microsoft.com/office/drawing/2014/main" id="{EF509ECE-89D5-472B-A5C6-7FE4FA363F17}"/>
              </a:ext>
            </a:extLst>
          </p:cNvPr>
          <p:cNvSpPr>
            <a:spLocks noGrp="1"/>
          </p:cNvSpPr>
          <p:nvPr>
            <p:ph type="sldNum" sz="quarter" idx="12"/>
          </p:nvPr>
        </p:nvSpPr>
        <p:spPr/>
        <p:txBody>
          <a:bodyPr/>
          <a:lstStyle/>
          <a:p>
            <a:fld id="{C972D0C7-8A48-4519-8EA6-265A6FF30D7C}" type="slidenum">
              <a:rPr lang="en-US" smtClean="0"/>
              <a:pPr/>
              <a:t>21</a:t>
            </a:fld>
            <a:endParaRPr lang="en-US" dirty="0"/>
          </a:p>
        </p:txBody>
      </p:sp>
      <p:sp>
        <p:nvSpPr>
          <p:cNvPr id="5" name="Espace réservé du texte 15">
            <a:extLst>
              <a:ext uri="{FF2B5EF4-FFF2-40B4-BE49-F238E27FC236}">
                <a16:creationId xmlns:a16="http://schemas.microsoft.com/office/drawing/2014/main" id="{1D58D99A-3426-4F40-8965-BAA1FEE4998D}"/>
              </a:ext>
            </a:extLst>
          </p:cNvPr>
          <p:cNvSpPr txBox="1">
            <a:spLocks/>
          </p:cNvSpPr>
          <p:nvPr/>
        </p:nvSpPr>
        <p:spPr>
          <a:xfrm>
            <a:off x="5772538" y="2567271"/>
            <a:ext cx="6419462" cy="2970044"/>
          </a:xfrm>
          <a:prstGeom prst="rect">
            <a:avLst/>
          </a:prstGeom>
        </p:spPr>
        <p:txBody>
          <a:bodyPr vert="horz" wrap="square" lIns="72000" tIns="45720" rIns="0" bIns="45720" rtlCol="0">
            <a:spAutoFit/>
          </a:bodyPr>
          <a:lstStyle>
            <a:lvl1pPr marL="0" indent="0" algn="l" defTabSz="914400" rtl="0" eaLnBrk="1" latinLnBrk="0" hangingPunct="1">
              <a:lnSpc>
                <a:spcPct val="100000"/>
              </a:lnSpc>
              <a:spcBef>
                <a:spcPts val="4200"/>
              </a:spcBef>
              <a:buSzPct val="150000"/>
              <a:buFont typeface="Arial" panose="020B0604020202020204" pitchFamily="34" charset="0"/>
              <a:buNone/>
              <a:defRPr sz="3150" b="1" kern="1200" cap="all" baseline="0">
                <a:solidFill>
                  <a:schemeClr val="tx2"/>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10" kern="1200" cap="none"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000" dirty="0"/>
              <a:t>Descriptif de l’écosystème : structuration et dynamiques</a:t>
            </a:r>
          </a:p>
          <a:p>
            <a:pPr>
              <a:spcBef>
                <a:spcPts val="0"/>
              </a:spcBef>
            </a:pPr>
            <a:endParaRPr lang="fr-FR" sz="2500" dirty="0"/>
          </a:p>
          <a:p>
            <a:pPr>
              <a:spcBef>
                <a:spcPts val="0"/>
              </a:spcBef>
            </a:pPr>
            <a:r>
              <a:rPr lang="fr-FR" sz="1800" dirty="0">
                <a:solidFill>
                  <a:schemeClr val="bg1">
                    <a:lumMod val="85000"/>
                  </a:schemeClr>
                </a:solidFill>
              </a:rPr>
              <a:t>fonctionnement Et spécificités DE l’écosystème</a:t>
            </a:r>
          </a:p>
          <a:p>
            <a:pPr>
              <a:spcBef>
                <a:spcPts val="0"/>
              </a:spcBef>
            </a:pPr>
            <a:r>
              <a:rPr lang="fr-FR" sz="1800" dirty="0">
                <a:solidFill>
                  <a:schemeClr val="bg1">
                    <a:lumMod val="85000"/>
                  </a:schemeClr>
                </a:solidFill>
              </a:rPr>
              <a:t>les acteurs du secteur et leurs enjeux</a:t>
            </a:r>
          </a:p>
          <a:p>
            <a:pPr>
              <a:spcBef>
                <a:spcPts val="0"/>
              </a:spcBef>
            </a:pPr>
            <a:r>
              <a:rPr lang="fr-FR" sz="1800" dirty="0"/>
              <a:t>les tendances du secteur </a:t>
            </a:r>
          </a:p>
        </p:txBody>
      </p:sp>
    </p:spTree>
    <p:extLst>
      <p:ext uri="{BB962C8B-B14F-4D97-AF65-F5344CB8AC3E}">
        <p14:creationId xmlns:p14="http://schemas.microsoft.com/office/powerpoint/2010/main" val="1500406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ZoneTexte 118">
            <a:extLst>
              <a:ext uri="{FF2B5EF4-FFF2-40B4-BE49-F238E27FC236}">
                <a16:creationId xmlns:a16="http://schemas.microsoft.com/office/drawing/2014/main" id="{472933A9-6493-4FF2-9435-9C497EB4804C}"/>
              </a:ext>
            </a:extLst>
          </p:cNvPr>
          <p:cNvSpPr txBox="1"/>
          <p:nvPr/>
        </p:nvSpPr>
        <p:spPr>
          <a:xfrm>
            <a:off x="873340" y="3922592"/>
            <a:ext cx="10394734" cy="1763833"/>
          </a:xfrm>
          <a:prstGeom prst="rect">
            <a:avLst/>
          </a:prstGeom>
          <a:solidFill>
            <a:schemeClr val="accent3">
              <a:lumMod val="60000"/>
              <a:lumOff val="40000"/>
              <a:alpha val="41961"/>
            </a:schemeClr>
          </a:solidFill>
          <a:ln>
            <a:noFill/>
          </a:ln>
        </p:spPr>
        <p:txBody>
          <a:bodyPr wrap="square" rtlCol="0" anchor="ctr">
            <a:noAutofit/>
          </a:bodyPr>
          <a:lstStyle/>
          <a:p>
            <a:r>
              <a:rPr lang="fr-FR" sz="1200" b="1" dirty="0"/>
              <a:t>LES PLATEFORMES </a:t>
            </a:r>
          </a:p>
          <a:p>
            <a:r>
              <a:rPr lang="fr-FR" sz="1200" b="1" dirty="0"/>
              <a:t>DE DIFFUSION</a:t>
            </a:r>
            <a:endParaRPr lang="fr-FR" sz="1200" dirty="0"/>
          </a:p>
        </p:txBody>
      </p:sp>
      <p:sp>
        <p:nvSpPr>
          <p:cNvPr id="98" name="ZoneTexte 97">
            <a:extLst>
              <a:ext uri="{FF2B5EF4-FFF2-40B4-BE49-F238E27FC236}">
                <a16:creationId xmlns:a16="http://schemas.microsoft.com/office/drawing/2014/main" id="{6CA219A3-F57B-4322-B8C4-A8B43C12721B}"/>
              </a:ext>
            </a:extLst>
          </p:cNvPr>
          <p:cNvSpPr txBox="1"/>
          <p:nvPr/>
        </p:nvSpPr>
        <p:spPr>
          <a:xfrm>
            <a:off x="873339" y="2202012"/>
            <a:ext cx="10394735" cy="1747205"/>
          </a:xfrm>
          <a:prstGeom prst="rect">
            <a:avLst/>
          </a:prstGeom>
          <a:solidFill>
            <a:srgbClr val="FFCCFF">
              <a:alpha val="41961"/>
            </a:srgbClr>
          </a:solidFill>
          <a:ln>
            <a:noFill/>
          </a:ln>
        </p:spPr>
        <p:txBody>
          <a:bodyPr wrap="square" rtlCol="0" anchor="ctr">
            <a:noAutofit/>
          </a:bodyPr>
          <a:lstStyle/>
          <a:p>
            <a:r>
              <a:rPr lang="fr-FR" sz="1200" b="1" dirty="0"/>
              <a:t>STUDIOS DE PRODUCTION</a:t>
            </a:r>
            <a:endParaRPr lang="fr-FR" sz="1200" dirty="0"/>
          </a:p>
        </p:txBody>
      </p:sp>
      <p:sp>
        <p:nvSpPr>
          <p:cNvPr id="5" name="Titre 4">
            <a:extLst>
              <a:ext uri="{FF2B5EF4-FFF2-40B4-BE49-F238E27FC236}">
                <a16:creationId xmlns:a16="http://schemas.microsoft.com/office/drawing/2014/main" id="{3774248E-8ACC-406E-B1A9-C13F63215124}"/>
              </a:ext>
            </a:extLst>
          </p:cNvPr>
          <p:cNvSpPr>
            <a:spLocks noGrp="1"/>
          </p:cNvSpPr>
          <p:nvPr>
            <p:ph type="title"/>
          </p:nvPr>
        </p:nvSpPr>
        <p:spPr/>
        <p:txBody>
          <a:bodyPr/>
          <a:lstStyle/>
          <a:p>
            <a:r>
              <a:rPr lang="fr-FR" dirty="0"/>
              <a:t>L’OBSERVATOIRE</a:t>
            </a:r>
          </a:p>
        </p:txBody>
      </p:sp>
      <p:sp>
        <p:nvSpPr>
          <p:cNvPr id="2" name="Espace réservé du numéro de diapositive 1">
            <a:extLst>
              <a:ext uri="{FF2B5EF4-FFF2-40B4-BE49-F238E27FC236}">
                <a16:creationId xmlns:a16="http://schemas.microsoft.com/office/drawing/2014/main" id="{2D6008D0-3D38-49A8-98A7-35761F973336}"/>
              </a:ext>
            </a:extLst>
          </p:cNvPr>
          <p:cNvSpPr>
            <a:spLocks noGrp="1"/>
          </p:cNvSpPr>
          <p:nvPr>
            <p:ph type="sldNum" sz="quarter" idx="12"/>
          </p:nvPr>
        </p:nvSpPr>
        <p:spPr/>
        <p:txBody>
          <a:bodyPr/>
          <a:lstStyle/>
          <a:p>
            <a:fld id="{C972D0C7-8A48-4519-8EA6-265A6FF30D7C}" type="slidenum">
              <a:rPr lang="en-US" smtClean="0"/>
              <a:pPr/>
              <a:t>22</a:t>
            </a:fld>
            <a:endParaRPr lang="en-US" dirty="0"/>
          </a:p>
        </p:txBody>
      </p:sp>
      <p:sp>
        <p:nvSpPr>
          <p:cNvPr id="7" name="Espace réservé du texte 6">
            <a:extLst>
              <a:ext uri="{FF2B5EF4-FFF2-40B4-BE49-F238E27FC236}">
                <a16:creationId xmlns:a16="http://schemas.microsoft.com/office/drawing/2014/main" id="{D353B1D1-4F8A-4D2F-858B-CF56D8B89854}"/>
              </a:ext>
            </a:extLst>
          </p:cNvPr>
          <p:cNvSpPr>
            <a:spLocks noGrp="1"/>
          </p:cNvSpPr>
          <p:nvPr>
            <p:ph type="body" sz="quarter" idx="13"/>
          </p:nvPr>
        </p:nvSpPr>
        <p:spPr>
          <a:xfrm>
            <a:off x="546099" y="733425"/>
            <a:ext cx="12398374" cy="830997"/>
          </a:xfrm>
        </p:spPr>
        <p:txBody>
          <a:bodyPr/>
          <a:lstStyle/>
          <a:p>
            <a:pPr>
              <a:spcBef>
                <a:spcPts val="0"/>
              </a:spcBef>
            </a:pPr>
            <a:r>
              <a:rPr lang="fr-FR" sz="1600" dirty="0"/>
              <a:t>UN PIVOTEMENT DES ACTIVITÉS POUR PLUSIEURS ACTEURS* </a:t>
            </a:r>
          </a:p>
          <a:p>
            <a:pPr marL="0" indent="0">
              <a:spcBef>
                <a:spcPts val="0"/>
              </a:spcBef>
              <a:buNone/>
            </a:pPr>
            <a:r>
              <a:rPr lang="fr-FR" sz="1600" b="0" dirty="0"/>
              <a:t>    Plusieurs catégories d’acteurs ont fait évoluer leurs stratégies : illustrations</a:t>
            </a:r>
            <a:endParaRPr lang="fr-FR" sz="1600" b="0" dirty="0">
              <a:solidFill>
                <a:srgbClr val="1E1348"/>
              </a:solidFill>
            </a:endParaRPr>
          </a:p>
          <a:p>
            <a:pPr marL="0" indent="0">
              <a:spcBef>
                <a:spcPts val="0"/>
              </a:spcBef>
              <a:buNone/>
            </a:pPr>
            <a:endParaRPr lang="fr-FR" sz="1600" dirty="0"/>
          </a:p>
        </p:txBody>
      </p:sp>
      <p:sp>
        <p:nvSpPr>
          <p:cNvPr id="42" name="ZoneTexte 41">
            <a:extLst>
              <a:ext uri="{FF2B5EF4-FFF2-40B4-BE49-F238E27FC236}">
                <a16:creationId xmlns:a16="http://schemas.microsoft.com/office/drawing/2014/main" id="{C9FFE0D2-162F-4037-84C8-66D24FFC2952}"/>
              </a:ext>
            </a:extLst>
          </p:cNvPr>
          <p:cNvSpPr txBox="1"/>
          <p:nvPr/>
        </p:nvSpPr>
        <p:spPr>
          <a:xfrm>
            <a:off x="3239509" y="1716512"/>
            <a:ext cx="3793486" cy="4084213"/>
          </a:xfrm>
          <a:prstGeom prst="rect">
            <a:avLst/>
          </a:prstGeom>
          <a:solidFill>
            <a:schemeClr val="bg1">
              <a:lumMod val="95000"/>
            </a:schemeClr>
          </a:solidFill>
          <a:ln>
            <a:noFill/>
          </a:ln>
        </p:spPr>
        <p:txBody>
          <a:bodyPr wrap="square" rtlCol="0" anchor="t">
            <a:noAutofit/>
          </a:bodyPr>
          <a:lstStyle/>
          <a:p>
            <a:pPr algn="ctr"/>
            <a:r>
              <a:rPr lang="fr-FR" sz="1400" b="1" dirty="0">
                <a:solidFill>
                  <a:srgbClr val="141433"/>
                </a:solidFill>
              </a:rPr>
              <a:t>ARRÊT DE CERTAINES ACTIVITÉS …</a:t>
            </a:r>
            <a:endParaRPr lang="fr-FR" sz="1400" dirty="0">
              <a:solidFill>
                <a:srgbClr val="141433"/>
              </a:solidFill>
            </a:endParaRPr>
          </a:p>
        </p:txBody>
      </p:sp>
      <p:sp>
        <p:nvSpPr>
          <p:cNvPr id="120" name="ZoneTexte 119">
            <a:extLst>
              <a:ext uri="{FF2B5EF4-FFF2-40B4-BE49-F238E27FC236}">
                <a16:creationId xmlns:a16="http://schemas.microsoft.com/office/drawing/2014/main" id="{0DC25894-9B68-4093-A210-1D053EFFFBA3}"/>
              </a:ext>
            </a:extLst>
          </p:cNvPr>
          <p:cNvSpPr txBox="1"/>
          <p:nvPr/>
        </p:nvSpPr>
        <p:spPr>
          <a:xfrm>
            <a:off x="7202748" y="1719031"/>
            <a:ext cx="3793486" cy="4069749"/>
          </a:xfrm>
          <a:prstGeom prst="rect">
            <a:avLst/>
          </a:prstGeom>
          <a:solidFill>
            <a:schemeClr val="bg1">
              <a:lumMod val="95000"/>
            </a:schemeClr>
          </a:solidFill>
          <a:ln>
            <a:noFill/>
          </a:ln>
        </p:spPr>
        <p:txBody>
          <a:bodyPr wrap="square" rtlCol="0" anchor="t">
            <a:noAutofit/>
          </a:bodyPr>
          <a:lstStyle/>
          <a:p>
            <a:pPr algn="ctr"/>
            <a:r>
              <a:rPr lang="fr-FR" sz="1400" b="1" dirty="0">
                <a:solidFill>
                  <a:srgbClr val="141433"/>
                </a:solidFill>
              </a:rPr>
              <a:t>ET LANCEMENT DE NOUVELLES OFFRES</a:t>
            </a:r>
            <a:endParaRPr lang="fr-FR" sz="1400" dirty="0">
              <a:solidFill>
                <a:srgbClr val="141433"/>
              </a:solidFill>
            </a:endParaRPr>
          </a:p>
        </p:txBody>
      </p:sp>
      <p:sp>
        <p:nvSpPr>
          <p:cNvPr id="50" name="ZoneTexte 49">
            <a:extLst>
              <a:ext uri="{FF2B5EF4-FFF2-40B4-BE49-F238E27FC236}">
                <a16:creationId xmlns:a16="http://schemas.microsoft.com/office/drawing/2014/main" id="{FC24102D-3AED-4EA4-B804-BDE9D909A754}"/>
              </a:ext>
            </a:extLst>
          </p:cNvPr>
          <p:cNvSpPr txBox="1"/>
          <p:nvPr/>
        </p:nvSpPr>
        <p:spPr>
          <a:xfrm>
            <a:off x="3239510" y="2341873"/>
            <a:ext cx="3793485" cy="1607344"/>
          </a:xfrm>
          <a:prstGeom prst="rect">
            <a:avLst/>
          </a:prstGeom>
          <a:noFill/>
          <a:ln>
            <a:noFill/>
          </a:ln>
        </p:spPr>
        <p:txBody>
          <a:bodyPr wrap="square" rtlCol="0" anchor="ctr">
            <a:noAutofit/>
          </a:bodyPr>
          <a:lstStyle/>
          <a:p>
            <a:pPr marL="171450" indent="-171450">
              <a:buFont typeface="Arial" panose="020B0604020202020204" pitchFamily="34" charset="0"/>
              <a:buChar char="•"/>
            </a:pPr>
            <a:r>
              <a:rPr lang="fr-FR" sz="1200" dirty="0"/>
              <a:t>Arrêt des </a:t>
            </a:r>
            <a:r>
              <a:rPr lang="fr-FR" sz="1200" b="1" dirty="0"/>
              <a:t>offres payantes pour certains éditeurs de podcasts généralistes </a:t>
            </a:r>
          </a:p>
          <a:p>
            <a:pPr marL="171450" indent="-171450">
              <a:buFont typeface="Arial" panose="020B0604020202020204" pitchFamily="34" charset="0"/>
              <a:buChar char="•"/>
            </a:pPr>
            <a:r>
              <a:rPr lang="fr-FR" sz="1200" b="1" dirty="0"/>
              <a:t>Limitation du lancement de nouveaux podcasts en dehors de toute série déjà existante </a:t>
            </a:r>
            <a:r>
              <a:rPr lang="fr-FR" sz="1200" dirty="0"/>
              <a:t>(suite à la nécessité de sorties s’inscrivant au sein de séries)</a:t>
            </a:r>
          </a:p>
        </p:txBody>
      </p:sp>
      <p:cxnSp>
        <p:nvCxnSpPr>
          <p:cNvPr id="57" name="Connecteur droit 56">
            <a:extLst>
              <a:ext uri="{FF2B5EF4-FFF2-40B4-BE49-F238E27FC236}">
                <a16:creationId xmlns:a16="http://schemas.microsoft.com/office/drawing/2014/main" id="{54EF5FC0-E307-4928-949C-86F0E00F2BE1}"/>
              </a:ext>
            </a:extLst>
          </p:cNvPr>
          <p:cNvCxnSpPr>
            <a:cxnSpLocks/>
          </p:cNvCxnSpPr>
          <p:nvPr/>
        </p:nvCxnSpPr>
        <p:spPr>
          <a:xfrm>
            <a:off x="7109196" y="2165150"/>
            <a:ext cx="0" cy="35097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86306561-909F-4D10-B377-EB83DE00D4B8}"/>
              </a:ext>
            </a:extLst>
          </p:cNvPr>
          <p:cNvCxnSpPr>
            <a:cxnSpLocks/>
          </p:cNvCxnSpPr>
          <p:nvPr/>
        </p:nvCxnSpPr>
        <p:spPr>
          <a:xfrm flipV="1">
            <a:off x="3290516" y="3949216"/>
            <a:ext cx="77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1" name="ZoneTexte 120">
            <a:extLst>
              <a:ext uri="{FF2B5EF4-FFF2-40B4-BE49-F238E27FC236}">
                <a16:creationId xmlns:a16="http://schemas.microsoft.com/office/drawing/2014/main" id="{C7D4A2E2-6527-4827-9C30-A507B295E6F9}"/>
              </a:ext>
            </a:extLst>
          </p:cNvPr>
          <p:cNvSpPr txBox="1"/>
          <p:nvPr/>
        </p:nvSpPr>
        <p:spPr>
          <a:xfrm>
            <a:off x="7176140" y="2341872"/>
            <a:ext cx="3793485" cy="1607345"/>
          </a:xfrm>
          <a:prstGeom prst="rect">
            <a:avLst/>
          </a:prstGeom>
          <a:noFill/>
          <a:ln>
            <a:noFill/>
          </a:ln>
        </p:spPr>
        <p:txBody>
          <a:bodyPr wrap="square" rtlCol="0" anchor="ctr">
            <a:noAutofit/>
          </a:bodyPr>
          <a:lstStyle/>
          <a:p>
            <a:pPr marL="171450" indent="-171450">
              <a:buFont typeface="Arial" panose="020B0604020202020204" pitchFamily="34" charset="0"/>
              <a:buChar char="•"/>
            </a:pPr>
            <a:r>
              <a:rPr lang="fr-FR" sz="1200" dirty="0"/>
              <a:t>Lancement </a:t>
            </a:r>
            <a:r>
              <a:rPr lang="fr-FR" sz="1200" b="1" dirty="0"/>
              <a:t>d’offres payantes, notamment sur des thématiques spécifiques</a:t>
            </a:r>
            <a:endParaRPr lang="fr-FR" sz="1200" dirty="0"/>
          </a:p>
          <a:p>
            <a:pPr marL="171450" indent="-171450">
              <a:buFont typeface="Arial" panose="020B0604020202020204" pitchFamily="34" charset="0"/>
              <a:buChar char="•"/>
            </a:pPr>
            <a:r>
              <a:rPr lang="fr-FR" sz="1200" dirty="0"/>
              <a:t>Diversification des activités : </a:t>
            </a:r>
          </a:p>
          <a:p>
            <a:pPr marL="628650" lvl="1" indent="-171450">
              <a:buFont typeface="Courier New" panose="02070309020205020404" pitchFamily="49" charset="0"/>
              <a:buChar char="o"/>
            </a:pPr>
            <a:r>
              <a:rPr lang="fr-FR" sz="1200" b="1" dirty="0"/>
              <a:t>Adaptations</a:t>
            </a:r>
            <a:r>
              <a:rPr lang="fr-FR" sz="1200" dirty="0"/>
              <a:t> : édition, films, etc.</a:t>
            </a:r>
          </a:p>
          <a:p>
            <a:pPr marL="628650" lvl="1" indent="-171450">
              <a:buFont typeface="Courier New" panose="02070309020205020404" pitchFamily="49" charset="0"/>
              <a:buChar char="o"/>
            </a:pPr>
            <a:r>
              <a:rPr lang="fr-FR" sz="1200" b="1" dirty="0"/>
              <a:t>Activité d’agence </a:t>
            </a:r>
            <a:r>
              <a:rPr lang="fr-FR" sz="1200" dirty="0"/>
              <a:t>de production et création pour des entreprises tierces (Brand content, etc.)</a:t>
            </a:r>
          </a:p>
          <a:p>
            <a:pPr marL="628650" lvl="1" indent="-171450">
              <a:buFont typeface="Courier New" panose="02070309020205020404" pitchFamily="49" charset="0"/>
              <a:buChar char="o"/>
            </a:pPr>
            <a:r>
              <a:rPr lang="fr-FR" sz="1200" b="1" dirty="0"/>
              <a:t>Evènements </a:t>
            </a:r>
            <a:r>
              <a:rPr lang="fr-FR" sz="1200" dirty="0"/>
              <a:t>(spectacles, salons etc.)</a:t>
            </a:r>
          </a:p>
          <a:p>
            <a:pPr marL="171450" indent="-171450">
              <a:buFont typeface="Arial" panose="020B0604020202020204" pitchFamily="34" charset="0"/>
              <a:buChar char="•"/>
            </a:pPr>
            <a:endParaRPr lang="fr-FR" sz="1200" dirty="0">
              <a:highlight>
                <a:srgbClr val="00FF00"/>
              </a:highlight>
            </a:endParaRPr>
          </a:p>
        </p:txBody>
      </p:sp>
      <p:sp>
        <p:nvSpPr>
          <p:cNvPr id="122" name="ZoneTexte 121">
            <a:extLst>
              <a:ext uri="{FF2B5EF4-FFF2-40B4-BE49-F238E27FC236}">
                <a16:creationId xmlns:a16="http://schemas.microsoft.com/office/drawing/2014/main" id="{4EE34069-16C0-48A9-A5BE-B3A61FD5172A}"/>
              </a:ext>
            </a:extLst>
          </p:cNvPr>
          <p:cNvSpPr txBox="1"/>
          <p:nvPr/>
        </p:nvSpPr>
        <p:spPr>
          <a:xfrm>
            <a:off x="3239510" y="4067544"/>
            <a:ext cx="3793485" cy="1607344"/>
          </a:xfrm>
          <a:prstGeom prst="rect">
            <a:avLst/>
          </a:prstGeom>
          <a:noFill/>
          <a:ln>
            <a:noFill/>
          </a:ln>
        </p:spPr>
        <p:txBody>
          <a:bodyPr wrap="square" rtlCol="0" anchor="ctr">
            <a:noAutofit/>
          </a:bodyPr>
          <a:lstStyle/>
          <a:p>
            <a:pPr marL="171450" indent="-171450">
              <a:buFont typeface="Arial" panose="020B0604020202020204" pitchFamily="34" charset="0"/>
              <a:buChar char="•"/>
            </a:pPr>
            <a:r>
              <a:rPr lang="fr-FR" sz="1200" dirty="0"/>
              <a:t>Diminution des </a:t>
            </a:r>
            <a:r>
              <a:rPr lang="fr-FR" sz="1200" b="1" dirty="0"/>
              <a:t>investissements dans la production</a:t>
            </a:r>
          </a:p>
          <a:p>
            <a:pPr marL="171450" indent="-171450">
              <a:buFont typeface="Arial" panose="020B0604020202020204" pitchFamily="34" charset="0"/>
              <a:buChar char="•"/>
            </a:pPr>
            <a:r>
              <a:rPr lang="fr-FR" sz="1200" b="1" dirty="0"/>
              <a:t>Acquisition d’exclusivités</a:t>
            </a:r>
          </a:p>
        </p:txBody>
      </p:sp>
      <p:sp>
        <p:nvSpPr>
          <p:cNvPr id="123" name="ZoneTexte 122">
            <a:extLst>
              <a:ext uri="{FF2B5EF4-FFF2-40B4-BE49-F238E27FC236}">
                <a16:creationId xmlns:a16="http://schemas.microsoft.com/office/drawing/2014/main" id="{AB43B21F-9D71-4A73-AF8E-10CECE16ABC3}"/>
              </a:ext>
            </a:extLst>
          </p:cNvPr>
          <p:cNvSpPr txBox="1"/>
          <p:nvPr/>
        </p:nvSpPr>
        <p:spPr>
          <a:xfrm>
            <a:off x="7237031" y="4079080"/>
            <a:ext cx="3793485" cy="1607345"/>
          </a:xfrm>
          <a:prstGeom prst="rect">
            <a:avLst/>
          </a:prstGeom>
          <a:noFill/>
          <a:ln>
            <a:noFill/>
          </a:ln>
        </p:spPr>
        <p:txBody>
          <a:bodyPr wrap="square" rtlCol="0" anchor="ctr">
            <a:noAutofit/>
          </a:bodyPr>
          <a:lstStyle/>
          <a:p>
            <a:pPr marL="171450" indent="-171450">
              <a:buFont typeface="Arial" panose="020B0604020202020204" pitchFamily="34" charset="0"/>
              <a:buChar char="•"/>
            </a:pPr>
            <a:r>
              <a:rPr lang="fr-FR" sz="1200" dirty="0"/>
              <a:t>Positionnement sur des offres </a:t>
            </a:r>
            <a:r>
              <a:rPr lang="fr-FR" sz="1200" b="1" dirty="0"/>
              <a:t>d’accompagnement </a:t>
            </a:r>
            <a:r>
              <a:rPr lang="fr-FR" sz="1200" dirty="0"/>
              <a:t>(pour les auteurs) plutôt que de financement</a:t>
            </a:r>
          </a:p>
          <a:p>
            <a:pPr marL="171450" indent="-171450">
              <a:buFont typeface="Arial" panose="020B0604020202020204" pitchFamily="34" charset="0"/>
              <a:buChar char="•"/>
            </a:pPr>
            <a:r>
              <a:rPr lang="fr-FR" sz="1200" dirty="0"/>
              <a:t>Lancement </a:t>
            </a:r>
            <a:r>
              <a:rPr lang="fr-FR" sz="1200" b="1" dirty="0"/>
              <a:t>d’offres payantes</a:t>
            </a:r>
          </a:p>
          <a:p>
            <a:pPr marL="171450" indent="-171450">
              <a:buFont typeface="Arial" panose="020B0604020202020204" pitchFamily="34" charset="0"/>
              <a:buChar char="•"/>
            </a:pPr>
            <a:r>
              <a:rPr lang="fr-FR" sz="1200" b="1" dirty="0"/>
              <a:t>Création de nouveaux types de contenus </a:t>
            </a:r>
            <a:r>
              <a:rPr lang="fr-FR" sz="1200" dirty="0"/>
              <a:t>(ex : développement de programmes portés par des influenceurs, podcasts vidéo)</a:t>
            </a:r>
          </a:p>
          <a:p>
            <a:pPr marL="171450" indent="-171450">
              <a:buFont typeface="Arial" panose="020B0604020202020204" pitchFamily="34" charset="0"/>
              <a:buChar char="•"/>
            </a:pPr>
            <a:r>
              <a:rPr lang="fr-FR" sz="1200" dirty="0"/>
              <a:t>Développement d’une </a:t>
            </a:r>
            <a:r>
              <a:rPr lang="fr-FR" sz="1200" b="1" dirty="0"/>
              <a:t>offre assistée par l’intelligence artificielle</a:t>
            </a:r>
          </a:p>
        </p:txBody>
      </p:sp>
      <p:sp>
        <p:nvSpPr>
          <p:cNvPr id="17" name="ZoneTexte 16">
            <a:extLst>
              <a:ext uri="{FF2B5EF4-FFF2-40B4-BE49-F238E27FC236}">
                <a16:creationId xmlns:a16="http://schemas.microsoft.com/office/drawing/2014/main" id="{A554BA6B-0832-4F51-86A5-1AC28C6D03C7}"/>
              </a:ext>
            </a:extLst>
          </p:cNvPr>
          <p:cNvSpPr txBox="1"/>
          <p:nvPr/>
        </p:nvSpPr>
        <p:spPr>
          <a:xfrm>
            <a:off x="3239508" y="1520450"/>
            <a:ext cx="3793486" cy="563236"/>
          </a:xfrm>
          <a:prstGeom prst="rect">
            <a:avLst/>
          </a:prstGeom>
          <a:solidFill>
            <a:schemeClr val="tx2"/>
          </a:solidFill>
          <a:ln>
            <a:noFill/>
          </a:ln>
        </p:spPr>
        <p:txBody>
          <a:bodyPr wrap="square" rtlCol="0" anchor="ctr">
            <a:noAutofit/>
          </a:bodyPr>
          <a:lstStyle/>
          <a:p>
            <a:pPr algn="ctr"/>
            <a:r>
              <a:rPr lang="fr-FR" sz="1400" b="1" dirty="0">
                <a:solidFill>
                  <a:schemeClr val="bg1"/>
                </a:solidFill>
              </a:rPr>
              <a:t>ARRÊT DE CERTAINES ACTIVITÉS/OFFRES …</a:t>
            </a:r>
            <a:endParaRPr lang="fr-FR" sz="1400" dirty="0">
              <a:solidFill>
                <a:schemeClr val="bg1"/>
              </a:solidFill>
            </a:endParaRPr>
          </a:p>
        </p:txBody>
      </p:sp>
      <p:sp>
        <p:nvSpPr>
          <p:cNvPr id="19" name="ZoneTexte 18">
            <a:extLst>
              <a:ext uri="{FF2B5EF4-FFF2-40B4-BE49-F238E27FC236}">
                <a16:creationId xmlns:a16="http://schemas.microsoft.com/office/drawing/2014/main" id="{B6C85244-F75F-4455-9A7E-A176B03D08C6}"/>
              </a:ext>
            </a:extLst>
          </p:cNvPr>
          <p:cNvSpPr txBox="1"/>
          <p:nvPr/>
        </p:nvSpPr>
        <p:spPr>
          <a:xfrm>
            <a:off x="7202747" y="1514159"/>
            <a:ext cx="3793486" cy="563236"/>
          </a:xfrm>
          <a:prstGeom prst="rect">
            <a:avLst/>
          </a:prstGeom>
          <a:solidFill>
            <a:schemeClr val="tx2"/>
          </a:solidFill>
          <a:ln>
            <a:noFill/>
          </a:ln>
        </p:spPr>
        <p:txBody>
          <a:bodyPr wrap="square" rtlCol="0" anchor="ctr">
            <a:noAutofit/>
          </a:bodyPr>
          <a:lstStyle/>
          <a:p>
            <a:pPr algn="ctr"/>
            <a:r>
              <a:rPr lang="fr-FR" sz="1400" b="1" dirty="0">
                <a:solidFill>
                  <a:schemeClr val="bg1"/>
                </a:solidFill>
              </a:rPr>
              <a:t>ET LANCEMENT DE NOUVELLES ACTIVITÉS/OFFRES</a:t>
            </a:r>
            <a:endParaRPr lang="fr-FR" sz="1400" dirty="0">
              <a:solidFill>
                <a:schemeClr val="bg1"/>
              </a:solidFill>
            </a:endParaRPr>
          </a:p>
        </p:txBody>
      </p:sp>
      <p:sp>
        <p:nvSpPr>
          <p:cNvPr id="21" name="ZoneTexte 20">
            <a:extLst>
              <a:ext uri="{FF2B5EF4-FFF2-40B4-BE49-F238E27FC236}">
                <a16:creationId xmlns:a16="http://schemas.microsoft.com/office/drawing/2014/main" id="{FE0363D7-AE3A-4560-8B5B-8108B44C9BAE}"/>
              </a:ext>
            </a:extLst>
          </p:cNvPr>
          <p:cNvSpPr txBox="1"/>
          <p:nvPr/>
        </p:nvSpPr>
        <p:spPr>
          <a:xfrm>
            <a:off x="873339" y="5925342"/>
            <a:ext cx="10556661" cy="733426"/>
          </a:xfrm>
          <a:prstGeom prst="rect">
            <a:avLst/>
          </a:prstGeom>
          <a:noFill/>
          <a:ln>
            <a:noFill/>
          </a:ln>
        </p:spPr>
        <p:txBody>
          <a:bodyPr wrap="square" rtlCol="0" anchor="ctr">
            <a:noAutofit/>
          </a:bodyPr>
          <a:lstStyle/>
          <a:p>
            <a:pPr algn="just"/>
            <a:r>
              <a:rPr lang="fr-FR" sz="1000" dirty="0"/>
              <a:t>*Il s’agit ici de mettre en avant les grands changements de stratégie, impliquant l’abandon et le lancement de nouvelles activités/offres. C’est pourquoi, les acteurs de la radio, moins soumis à ces évolutions radicales ne sont pas mentionnés. Ces acteurs ont toutefois fait évoluer leur stratégie de podcasts avec notamment le lancement d’offres de podcasts natifs, en plus de l’offre de podcasts replay, qui peut passer par la collaboration avec des studios de production. </a:t>
            </a:r>
          </a:p>
        </p:txBody>
      </p:sp>
    </p:spTree>
    <p:extLst>
      <p:ext uri="{BB962C8B-B14F-4D97-AF65-F5344CB8AC3E}">
        <p14:creationId xmlns:p14="http://schemas.microsoft.com/office/powerpoint/2010/main" val="3200074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ZoneTexte 76">
            <a:extLst>
              <a:ext uri="{FF2B5EF4-FFF2-40B4-BE49-F238E27FC236}">
                <a16:creationId xmlns:a16="http://schemas.microsoft.com/office/drawing/2014/main" id="{D62C1347-61AB-4D41-8616-40EBD6BBDAB3}"/>
              </a:ext>
            </a:extLst>
          </p:cNvPr>
          <p:cNvSpPr txBox="1"/>
          <p:nvPr/>
        </p:nvSpPr>
        <p:spPr>
          <a:xfrm>
            <a:off x="8541906" y="5312586"/>
            <a:ext cx="3350630" cy="1234524"/>
          </a:xfrm>
          <a:prstGeom prst="rect">
            <a:avLst/>
          </a:prstGeom>
          <a:noFill/>
          <a:ln>
            <a:noFill/>
          </a:ln>
        </p:spPr>
        <p:txBody>
          <a:bodyPr wrap="square" rtlCol="0" anchor="ctr">
            <a:noAutofit/>
          </a:bodyPr>
          <a:lstStyle/>
          <a:p>
            <a:pPr algn="ctr"/>
            <a:r>
              <a:rPr lang="fr-FR" sz="1200" b="1" dirty="0"/>
              <a:t>Acquisition d’activités complémentaires, renforcement positionnement marché</a:t>
            </a:r>
            <a:endParaRPr lang="fr-FR" sz="1200" dirty="0"/>
          </a:p>
        </p:txBody>
      </p:sp>
      <p:sp>
        <p:nvSpPr>
          <p:cNvPr id="87" name="ZoneTexte 86">
            <a:extLst>
              <a:ext uri="{FF2B5EF4-FFF2-40B4-BE49-F238E27FC236}">
                <a16:creationId xmlns:a16="http://schemas.microsoft.com/office/drawing/2014/main" id="{052A3C90-4B84-488C-9402-DA1C85CBE018}"/>
              </a:ext>
            </a:extLst>
          </p:cNvPr>
          <p:cNvSpPr txBox="1"/>
          <p:nvPr/>
        </p:nvSpPr>
        <p:spPr>
          <a:xfrm>
            <a:off x="622729" y="5739479"/>
            <a:ext cx="6864592" cy="618468"/>
          </a:xfrm>
          <a:prstGeom prst="rect">
            <a:avLst/>
          </a:prstGeom>
          <a:noFill/>
          <a:ln>
            <a:noFill/>
          </a:ln>
        </p:spPr>
        <p:txBody>
          <a:bodyPr wrap="square" rtlCol="0" anchor="b">
            <a:noAutofit/>
          </a:bodyPr>
          <a:lstStyle/>
          <a:p>
            <a:pPr algn="ctr"/>
            <a:r>
              <a:rPr lang="fr-FR" sz="1200" dirty="0"/>
              <a:t>Rachat </a:t>
            </a:r>
            <a:r>
              <a:rPr lang="fr-FR" sz="1200" b="1" dirty="0"/>
              <a:t>entre AD TECH </a:t>
            </a:r>
            <a:r>
              <a:rPr lang="fr-FR" sz="1200" dirty="0"/>
              <a:t>de produits complémentaires</a:t>
            </a:r>
          </a:p>
        </p:txBody>
      </p:sp>
      <p:sp>
        <p:nvSpPr>
          <p:cNvPr id="64" name="ZoneTexte 63">
            <a:extLst>
              <a:ext uri="{FF2B5EF4-FFF2-40B4-BE49-F238E27FC236}">
                <a16:creationId xmlns:a16="http://schemas.microsoft.com/office/drawing/2014/main" id="{B1B9D1B6-B202-4A2D-895B-58F944C55D54}"/>
              </a:ext>
            </a:extLst>
          </p:cNvPr>
          <p:cNvSpPr txBox="1"/>
          <p:nvPr/>
        </p:nvSpPr>
        <p:spPr>
          <a:xfrm>
            <a:off x="876862" y="5857129"/>
            <a:ext cx="2650587" cy="216000"/>
          </a:xfrm>
          <a:prstGeom prst="rect">
            <a:avLst/>
          </a:prstGeom>
          <a:solidFill>
            <a:srgbClr val="CCFFCC"/>
          </a:solidFill>
          <a:ln>
            <a:noFill/>
          </a:ln>
        </p:spPr>
        <p:txBody>
          <a:bodyPr wrap="square" rtlCol="0" anchor="ctr">
            <a:noAutofit/>
          </a:bodyPr>
          <a:lstStyle/>
          <a:p>
            <a:pPr algn="ctr"/>
            <a:r>
              <a:rPr lang="fr-FR" sz="1200" b="1" dirty="0"/>
              <a:t>MONÉTISATION DIGITALE</a:t>
            </a:r>
            <a:endParaRPr lang="fr-FR" sz="1200" dirty="0"/>
          </a:p>
        </p:txBody>
      </p:sp>
      <p:sp>
        <p:nvSpPr>
          <p:cNvPr id="66" name="ZoneTexte 65">
            <a:extLst>
              <a:ext uri="{FF2B5EF4-FFF2-40B4-BE49-F238E27FC236}">
                <a16:creationId xmlns:a16="http://schemas.microsoft.com/office/drawing/2014/main" id="{706D6272-CA39-47C0-9E85-7760604C2E21}"/>
              </a:ext>
            </a:extLst>
          </p:cNvPr>
          <p:cNvSpPr txBox="1"/>
          <p:nvPr/>
        </p:nvSpPr>
        <p:spPr>
          <a:xfrm>
            <a:off x="4640592" y="5857129"/>
            <a:ext cx="2722363" cy="216000"/>
          </a:xfrm>
          <a:prstGeom prst="rect">
            <a:avLst/>
          </a:prstGeom>
          <a:solidFill>
            <a:schemeClr val="bg1">
              <a:lumMod val="95000"/>
            </a:schemeClr>
          </a:solidFill>
          <a:ln>
            <a:noFill/>
          </a:ln>
        </p:spPr>
        <p:txBody>
          <a:bodyPr wrap="square" rtlCol="0" anchor="ctr">
            <a:noAutofit/>
          </a:bodyPr>
          <a:lstStyle/>
          <a:p>
            <a:pPr algn="ctr"/>
            <a:r>
              <a:rPr lang="fr-FR" sz="1200" b="1" dirty="0"/>
              <a:t>Monétisation audio</a:t>
            </a:r>
            <a:endParaRPr lang="fr-FR" sz="1200" dirty="0"/>
          </a:p>
        </p:txBody>
      </p:sp>
      <p:sp>
        <p:nvSpPr>
          <p:cNvPr id="85" name="Flèche : droite 84">
            <a:extLst>
              <a:ext uri="{FF2B5EF4-FFF2-40B4-BE49-F238E27FC236}">
                <a16:creationId xmlns:a16="http://schemas.microsoft.com/office/drawing/2014/main" id="{B1E84D9C-CBC8-4B4C-A73A-485E9AC7D3CC}"/>
              </a:ext>
            </a:extLst>
          </p:cNvPr>
          <p:cNvSpPr/>
          <p:nvPr/>
        </p:nvSpPr>
        <p:spPr>
          <a:xfrm>
            <a:off x="3778479" y="5822195"/>
            <a:ext cx="595500" cy="252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86" name="ZoneTexte 85">
            <a:extLst>
              <a:ext uri="{FF2B5EF4-FFF2-40B4-BE49-F238E27FC236}">
                <a16:creationId xmlns:a16="http://schemas.microsoft.com/office/drawing/2014/main" id="{454797A7-F47F-4A72-94C8-FDC44EE71C6D}"/>
              </a:ext>
            </a:extLst>
          </p:cNvPr>
          <p:cNvSpPr txBox="1"/>
          <p:nvPr/>
        </p:nvSpPr>
        <p:spPr>
          <a:xfrm>
            <a:off x="622730" y="4945409"/>
            <a:ext cx="6864585" cy="661053"/>
          </a:xfrm>
          <a:prstGeom prst="rect">
            <a:avLst/>
          </a:prstGeom>
          <a:noFill/>
          <a:ln>
            <a:noFill/>
          </a:ln>
        </p:spPr>
        <p:txBody>
          <a:bodyPr wrap="square" rtlCol="0" anchor="b">
            <a:noAutofit/>
          </a:bodyPr>
          <a:lstStyle/>
          <a:p>
            <a:pPr algn="ctr"/>
            <a:r>
              <a:rPr lang="fr-FR" sz="1200" b="1" dirty="0"/>
              <a:t>Rachat de STUDIOS DE PRODUCTION </a:t>
            </a:r>
            <a:r>
              <a:rPr lang="fr-FR" sz="1200" dirty="0"/>
              <a:t>par un </a:t>
            </a:r>
            <a:r>
              <a:rPr lang="fr-FR" sz="1200" b="1" dirty="0"/>
              <a:t>autre studio</a:t>
            </a:r>
          </a:p>
        </p:txBody>
      </p:sp>
      <p:sp>
        <p:nvSpPr>
          <p:cNvPr id="59" name="ZoneTexte 58">
            <a:extLst>
              <a:ext uri="{FF2B5EF4-FFF2-40B4-BE49-F238E27FC236}">
                <a16:creationId xmlns:a16="http://schemas.microsoft.com/office/drawing/2014/main" id="{6B9E3A2D-E789-4CD4-B662-D8E921A840C2}"/>
              </a:ext>
            </a:extLst>
          </p:cNvPr>
          <p:cNvSpPr txBox="1"/>
          <p:nvPr/>
        </p:nvSpPr>
        <p:spPr>
          <a:xfrm>
            <a:off x="876862" y="5101056"/>
            <a:ext cx="2650581" cy="216000"/>
          </a:xfrm>
          <a:prstGeom prst="rect">
            <a:avLst/>
          </a:prstGeom>
          <a:solidFill>
            <a:srgbClr val="FFCCFF"/>
          </a:solidFill>
          <a:ln>
            <a:noFill/>
          </a:ln>
        </p:spPr>
        <p:txBody>
          <a:bodyPr wrap="square" rtlCol="0" anchor="ctr">
            <a:noAutofit/>
          </a:bodyPr>
          <a:lstStyle/>
          <a:p>
            <a:pPr algn="ctr"/>
            <a:r>
              <a:rPr lang="fr-FR" sz="1200" b="1" dirty="0"/>
              <a:t>STUDIO DE PRODUCTION</a:t>
            </a:r>
            <a:endParaRPr lang="fr-FR" sz="1200" dirty="0"/>
          </a:p>
        </p:txBody>
      </p:sp>
      <p:sp>
        <p:nvSpPr>
          <p:cNvPr id="65" name="ZoneTexte 64">
            <a:extLst>
              <a:ext uri="{FF2B5EF4-FFF2-40B4-BE49-F238E27FC236}">
                <a16:creationId xmlns:a16="http://schemas.microsoft.com/office/drawing/2014/main" id="{50AE063D-A283-4E5C-920F-8E0510051C3D}"/>
              </a:ext>
            </a:extLst>
          </p:cNvPr>
          <p:cNvSpPr txBox="1"/>
          <p:nvPr/>
        </p:nvSpPr>
        <p:spPr>
          <a:xfrm>
            <a:off x="4640587" y="5101056"/>
            <a:ext cx="2722351" cy="216000"/>
          </a:xfrm>
          <a:prstGeom prst="rect">
            <a:avLst/>
          </a:prstGeom>
          <a:solidFill>
            <a:schemeClr val="bg1">
              <a:lumMod val="95000"/>
            </a:schemeClr>
          </a:solidFill>
          <a:ln>
            <a:noFill/>
          </a:ln>
        </p:spPr>
        <p:txBody>
          <a:bodyPr wrap="square" rtlCol="0" anchor="ctr">
            <a:noAutofit/>
          </a:bodyPr>
          <a:lstStyle/>
          <a:p>
            <a:pPr algn="ctr"/>
            <a:r>
              <a:rPr lang="fr-FR" sz="1200" b="1" dirty="0"/>
              <a:t>Studio de production</a:t>
            </a:r>
            <a:endParaRPr lang="fr-FR" sz="1200" dirty="0"/>
          </a:p>
        </p:txBody>
      </p:sp>
      <p:sp>
        <p:nvSpPr>
          <p:cNvPr id="8" name="Flèche : droite 7">
            <a:extLst>
              <a:ext uri="{FF2B5EF4-FFF2-40B4-BE49-F238E27FC236}">
                <a16:creationId xmlns:a16="http://schemas.microsoft.com/office/drawing/2014/main" id="{78D3E1F9-A1F9-41D0-A7DF-C1A68028AA97}"/>
              </a:ext>
            </a:extLst>
          </p:cNvPr>
          <p:cNvSpPr/>
          <p:nvPr/>
        </p:nvSpPr>
        <p:spPr>
          <a:xfrm>
            <a:off x="3778475" y="5064675"/>
            <a:ext cx="595500" cy="252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5" name="Titre 4">
            <a:extLst>
              <a:ext uri="{FF2B5EF4-FFF2-40B4-BE49-F238E27FC236}">
                <a16:creationId xmlns:a16="http://schemas.microsoft.com/office/drawing/2014/main" id="{3774248E-8ACC-406E-B1A9-C13F63215124}"/>
              </a:ext>
            </a:extLst>
          </p:cNvPr>
          <p:cNvSpPr>
            <a:spLocks noGrp="1"/>
          </p:cNvSpPr>
          <p:nvPr>
            <p:ph type="title"/>
          </p:nvPr>
        </p:nvSpPr>
        <p:spPr/>
        <p:txBody>
          <a:bodyPr/>
          <a:lstStyle/>
          <a:p>
            <a:r>
              <a:rPr lang="fr-FR" dirty="0"/>
              <a:t>L’OBSERVATOIRE</a:t>
            </a:r>
          </a:p>
        </p:txBody>
      </p:sp>
      <p:sp>
        <p:nvSpPr>
          <p:cNvPr id="2" name="Espace réservé du numéro de diapositive 1">
            <a:extLst>
              <a:ext uri="{FF2B5EF4-FFF2-40B4-BE49-F238E27FC236}">
                <a16:creationId xmlns:a16="http://schemas.microsoft.com/office/drawing/2014/main" id="{2D6008D0-3D38-49A8-98A7-35761F973336}"/>
              </a:ext>
            </a:extLst>
          </p:cNvPr>
          <p:cNvSpPr>
            <a:spLocks noGrp="1"/>
          </p:cNvSpPr>
          <p:nvPr>
            <p:ph type="sldNum" sz="quarter" idx="12"/>
          </p:nvPr>
        </p:nvSpPr>
        <p:spPr/>
        <p:txBody>
          <a:bodyPr/>
          <a:lstStyle/>
          <a:p>
            <a:fld id="{C972D0C7-8A48-4519-8EA6-265A6FF30D7C}" type="slidenum">
              <a:rPr lang="en-US" smtClean="0"/>
              <a:pPr/>
              <a:t>23</a:t>
            </a:fld>
            <a:endParaRPr lang="en-US" dirty="0"/>
          </a:p>
        </p:txBody>
      </p:sp>
      <p:sp>
        <p:nvSpPr>
          <p:cNvPr id="7" name="Espace réservé du texte 6">
            <a:extLst>
              <a:ext uri="{FF2B5EF4-FFF2-40B4-BE49-F238E27FC236}">
                <a16:creationId xmlns:a16="http://schemas.microsoft.com/office/drawing/2014/main" id="{D353B1D1-4F8A-4D2F-858B-CF56D8B89854}"/>
              </a:ext>
            </a:extLst>
          </p:cNvPr>
          <p:cNvSpPr>
            <a:spLocks noGrp="1"/>
          </p:cNvSpPr>
          <p:nvPr>
            <p:ph type="body" sz="quarter" idx="13"/>
          </p:nvPr>
        </p:nvSpPr>
        <p:spPr>
          <a:xfrm>
            <a:off x="546099" y="733425"/>
            <a:ext cx="12398374" cy="1077218"/>
          </a:xfrm>
        </p:spPr>
        <p:txBody>
          <a:bodyPr/>
          <a:lstStyle/>
          <a:p>
            <a:pPr>
              <a:spcBef>
                <a:spcPts val="0"/>
              </a:spcBef>
            </a:pPr>
            <a:r>
              <a:rPr lang="fr-FR" sz="1600" dirty="0"/>
              <a:t>UNE TENDANCE À LA CONCENTRATION QUI CONCOURT À L’ÉLARGISSEMENT DU SPECTRE DES ACTIVITÉS</a:t>
            </a:r>
          </a:p>
          <a:p>
            <a:pPr marL="0" indent="0">
              <a:spcBef>
                <a:spcPts val="0"/>
              </a:spcBef>
              <a:buNone/>
            </a:pPr>
            <a:r>
              <a:rPr lang="fr-FR" sz="1600" b="0" dirty="0"/>
              <a:t>    Des concentrations diverses, principalement : des prises de participation, des prises de contrôle, des absorptions</a:t>
            </a:r>
          </a:p>
          <a:p>
            <a:pPr marL="0" indent="0">
              <a:spcBef>
                <a:spcPts val="0"/>
              </a:spcBef>
              <a:buNone/>
            </a:pPr>
            <a:endParaRPr lang="fr-FR" sz="1600" b="0" dirty="0">
              <a:solidFill>
                <a:srgbClr val="1E1348"/>
              </a:solidFill>
            </a:endParaRPr>
          </a:p>
          <a:p>
            <a:pPr marL="0" indent="0">
              <a:spcBef>
                <a:spcPts val="0"/>
              </a:spcBef>
              <a:buNone/>
            </a:pPr>
            <a:endParaRPr lang="fr-FR" sz="1600" dirty="0"/>
          </a:p>
        </p:txBody>
      </p:sp>
      <p:sp>
        <p:nvSpPr>
          <p:cNvPr id="42" name="ZoneTexte 41">
            <a:extLst>
              <a:ext uri="{FF2B5EF4-FFF2-40B4-BE49-F238E27FC236}">
                <a16:creationId xmlns:a16="http://schemas.microsoft.com/office/drawing/2014/main" id="{C9FFE0D2-162F-4037-84C8-66D24FFC2952}"/>
              </a:ext>
            </a:extLst>
          </p:cNvPr>
          <p:cNvSpPr txBox="1"/>
          <p:nvPr/>
        </p:nvSpPr>
        <p:spPr>
          <a:xfrm>
            <a:off x="622726" y="1394098"/>
            <a:ext cx="6734119" cy="288000"/>
          </a:xfrm>
          <a:prstGeom prst="rect">
            <a:avLst/>
          </a:prstGeom>
          <a:solidFill>
            <a:schemeClr val="tx2"/>
          </a:solidFill>
          <a:ln>
            <a:noFill/>
          </a:ln>
        </p:spPr>
        <p:txBody>
          <a:bodyPr wrap="square" rtlCol="0">
            <a:noAutofit/>
          </a:bodyPr>
          <a:lstStyle/>
          <a:p>
            <a:pPr algn="ctr"/>
            <a:r>
              <a:rPr lang="fr-FR" sz="1400" b="1" dirty="0">
                <a:solidFill>
                  <a:schemeClr val="bg1"/>
                </a:solidFill>
              </a:rPr>
              <a:t>DES INTÉGRATION VERTICALE </a:t>
            </a:r>
            <a:endParaRPr lang="fr-FR" sz="1400" dirty="0">
              <a:solidFill>
                <a:schemeClr val="bg1"/>
              </a:solidFill>
            </a:endParaRPr>
          </a:p>
        </p:txBody>
      </p:sp>
      <p:sp>
        <p:nvSpPr>
          <p:cNvPr id="43" name="ZoneTexte 42">
            <a:extLst>
              <a:ext uri="{FF2B5EF4-FFF2-40B4-BE49-F238E27FC236}">
                <a16:creationId xmlns:a16="http://schemas.microsoft.com/office/drawing/2014/main" id="{7A70CA81-F8DC-487B-9113-5C721AECF50E}"/>
              </a:ext>
            </a:extLst>
          </p:cNvPr>
          <p:cNvSpPr txBox="1"/>
          <p:nvPr/>
        </p:nvSpPr>
        <p:spPr>
          <a:xfrm>
            <a:off x="622727" y="4577705"/>
            <a:ext cx="6734117" cy="288000"/>
          </a:xfrm>
          <a:prstGeom prst="rect">
            <a:avLst/>
          </a:prstGeom>
          <a:solidFill>
            <a:schemeClr val="tx2"/>
          </a:solidFill>
          <a:ln>
            <a:noFill/>
          </a:ln>
        </p:spPr>
        <p:txBody>
          <a:bodyPr wrap="square" rtlCol="0">
            <a:noAutofit/>
          </a:bodyPr>
          <a:lstStyle/>
          <a:p>
            <a:pPr algn="ctr"/>
            <a:r>
              <a:rPr lang="fr-FR" sz="1400" b="1" dirty="0">
                <a:solidFill>
                  <a:schemeClr val="bg1"/>
                </a:solidFill>
              </a:rPr>
              <a:t>DES INTÉGRATION HORIZONTALE </a:t>
            </a:r>
            <a:endParaRPr lang="fr-FR" sz="1400" dirty="0">
              <a:solidFill>
                <a:schemeClr val="bg1"/>
              </a:solidFill>
            </a:endParaRPr>
          </a:p>
        </p:txBody>
      </p:sp>
      <p:sp>
        <p:nvSpPr>
          <p:cNvPr id="88" name="ZoneTexte 87">
            <a:extLst>
              <a:ext uri="{FF2B5EF4-FFF2-40B4-BE49-F238E27FC236}">
                <a16:creationId xmlns:a16="http://schemas.microsoft.com/office/drawing/2014/main" id="{75EB8B8B-E248-4C85-8670-B6DEE1B5032B}"/>
              </a:ext>
            </a:extLst>
          </p:cNvPr>
          <p:cNvSpPr txBox="1"/>
          <p:nvPr/>
        </p:nvSpPr>
        <p:spPr>
          <a:xfrm>
            <a:off x="873339" y="6622149"/>
            <a:ext cx="9885995" cy="288000"/>
          </a:xfrm>
          <a:prstGeom prst="rect">
            <a:avLst/>
          </a:prstGeom>
          <a:noFill/>
          <a:ln>
            <a:noFill/>
          </a:ln>
        </p:spPr>
        <p:txBody>
          <a:bodyPr wrap="square" rtlCol="0" anchor="ctr">
            <a:noAutofit/>
          </a:bodyPr>
          <a:lstStyle/>
          <a:p>
            <a:r>
              <a:rPr lang="fr-FR" sz="800" dirty="0">
                <a:solidFill>
                  <a:schemeClr val="tx2"/>
                </a:solidFill>
              </a:rPr>
              <a:t>* Les hébergeurs qui se diversifient vers la monétisation le font principalement en développement interne et via des partenariats</a:t>
            </a:r>
          </a:p>
        </p:txBody>
      </p:sp>
      <p:sp>
        <p:nvSpPr>
          <p:cNvPr id="48" name="Triangle isocèle 47">
            <a:extLst>
              <a:ext uri="{FF2B5EF4-FFF2-40B4-BE49-F238E27FC236}">
                <a16:creationId xmlns:a16="http://schemas.microsoft.com/office/drawing/2014/main" id="{092A4641-F892-4557-ADC1-2850E579BD71}"/>
              </a:ext>
            </a:extLst>
          </p:cNvPr>
          <p:cNvSpPr/>
          <p:nvPr/>
        </p:nvSpPr>
        <p:spPr>
          <a:xfrm rot="5400000">
            <a:off x="7762165" y="1938191"/>
            <a:ext cx="419663" cy="2493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0DB2366C-0A76-4B72-B1FE-D24D5C08AC8A}"/>
              </a:ext>
            </a:extLst>
          </p:cNvPr>
          <p:cNvSpPr/>
          <p:nvPr/>
        </p:nvSpPr>
        <p:spPr>
          <a:xfrm>
            <a:off x="525938" y="1323247"/>
            <a:ext cx="396000" cy="39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2"/>
                </a:solidFill>
              </a:rPr>
              <a:t>A</a:t>
            </a:r>
          </a:p>
        </p:txBody>
      </p:sp>
      <p:sp>
        <p:nvSpPr>
          <p:cNvPr id="54" name="Ellipse 53">
            <a:extLst>
              <a:ext uri="{FF2B5EF4-FFF2-40B4-BE49-F238E27FC236}">
                <a16:creationId xmlns:a16="http://schemas.microsoft.com/office/drawing/2014/main" id="{77AD4BF4-5AE0-4452-8673-4CBE69604081}"/>
              </a:ext>
            </a:extLst>
          </p:cNvPr>
          <p:cNvSpPr/>
          <p:nvPr/>
        </p:nvSpPr>
        <p:spPr>
          <a:xfrm>
            <a:off x="525938" y="4523106"/>
            <a:ext cx="396000" cy="39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2"/>
                </a:solidFill>
              </a:rPr>
              <a:t>B</a:t>
            </a:r>
          </a:p>
        </p:txBody>
      </p:sp>
      <p:sp>
        <p:nvSpPr>
          <p:cNvPr id="34" name="ZoneTexte 33">
            <a:extLst>
              <a:ext uri="{FF2B5EF4-FFF2-40B4-BE49-F238E27FC236}">
                <a16:creationId xmlns:a16="http://schemas.microsoft.com/office/drawing/2014/main" id="{2DAEB151-EA7F-4523-B78F-B012561445ED}"/>
              </a:ext>
            </a:extLst>
          </p:cNvPr>
          <p:cNvSpPr txBox="1"/>
          <p:nvPr/>
        </p:nvSpPr>
        <p:spPr>
          <a:xfrm>
            <a:off x="4223114" y="1727000"/>
            <a:ext cx="3133730" cy="653649"/>
          </a:xfrm>
          <a:prstGeom prst="rect">
            <a:avLst/>
          </a:prstGeom>
          <a:noFill/>
          <a:ln>
            <a:noFill/>
          </a:ln>
        </p:spPr>
        <p:txBody>
          <a:bodyPr wrap="square" rtlCol="0" anchor="ctr">
            <a:noAutofit/>
          </a:bodyPr>
          <a:lstStyle/>
          <a:p>
            <a:pPr algn="ctr"/>
            <a:r>
              <a:rPr lang="fr-FR" sz="1200" b="1" dirty="0"/>
              <a:t>Acteurs de la MONÉTISATION</a:t>
            </a:r>
            <a:r>
              <a:rPr lang="fr-FR" sz="1200" dirty="0"/>
              <a:t> qui ont </a:t>
            </a:r>
            <a:r>
              <a:rPr lang="fr-FR" sz="1200" b="1" dirty="0"/>
              <a:t>diversifié</a:t>
            </a:r>
            <a:r>
              <a:rPr lang="fr-FR" sz="1200" dirty="0"/>
              <a:t> leurs activités </a:t>
            </a:r>
            <a:r>
              <a:rPr lang="fr-FR" sz="1200" b="1" dirty="0"/>
              <a:t>vers l’hébergement</a:t>
            </a:r>
            <a:endParaRPr lang="fr-FR" sz="1200" dirty="0"/>
          </a:p>
        </p:txBody>
      </p:sp>
      <p:sp>
        <p:nvSpPr>
          <p:cNvPr id="50" name="ZoneTexte 49">
            <a:extLst>
              <a:ext uri="{FF2B5EF4-FFF2-40B4-BE49-F238E27FC236}">
                <a16:creationId xmlns:a16="http://schemas.microsoft.com/office/drawing/2014/main" id="{FC24102D-3AED-4EA4-B804-BDE9D909A754}"/>
              </a:ext>
            </a:extLst>
          </p:cNvPr>
          <p:cNvSpPr txBox="1"/>
          <p:nvPr/>
        </p:nvSpPr>
        <p:spPr>
          <a:xfrm>
            <a:off x="4275584" y="2335602"/>
            <a:ext cx="3116338" cy="1509925"/>
          </a:xfrm>
          <a:prstGeom prst="rect">
            <a:avLst/>
          </a:prstGeom>
          <a:noFill/>
          <a:ln>
            <a:noFill/>
          </a:ln>
        </p:spPr>
        <p:txBody>
          <a:bodyPr wrap="square" rtlCol="0" anchor="ctr">
            <a:noAutofit/>
          </a:bodyPr>
          <a:lstStyle/>
          <a:p>
            <a:pPr algn="ctr"/>
            <a:r>
              <a:rPr lang="fr-FR" sz="1200" b="1" dirty="0"/>
              <a:t>PLATEFORMES</a:t>
            </a:r>
            <a:r>
              <a:rPr lang="fr-FR" sz="1200" dirty="0"/>
              <a:t> qui ont </a:t>
            </a:r>
            <a:r>
              <a:rPr lang="fr-FR" sz="1200" b="1" dirty="0"/>
              <a:t>intégré</a:t>
            </a:r>
            <a:r>
              <a:rPr lang="fr-FR" sz="1200" dirty="0"/>
              <a:t> une ou plusieurs </a:t>
            </a:r>
            <a:r>
              <a:rPr lang="fr-FR" sz="1200" b="1" dirty="0"/>
              <a:t>autres activités (de 1 à 4)</a:t>
            </a:r>
          </a:p>
        </p:txBody>
      </p:sp>
      <p:sp>
        <p:nvSpPr>
          <p:cNvPr id="79" name="ZoneTexte 78">
            <a:extLst>
              <a:ext uri="{FF2B5EF4-FFF2-40B4-BE49-F238E27FC236}">
                <a16:creationId xmlns:a16="http://schemas.microsoft.com/office/drawing/2014/main" id="{4C729B76-35F2-48D3-A6C3-CC274169BEB7}"/>
              </a:ext>
            </a:extLst>
          </p:cNvPr>
          <p:cNvSpPr txBox="1"/>
          <p:nvPr/>
        </p:nvSpPr>
        <p:spPr>
          <a:xfrm>
            <a:off x="4275584" y="3863725"/>
            <a:ext cx="3116337" cy="676099"/>
          </a:xfrm>
          <a:prstGeom prst="rect">
            <a:avLst/>
          </a:prstGeom>
          <a:noFill/>
          <a:ln>
            <a:noFill/>
          </a:ln>
        </p:spPr>
        <p:txBody>
          <a:bodyPr wrap="square" rtlCol="0" anchor="ctr">
            <a:noAutofit/>
          </a:bodyPr>
          <a:lstStyle/>
          <a:p>
            <a:pPr algn="ctr"/>
            <a:r>
              <a:rPr lang="fr-FR" sz="1200" b="1" dirty="0"/>
              <a:t>EDITEURS</a:t>
            </a:r>
            <a:r>
              <a:rPr lang="fr-FR" sz="1200" dirty="0"/>
              <a:t> </a:t>
            </a:r>
            <a:r>
              <a:rPr lang="fr-FR" sz="1200" b="1" dirty="0"/>
              <a:t>ayant intégré </a:t>
            </a:r>
            <a:r>
              <a:rPr lang="fr-FR" sz="1200" dirty="0"/>
              <a:t>une activité de </a:t>
            </a:r>
            <a:r>
              <a:rPr lang="fr-FR" sz="1200" b="1" dirty="0"/>
              <a:t>production</a:t>
            </a:r>
          </a:p>
        </p:txBody>
      </p:sp>
      <p:sp>
        <p:nvSpPr>
          <p:cNvPr id="90" name="ZoneTexte 89">
            <a:extLst>
              <a:ext uri="{FF2B5EF4-FFF2-40B4-BE49-F238E27FC236}">
                <a16:creationId xmlns:a16="http://schemas.microsoft.com/office/drawing/2014/main" id="{808DA3A0-7B2B-4D8E-BBA8-6BCEA2714CC9}"/>
              </a:ext>
            </a:extLst>
          </p:cNvPr>
          <p:cNvSpPr txBox="1"/>
          <p:nvPr/>
        </p:nvSpPr>
        <p:spPr>
          <a:xfrm>
            <a:off x="800463" y="1727000"/>
            <a:ext cx="3358448" cy="663626"/>
          </a:xfrm>
          <a:prstGeom prst="rect">
            <a:avLst/>
          </a:prstGeom>
          <a:noFill/>
          <a:ln>
            <a:noFill/>
          </a:ln>
        </p:spPr>
        <p:txBody>
          <a:bodyPr wrap="square" rtlCol="0">
            <a:noAutofit/>
          </a:bodyPr>
          <a:lstStyle/>
          <a:p>
            <a:pPr algn="ctr"/>
            <a:endParaRPr lang="fr-FR" sz="1100" dirty="0">
              <a:solidFill>
                <a:schemeClr val="bg1"/>
              </a:solidFill>
            </a:endParaRPr>
          </a:p>
        </p:txBody>
      </p:sp>
      <p:sp>
        <p:nvSpPr>
          <p:cNvPr id="93" name="ZoneTexte 92">
            <a:extLst>
              <a:ext uri="{FF2B5EF4-FFF2-40B4-BE49-F238E27FC236}">
                <a16:creationId xmlns:a16="http://schemas.microsoft.com/office/drawing/2014/main" id="{5DD0EE0D-9806-45B2-AAF1-858A880ADFAE}"/>
              </a:ext>
            </a:extLst>
          </p:cNvPr>
          <p:cNvSpPr txBox="1"/>
          <p:nvPr/>
        </p:nvSpPr>
        <p:spPr>
          <a:xfrm>
            <a:off x="921518" y="1818941"/>
            <a:ext cx="3116337" cy="216000"/>
          </a:xfrm>
          <a:prstGeom prst="rect">
            <a:avLst/>
          </a:prstGeom>
          <a:solidFill>
            <a:schemeClr val="bg1">
              <a:lumMod val="95000"/>
            </a:schemeClr>
          </a:solidFill>
          <a:ln>
            <a:noFill/>
          </a:ln>
        </p:spPr>
        <p:txBody>
          <a:bodyPr wrap="square" rtlCol="0" anchor="ctr">
            <a:noAutofit/>
          </a:bodyPr>
          <a:lstStyle/>
          <a:p>
            <a:pPr algn="r"/>
            <a:r>
              <a:rPr lang="fr-FR" sz="1200" b="1" dirty="0">
                <a:solidFill>
                  <a:schemeClr val="tx2"/>
                </a:solidFill>
              </a:rPr>
              <a:t>Hébergement*</a:t>
            </a:r>
            <a:endParaRPr lang="fr-FR" sz="1200" dirty="0">
              <a:solidFill>
                <a:schemeClr val="tx2"/>
              </a:solidFill>
            </a:endParaRPr>
          </a:p>
        </p:txBody>
      </p:sp>
      <p:sp>
        <p:nvSpPr>
          <p:cNvPr id="94" name="ZoneTexte 93">
            <a:extLst>
              <a:ext uri="{FF2B5EF4-FFF2-40B4-BE49-F238E27FC236}">
                <a16:creationId xmlns:a16="http://schemas.microsoft.com/office/drawing/2014/main" id="{CCD4A2BF-2076-4E0F-A355-374C2A8AE67B}"/>
              </a:ext>
            </a:extLst>
          </p:cNvPr>
          <p:cNvSpPr txBox="1"/>
          <p:nvPr/>
        </p:nvSpPr>
        <p:spPr>
          <a:xfrm>
            <a:off x="921518" y="2090129"/>
            <a:ext cx="3116337" cy="216000"/>
          </a:xfrm>
          <a:prstGeom prst="rect">
            <a:avLst/>
          </a:prstGeom>
          <a:solidFill>
            <a:srgbClr val="CCFFCC"/>
          </a:solidFill>
          <a:ln>
            <a:noFill/>
          </a:ln>
        </p:spPr>
        <p:txBody>
          <a:bodyPr wrap="square" rtlCol="0" anchor="ctr">
            <a:noAutofit/>
          </a:bodyPr>
          <a:lstStyle/>
          <a:p>
            <a:pPr algn="r"/>
            <a:r>
              <a:rPr lang="fr-FR" sz="1200" b="1" dirty="0">
                <a:solidFill>
                  <a:schemeClr val="tx2"/>
                </a:solidFill>
              </a:rPr>
              <a:t>MONÉTISATION</a:t>
            </a:r>
            <a:endParaRPr lang="fr-FR" sz="1200" dirty="0">
              <a:solidFill>
                <a:schemeClr val="tx2"/>
              </a:solidFill>
            </a:endParaRPr>
          </a:p>
        </p:txBody>
      </p:sp>
      <p:sp>
        <p:nvSpPr>
          <p:cNvPr id="95" name="ZoneTexte 94">
            <a:extLst>
              <a:ext uri="{FF2B5EF4-FFF2-40B4-BE49-F238E27FC236}">
                <a16:creationId xmlns:a16="http://schemas.microsoft.com/office/drawing/2014/main" id="{51F00CFF-DB8D-4400-B400-D5055132B32C}"/>
              </a:ext>
            </a:extLst>
          </p:cNvPr>
          <p:cNvSpPr txBox="1"/>
          <p:nvPr/>
        </p:nvSpPr>
        <p:spPr>
          <a:xfrm>
            <a:off x="921518" y="2729018"/>
            <a:ext cx="3116337" cy="216000"/>
          </a:xfrm>
          <a:prstGeom prst="rect">
            <a:avLst/>
          </a:prstGeom>
          <a:solidFill>
            <a:schemeClr val="bg1">
              <a:lumMod val="95000"/>
            </a:schemeClr>
          </a:solidFill>
          <a:ln>
            <a:noFill/>
          </a:ln>
        </p:spPr>
        <p:txBody>
          <a:bodyPr wrap="square" rtlCol="0" anchor="ctr">
            <a:noAutofit/>
          </a:bodyPr>
          <a:lstStyle/>
          <a:p>
            <a:pPr algn="r"/>
            <a:r>
              <a:rPr lang="fr-FR" sz="1200" b="1" dirty="0">
                <a:solidFill>
                  <a:schemeClr val="tx2"/>
                </a:solidFill>
              </a:rPr>
              <a:t>Hébergement</a:t>
            </a:r>
            <a:endParaRPr lang="fr-FR" sz="1200" dirty="0">
              <a:solidFill>
                <a:schemeClr val="tx2"/>
              </a:solidFill>
            </a:endParaRPr>
          </a:p>
        </p:txBody>
      </p:sp>
      <p:sp>
        <p:nvSpPr>
          <p:cNvPr id="96" name="ZoneTexte 95">
            <a:extLst>
              <a:ext uri="{FF2B5EF4-FFF2-40B4-BE49-F238E27FC236}">
                <a16:creationId xmlns:a16="http://schemas.microsoft.com/office/drawing/2014/main" id="{12192D6D-8040-4074-A117-1993B4F540A6}"/>
              </a:ext>
            </a:extLst>
          </p:cNvPr>
          <p:cNvSpPr txBox="1"/>
          <p:nvPr/>
        </p:nvSpPr>
        <p:spPr>
          <a:xfrm>
            <a:off x="921518" y="3015511"/>
            <a:ext cx="3116337" cy="216000"/>
          </a:xfrm>
          <a:prstGeom prst="rect">
            <a:avLst/>
          </a:prstGeom>
          <a:solidFill>
            <a:schemeClr val="bg1">
              <a:lumMod val="95000"/>
            </a:schemeClr>
          </a:solidFill>
          <a:ln>
            <a:noFill/>
          </a:ln>
        </p:spPr>
        <p:txBody>
          <a:bodyPr wrap="square" rtlCol="0" anchor="ctr">
            <a:noAutofit/>
          </a:bodyPr>
          <a:lstStyle/>
          <a:p>
            <a:pPr algn="r"/>
            <a:r>
              <a:rPr lang="fr-FR" sz="1200" b="1" dirty="0">
                <a:solidFill>
                  <a:schemeClr val="tx2"/>
                </a:solidFill>
              </a:rPr>
              <a:t>Monétisation</a:t>
            </a:r>
            <a:endParaRPr lang="fr-FR" sz="1200" dirty="0">
              <a:solidFill>
                <a:schemeClr val="tx2"/>
              </a:solidFill>
            </a:endParaRPr>
          </a:p>
        </p:txBody>
      </p:sp>
      <p:sp>
        <p:nvSpPr>
          <p:cNvPr id="97" name="ZoneTexte 96">
            <a:extLst>
              <a:ext uri="{FF2B5EF4-FFF2-40B4-BE49-F238E27FC236}">
                <a16:creationId xmlns:a16="http://schemas.microsoft.com/office/drawing/2014/main" id="{06307E9E-CD62-4BA9-BBF7-C281333DD4CE}"/>
              </a:ext>
            </a:extLst>
          </p:cNvPr>
          <p:cNvSpPr txBox="1"/>
          <p:nvPr/>
        </p:nvSpPr>
        <p:spPr>
          <a:xfrm>
            <a:off x="921518" y="3302003"/>
            <a:ext cx="3116337" cy="216000"/>
          </a:xfrm>
          <a:prstGeom prst="rect">
            <a:avLst/>
          </a:prstGeom>
          <a:solidFill>
            <a:schemeClr val="accent3">
              <a:lumMod val="20000"/>
              <a:lumOff val="80000"/>
            </a:schemeClr>
          </a:solidFill>
          <a:ln>
            <a:noFill/>
          </a:ln>
        </p:spPr>
        <p:txBody>
          <a:bodyPr wrap="square" rtlCol="0" anchor="ctr">
            <a:noAutofit/>
          </a:bodyPr>
          <a:lstStyle/>
          <a:p>
            <a:pPr algn="r"/>
            <a:r>
              <a:rPr lang="fr-FR" sz="1200" b="1" dirty="0">
                <a:solidFill>
                  <a:schemeClr val="tx2"/>
                </a:solidFill>
              </a:rPr>
              <a:t>DIFFUSION</a:t>
            </a:r>
            <a:endParaRPr lang="fr-FR" sz="1200" dirty="0">
              <a:solidFill>
                <a:schemeClr val="tx2"/>
              </a:solidFill>
            </a:endParaRPr>
          </a:p>
        </p:txBody>
      </p:sp>
      <p:sp>
        <p:nvSpPr>
          <p:cNvPr id="98" name="ZoneTexte 97">
            <a:extLst>
              <a:ext uri="{FF2B5EF4-FFF2-40B4-BE49-F238E27FC236}">
                <a16:creationId xmlns:a16="http://schemas.microsoft.com/office/drawing/2014/main" id="{6CA219A3-F57B-4322-B8C4-A8B43C12721B}"/>
              </a:ext>
            </a:extLst>
          </p:cNvPr>
          <p:cNvSpPr txBox="1"/>
          <p:nvPr/>
        </p:nvSpPr>
        <p:spPr>
          <a:xfrm>
            <a:off x="921518" y="2442525"/>
            <a:ext cx="3116337" cy="216000"/>
          </a:xfrm>
          <a:prstGeom prst="rect">
            <a:avLst/>
          </a:prstGeom>
          <a:solidFill>
            <a:schemeClr val="bg1">
              <a:lumMod val="95000"/>
            </a:schemeClr>
          </a:solidFill>
          <a:ln>
            <a:noFill/>
          </a:ln>
        </p:spPr>
        <p:txBody>
          <a:bodyPr wrap="square" rtlCol="0" anchor="ctr">
            <a:noAutofit/>
          </a:bodyPr>
          <a:lstStyle/>
          <a:p>
            <a:pPr algn="r"/>
            <a:r>
              <a:rPr lang="fr-FR" sz="1200" b="1" dirty="0">
                <a:solidFill>
                  <a:schemeClr val="tx2"/>
                </a:solidFill>
              </a:rPr>
              <a:t>Production</a:t>
            </a:r>
            <a:endParaRPr lang="fr-FR" sz="1200" dirty="0">
              <a:solidFill>
                <a:schemeClr val="tx2"/>
              </a:solidFill>
            </a:endParaRPr>
          </a:p>
        </p:txBody>
      </p:sp>
      <p:sp>
        <p:nvSpPr>
          <p:cNvPr id="99" name="Flèche : bas 98">
            <a:extLst>
              <a:ext uri="{FF2B5EF4-FFF2-40B4-BE49-F238E27FC236}">
                <a16:creationId xmlns:a16="http://schemas.microsoft.com/office/drawing/2014/main" id="{50312EA9-9A25-4B15-8AAC-FD3345D7D218}"/>
              </a:ext>
            </a:extLst>
          </p:cNvPr>
          <p:cNvSpPr/>
          <p:nvPr/>
        </p:nvSpPr>
        <p:spPr>
          <a:xfrm rot="10800000">
            <a:off x="1094856" y="1902034"/>
            <a:ext cx="255772" cy="343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Flèche : bas 99">
            <a:extLst>
              <a:ext uri="{FF2B5EF4-FFF2-40B4-BE49-F238E27FC236}">
                <a16:creationId xmlns:a16="http://schemas.microsoft.com/office/drawing/2014/main" id="{F1D9E78B-FCC6-4E38-AC8D-5E714C66096B}"/>
              </a:ext>
            </a:extLst>
          </p:cNvPr>
          <p:cNvSpPr/>
          <p:nvPr/>
        </p:nvSpPr>
        <p:spPr>
          <a:xfrm rot="10800000">
            <a:off x="1052825" y="3152941"/>
            <a:ext cx="255772" cy="343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Flèche : bas 100">
            <a:extLst>
              <a:ext uri="{FF2B5EF4-FFF2-40B4-BE49-F238E27FC236}">
                <a16:creationId xmlns:a16="http://schemas.microsoft.com/office/drawing/2014/main" id="{C2F2E0A3-90EF-41E0-8807-3C2C80ED38E2}"/>
              </a:ext>
            </a:extLst>
          </p:cNvPr>
          <p:cNvSpPr/>
          <p:nvPr/>
        </p:nvSpPr>
        <p:spPr>
          <a:xfrm rot="10800000">
            <a:off x="1367213" y="2856147"/>
            <a:ext cx="255770" cy="643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Flèche : bas 101">
            <a:extLst>
              <a:ext uri="{FF2B5EF4-FFF2-40B4-BE49-F238E27FC236}">
                <a16:creationId xmlns:a16="http://schemas.microsoft.com/office/drawing/2014/main" id="{C16FB113-657D-4E6A-A2B8-3B597C2B4411}"/>
              </a:ext>
            </a:extLst>
          </p:cNvPr>
          <p:cNvSpPr/>
          <p:nvPr/>
        </p:nvSpPr>
        <p:spPr>
          <a:xfrm rot="10800000">
            <a:off x="1699924" y="2506345"/>
            <a:ext cx="255772" cy="990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ZoneTexte 102">
            <a:extLst>
              <a:ext uri="{FF2B5EF4-FFF2-40B4-BE49-F238E27FC236}">
                <a16:creationId xmlns:a16="http://schemas.microsoft.com/office/drawing/2014/main" id="{BDE711E6-1B85-46B7-A062-C2A4016C16A7}"/>
              </a:ext>
            </a:extLst>
          </p:cNvPr>
          <p:cNvSpPr txBox="1"/>
          <p:nvPr/>
        </p:nvSpPr>
        <p:spPr>
          <a:xfrm>
            <a:off x="921518" y="3947707"/>
            <a:ext cx="3116337" cy="216000"/>
          </a:xfrm>
          <a:prstGeom prst="rect">
            <a:avLst/>
          </a:prstGeom>
          <a:solidFill>
            <a:schemeClr val="bg1">
              <a:lumMod val="95000"/>
            </a:schemeClr>
          </a:solidFill>
          <a:ln>
            <a:noFill/>
          </a:ln>
        </p:spPr>
        <p:txBody>
          <a:bodyPr wrap="square" rtlCol="0" anchor="ctr">
            <a:noAutofit/>
          </a:bodyPr>
          <a:lstStyle/>
          <a:p>
            <a:pPr algn="r"/>
            <a:r>
              <a:rPr lang="fr-FR" sz="1200" b="1" dirty="0">
                <a:solidFill>
                  <a:schemeClr val="tx2"/>
                </a:solidFill>
              </a:rPr>
              <a:t>Production</a:t>
            </a:r>
            <a:endParaRPr lang="fr-FR" sz="1200" dirty="0">
              <a:solidFill>
                <a:schemeClr val="tx2"/>
              </a:solidFill>
            </a:endParaRPr>
          </a:p>
        </p:txBody>
      </p:sp>
      <p:sp>
        <p:nvSpPr>
          <p:cNvPr id="104" name="ZoneTexte 103">
            <a:extLst>
              <a:ext uri="{FF2B5EF4-FFF2-40B4-BE49-F238E27FC236}">
                <a16:creationId xmlns:a16="http://schemas.microsoft.com/office/drawing/2014/main" id="{0BA68ED0-5F21-41B2-9D15-77A59E7614FC}"/>
              </a:ext>
            </a:extLst>
          </p:cNvPr>
          <p:cNvSpPr txBox="1"/>
          <p:nvPr/>
        </p:nvSpPr>
        <p:spPr>
          <a:xfrm>
            <a:off x="921518" y="4231618"/>
            <a:ext cx="3116337" cy="216000"/>
          </a:xfrm>
          <a:prstGeom prst="rect">
            <a:avLst/>
          </a:prstGeom>
          <a:solidFill>
            <a:srgbClr val="FF66CC"/>
          </a:solidFill>
          <a:ln>
            <a:noFill/>
          </a:ln>
        </p:spPr>
        <p:txBody>
          <a:bodyPr wrap="square" rtlCol="0" anchor="ctr">
            <a:noAutofit/>
          </a:bodyPr>
          <a:lstStyle/>
          <a:p>
            <a:pPr algn="r"/>
            <a:r>
              <a:rPr lang="fr-FR" sz="1200" b="1" dirty="0">
                <a:solidFill>
                  <a:schemeClr val="tx2"/>
                </a:solidFill>
              </a:rPr>
              <a:t>EDIT./AGENCE PRESSE</a:t>
            </a:r>
            <a:endParaRPr lang="fr-FR" sz="1200" dirty="0">
              <a:solidFill>
                <a:schemeClr val="tx2"/>
              </a:solidFill>
            </a:endParaRPr>
          </a:p>
        </p:txBody>
      </p:sp>
      <p:sp>
        <p:nvSpPr>
          <p:cNvPr id="105" name="Flèche : bas 104">
            <a:extLst>
              <a:ext uri="{FF2B5EF4-FFF2-40B4-BE49-F238E27FC236}">
                <a16:creationId xmlns:a16="http://schemas.microsoft.com/office/drawing/2014/main" id="{3A3746EF-DD1B-4C6F-B9FC-35197EBAA1B1}"/>
              </a:ext>
            </a:extLst>
          </p:cNvPr>
          <p:cNvSpPr/>
          <p:nvPr/>
        </p:nvSpPr>
        <p:spPr>
          <a:xfrm rot="10800000">
            <a:off x="1078876" y="4011339"/>
            <a:ext cx="255772" cy="343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48BBDB0B-AA7E-4A99-8DA9-32C5DB4F9B49}"/>
              </a:ext>
            </a:extLst>
          </p:cNvPr>
          <p:cNvSpPr/>
          <p:nvPr/>
        </p:nvSpPr>
        <p:spPr>
          <a:xfrm>
            <a:off x="825255" y="2008560"/>
            <a:ext cx="252000"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1</a:t>
            </a:r>
          </a:p>
        </p:txBody>
      </p:sp>
      <p:sp>
        <p:nvSpPr>
          <p:cNvPr id="107" name="Ellipse 106">
            <a:extLst>
              <a:ext uri="{FF2B5EF4-FFF2-40B4-BE49-F238E27FC236}">
                <a16:creationId xmlns:a16="http://schemas.microsoft.com/office/drawing/2014/main" id="{537CDCE3-6696-47B6-983C-6043378AE2D8}"/>
              </a:ext>
            </a:extLst>
          </p:cNvPr>
          <p:cNvSpPr/>
          <p:nvPr/>
        </p:nvSpPr>
        <p:spPr>
          <a:xfrm>
            <a:off x="749268" y="3256793"/>
            <a:ext cx="252000"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1</a:t>
            </a:r>
          </a:p>
        </p:txBody>
      </p:sp>
      <p:sp>
        <p:nvSpPr>
          <p:cNvPr id="108" name="Ellipse 107">
            <a:extLst>
              <a:ext uri="{FF2B5EF4-FFF2-40B4-BE49-F238E27FC236}">
                <a16:creationId xmlns:a16="http://schemas.microsoft.com/office/drawing/2014/main" id="{097B9A4A-AEA4-473F-9704-0465A7449184}"/>
              </a:ext>
            </a:extLst>
          </p:cNvPr>
          <p:cNvSpPr/>
          <p:nvPr/>
        </p:nvSpPr>
        <p:spPr>
          <a:xfrm>
            <a:off x="1049491" y="2865170"/>
            <a:ext cx="252000"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2</a:t>
            </a:r>
          </a:p>
        </p:txBody>
      </p:sp>
      <p:sp>
        <p:nvSpPr>
          <p:cNvPr id="109" name="Ellipse 108">
            <a:extLst>
              <a:ext uri="{FF2B5EF4-FFF2-40B4-BE49-F238E27FC236}">
                <a16:creationId xmlns:a16="http://schemas.microsoft.com/office/drawing/2014/main" id="{133A4BD8-84D2-4A66-B3EF-6C7516819EB1}"/>
              </a:ext>
            </a:extLst>
          </p:cNvPr>
          <p:cNvSpPr/>
          <p:nvPr/>
        </p:nvSpPr>
        <p:spPr>
          <a:xfrm>
            <a:off x="1409454" y="2482403"/>
            <a:ext cx="252000"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3</a:t>
            </a:r>
          </a:p>
        </p:txBody>
      </p:sp>
      <p:sp>
        <p:nvSpPr>
          <p:cNvPr id="110" name="Ellipse 109">
            <a:extLst>
              <a:ext uri="{FF2B5EF4-FFF2-40B4-BE49-F238E27FC236}">
                <a16:creationId xmlns:a16="http://schemas.microsoft.com/office/drawing/2014/main" id="{361040AF-56BE-4F07-A116-D9091062433C}"/>
              </a:ext>
            </a:extLst>
          </p:cNvPr>
          <p:cNvSpPr/>
          <p:nvPr/>
        </p:nvSpPr>
        <p:spPr>
          <a:xfrm>
            <a:off x="779550" y="4121882"/>
            <a:ext cx="252000"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1</a:t>
            </a:r>
          </a:p>
        </p:txBody>
      </p:sp>
      <p:sp>
        <p:nvSpPr>
          <p:cNvPr id="111" name="ZoneTexte 110">
            <a:extLst>
              <a:ext uri="{FF2B5EF4-FFF2-40B4-BE49-F238E27FC236}">
                <a16:creationId xmlns:a16="http://schemas.microsoft.com/office/drawing/2014/main" id="{0DEB1193-7998-4031-AC03-72D3E4EA4D13}"/>
              </a:ext>
            </a:extLst>
          </p:cNvPr>
          <p:cNvSpPr txBox="1"/>
          <p:nvPr/>
        </p:nvSpPr>
        <p:spPr>
          <a:xfrm>
            <a:off x="921518" y="3588497"/>
            <a:ext cx="3116337" cy="216000"/>
          </a:xfrm>
          <a:prstGeom prst="rect">
            <a:avLst/>
          </a:prstGeom>
          <a:solidFill>
            <a:schemeClr val="bg1">
              <a:lumMod val="95000"/>
            </a:schemeClr>
          </a:solidFill>
          <a:ln>
            <a:noFill/>
          </a:ln>
        </p:spPr>
        <p:txBody>
          <a:bodyPr wrap="square" rtlCol="0" anchor="ctr">
            <a:noAutofit/>
          </a:bodyPr>
          <a:lstStyle/>
          <a:p>
            <a:pPr algn="r"/>
            <a:r>
              <a:rPr lang="fr-FR" sz="1200" b="1" dirty="0">
                <a:solidFill>
                  <a:schemeClr val="tx2"/>
                </a:solidFill>
              </a:rPr>
              <a:t>Mesure audience</a:t>
            </a:r>
            <a:endParaRPr lang="fr-FR" sz="1200" dirty="0">
              <a:solidFill>
                <a:schemeClr val="tx2"/>
              </a:solidFill>
            </a:endParaRPr>
          </a:p>
        </p:txBody>
      </p:sp>
      <p:sp>
        <p:nvSpPr>
          <p:cNvPr id="112" name="Flèche : bas 111">
            <a:extLst>
              <a:ext uri="{FF2B5EF4-FFF2-40B4-BE49-F238E27FC236}">
                <a16:creationId xmlns:a16="http://schemas.microsoft.com/office/drawing/2014/main" id="{688B16A4-051D-48F7-83DA-0021919F5AD9}"/>
              </a:ext>
            </a:extLst>
          </p:cNvPr>
          <p:cNvSpPr/>
          <p:nvPr/>
        </p:nvSpPr>
        <p:spPr>
          <a:xfrm>
            <a:off x="1936887" y="3377066"/>
            <a:ext cx="255772" cy="220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A81D578E-4598-47E4-BFD9-C60CBF6C9D68}"/>
              </a:ext>
            </a:extLst>
          </p:cNvPr>
          <p:cNvSpPr/>
          <p:nvPr/>
        </p:nvSpPr>
        <p:spPr>
          <a:xfrm>
            <a:off x="2235236" y="3279923"/>
            <a:ext cx="252000"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4</a:t>
            </a:r>
          </a:p>
        </p:txBody>
      </p:sp>
      <p:cxnSp>
        <p:nvCxnSpPr>
          <p:cNvPr id="58" name="Connecteur droit 57">
            <a:extLst>
              <a:ext uri="{FF2B5EF4-FFF2-40B4-BE49-F238E27FC236}">
                <a16:creationId xmlns:a16="http://schemas.microsoft.com/office/drawing/2014/main" id="{86306561-909F-4D10-B377-EB83DE00D4B8}"/>
              </a:ext>
            </a:extLst>
          </p:cNvPr>
          <p:cNvCxnSpPr>
            <a:cxnSpLocks/>
          </p:cNvCxnSpPr>
          <p:nvPr/>
        </p:nvCxnSpPr>
        <p:spPr>
          <a:xfrm flipV="1">
            <a:off x="817130" y="3837286"/>
            <a:ext cx="108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0664D0CC-373B-45C4-8FAE-ED44DEE8F356}"/>
              </a:ext>
            </a:extLst>
          </p:cNvPr>
          <p:cNvSpPr txBox="1"/>
          <p:nvPr/>
        </p:nvSpPr>
        <p:spPr>
          <a:xfrm>
            <a:off x="8510036" y="1387598"/>
            <a:ext cx="3350629" cy="288000"/>
          </a:xfrm>
          <a:prstGeom prst="rect">
            <a:avLst/>
          </a:prstGeom>
          <a:solidFill>
            <a:schemeClr val="tx2"/>
          </a:solidFill>
          <a:ln>
            <a:noFill/>
          </a:ln>
        </p:spPr>
        <p:txBody>
          <a:bodyPr wrap="square" rtlCol="0">
            <a:noAutofit/>
          </a:bodyPr>
          <a:lstStyle/>
          <a:p>
            <a:pPr algn="ctr"/>
            <a:r>
              <a:rPr lang="fr-FR" sz="1400" b="1" dirty="0">
                <a:solidFill>
                  <a:schemeClr val="bg1"/>
                </a:solidFill>
              </a:rPr>
              <a:t>STRATÉGIE</a:t>
            </a:r>
            <a:endParaRPr lang="fr-FR" sz="1400" dirty="0">
              <a:solidFill>
                <a:schemeClr val="bg1"/>
              </a:solidFill>
            </a:endParaRPr>
          </a:p>
        </p:txBody>
      </p:sp>
      <p:sp>
        <p:nvSpPr>
          <p:cNvPr id="67" name="Triangle isocèle 66">
            <a:extLst>
              <a:ext uri="{FF2B5EF4-FFF2-40B4-BE49-F238E27FC236}">
                <a16:creationId xmlns:a16="http://schemas.microsoft.com/office/drawing/2014/main" id="{079AC264-243B-4625-8734-A3AD1860EF45}"/>
              </a:ext>
            </a:extLst>
          </p:cNvPr>
          <p:cNvSpPr/>
          <p:nvPr/>
        </p:nvSpPr>
        <p:spPr>
          <a:xfrm rot="5400000">
            <a:off x="7762165" y="3053281"/>
            <a:ext cx="419663" cy="2493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Triangle isocèle 67">
            <a:extLst>
              <a:ext uri="{FF2B5EF4-FFF2-40B4-BE49-F238E27FC236}">
                <a16:creationId xmlns:a16="http://schemas.microsoft.com/office/drawing/2014/main" id="{E815D184-572E-404D-BE6B-9CB8182E2B42}"/>
              </a:ext>
            </a:extLst>
          </p:cNvPr>
          <p:cNvSpPr/>
          <p:nvPr/>
        </p:nvSpPr>
        <p:spPr>
          <a:xfrm rot="5400000">
            <a:off x="7762165" y="4123874"/>
            <a:ext cx="419663" cy="2493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Triangle isocèle 68">
            <a:extLst>
              <a:ext uri="{FF2B5EF4-FFF2-40B4-BE49-F238E27FC236}">
                <a16:creationId xmlns:a16="http://schemas.microsoft.com/office/drawing/2014/main" id="{F3BA96C8-825E-488D-ACF3-2A7B58F525CB}"/>
              </a:ext>
            </a:extLst>
          </p:cNvPr>
          <p:cNvSpPr/>
          <p:nvPr/>
        </p:nvSpPr>
        <p:spPr>
          <a:xfrm rot="5400000">
            <a:off x="7762165" y="5022190"/>
            <a:ext cx="419663" cy="2493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Triangle isocèle 69">
            <a:extLst>
              <a:ext uri="{FF2B5EF4-FFF2-40B4-BE49-F238E27FC236}">
                <a16:creationId xmlns:a16="http://schemas.microsoft.com/office/drawing/2014/main" id="{D474906D-5BDD-4DB3-B24E-11336759620F}"/>
              </a:ext>
            </a:extLst>
          </p:cNvPr>
          <p:cNvSpPr/>
          <p:nvPr/>
        </p:nvSpPr>
        <p:spPr>
          <a:xfrm rot="5400000">
            <a:off x="7762165" y="5805194"/>
            <a:ext cx="419663" cy="24930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1" name="Connecteur droit 70">
            <a:extLst>
              <a:ext uri="{FF2B5EF4-FFF2-40B4-BE49-F238E27FC236}">
                <a16:creationId xmlns:a16="http://schemas.microsoft.com/office/drawing/2014/main" id="{48503212-3B95-4BEC-81BE-EF4F64886ABE}"/>
              </a:ext>
            </a:extLst>
          </p:cNvPr>
          <p:cNvCxnSpPr>
            <a:cxnSpLocks/>
          </p:cNvCxnSpPr>
          <p:nvPr/>
        </p:nvCxnSpPr>
        <p:spPr>
          <a:xfrm>
            <a:off x="817130" y="4577705"/>
            <a:ext cx="108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DE37892A-5590-414A-AC11-F5587B7522E7}"/>
              </a:ext>
            </a:extLst>
          </p:cNvPr>
          <p:cNvSpPr txBox="1"/>
          <p:nvPr/>
        </p:nvSpPr>
        <p:spPr>
          <a:xfrm>
            <a:off x="8510036" y="1682098"/>
            <a:ext cx="3350630" cy="599275"/>
          </a:xfrm>
          <a:prstGeom prst="rect">
            <a:avLst/>
          </a:prstGeom>
          <a:noFill/>
          <a:ln>
            <a:noFill/>
          </a:ln>
        </p:spPr>
        <p:txBody>
          <a:bodyPr wrap="square" rtlCol="0" anchor="ctr">
            <a:noAutofit/>
          </a:bodyPr>
          <a:lstStyle/>
          <a:p>
            <a:pPr algn="ctr"/>
            <a:r>
              <a:rPr lang="fr-FR" sz="1200" b="1" dirty="0"/>
              <a:t>Diversification, </a:t>
            </a:r>
            <a:r>
              <a:rPr lang="fr-FR" sz="1200" dirty="0"/>
              <a:t>intégration d’activités en aval présentant des </a:t>
            </a:r>
            <a:r>
              <a:rPr lang="fr-FR" sz="1200" b="1" dirty="0"/>
              <a:t>synergies</a:t>
            </a:r>
            <a:endParaRPr lang="fr-FR" sz="1200" dirty="0"/>
          </a:p>
        </p:txBody>
      </p:sp>
      <p:sp>
        <p:nvSpPr>
          <p:cNvPr id="74" name="ZoneTexte 73">
            <a:extLst>
              <a:ext uri="{FF2B5EF4-FFF2-40B4-BE49-F238E27FC236}">
                <a16:creationId xmlns:a16="http://schemas.microsoft.com/office/drawing/2014/main" id="{95E9243C-08CA-49EB-9766-8D142C45CA63}"/>
              </a:ext>
            </a:extLst>
          </p:cNvPr>
          <p:cNvSpPr txBox="1"/>
          <p:nvPr/>
        </p:nvSpPr>
        <p:spPr>
          <a:xfrm>
            <a:off x="8541906" y="4865705"/>
            <a:ext cx="3350630" cy="686980"/>
          </a:xfrm>
          <a:prstGeom prst="rect">
            <a:avLst/>
          </a:prstGeom>
          <a:noFill/>
          <a:ln>
            <a:noFill/>
          </a:ln>
        </p:spPr>
        <p:txBody>
          <a:bodyPr wrap="square" rtlCol="0" anchor="ctr">
            <a:noAutofit/>
          </a:bodyPr>
          <a:lstStyle/>
          <a:p>
            <a:pPr algn="ctr"/>
            <a:r>
              <a:rPr lang="fr-FR" sz="1200" b="1" dirty="0"/>
              <a:t>Renforcement du positionnement marché </a:t>
            </a:r>
            <a:r>
              <a:rPr lang="fr-FR" sz="1200" dirty="0"/>
              <a:t>(CA, nombre d’usagers)</a:t>
            </a:r>
          </a:p>
        </p:txBody>
      </p:sp>
      <p:sp>
        <p:nvSpPr>
          <p:cNvPr id="75" name="ZoneTexte 74">
            <a:extLst>
              <a:ext uri="{FF2B5EF4-FFF2-40B4-BE49-F238E27FC236}">
                <a16:creationId xmlns:a16="http://schemas.microsoft.com/office/drawing/2014/main" id="{10D90E31-74F0-4269-AD88-2506279D3BD1}"/>
              </a:ext>
            </a:extLst>
          </p:cNvPr>
          <p:cNvSpPr txBox="1"/>
          <p:nvPr/>
        </p:nvSpPr>
        <p:spPr>
          <a:xfrm>
            <a:off x="8510036" y="3904392"/>
            <a:ext cx="3350630" cy="686980"/>
          </a:xfrm>
          <a:prstGeom prst="rect">
            <a:avLst/>
          </a:prstGeom>
          <a:noFill/>
          <a:ln>
            <a:noFill/>
          </a:ln>
        </p:spPr>
        <p:txBody>
          <a:bodyPr wrap="square" rtlCol="0" anchor="ctr">
            <a:noAutofit/>
          </a:bodyPr>
          <a:lstStyle/>
          <a:p>
            <a:pPr algn="ctr"/>
            <a:r>
              <a:rPr lang="fr-FR" sz="1200" b="1" dirty="0"/>
              <a:t>Intégration de nouvelles compétences</a:t>
            </a:r>
            <a:endParaRPr lang="fr-FR" sz="1200" dirty="0"/>
          </a:p>
        </p:txBody>
      </p:sp>
      <p:sp>
        <p:nvSpPr>
          <p:cNvPr id="76" name="ZoneTexte 75">
            <a:extLst>
              <a:ext uri="{FF2B5EF4-FFF2-40B4-BE49-F238E27FC236}">
                <a16:creationId xmlns:a16="http://schemas.microsoft.com/office/drawing/2014/main" id="{02AA8E23-9EFE-4CFD-B254-95666E744460}"/>
              </a:ext>
            </a:extLst>
          </p:cNvPr>
          <p:cNvSpPr txBox="1"/>
          <p:nvPr/>
        </p:nvSpPr>
        <p:spPr>
          <a:xfrm>
            <a:off x="8541906" y="2734710"/>
            <a:ext cx="3350630" cy="686980"/>
          </a:xfrm>
          <a:prstGeom prst="rect">
            <a:avLst/>
          </a:prstGeom>
          <a:noFill/>
          <a:ln>
            <a:noFill/>
          </a:ln>
        </p:spPr>
        <p:txBody>
          <a:bodyPr wrap="square" rtlCol="0" anchor="ctr">
            <a:noAutofit/>
          </a:bodyPr>
          <a:lstStyle/>
          <a:p>
            <a:pPr algn="ctr"/>
            <a:r>
              <a:rPr lang="fr-FR" sz="1200" dirty="0"/>
              <a:t>Contrôle de l’ensemble de la chaine de valeur</a:t>
            </a:r>
            <a:r>
              <a:rPr lang="fr-FR" sz="1200" b="1" dirty="0"/>
              <a:t>, création d’un écosystème propre</a:t>
            </a:r>
            <a:endParaRPr lang="fr-FR" sz="1200" dirty="0"/>
          </a:p>
        </p:txBody>
      </p:sp>
      <p:cxnSp>
        <p:nvCxnSpPr>
          <p:cNvPr id="80" name="Connecteur droit 79">
            <a:extLst>
              <a:ext uri="{FF2B5EF4-FFF2-40B4-BE49-F238E27FC236}">
                <a16:creationId xmlns:a16="http://schemas.microsoft.com/office/drawing/2014/main" id="{5057B194-EAF8-4D56-AE50-9D5709AFBC77}"/>
              </a:ext>
            </a:extLst>
          </p:cNvPr>
          <p:cNvCxnSpPr>
            <a:cxnSpLocks/>
          </p:cNvCxnSpPr>
          <p:nvPr/>
        </p:nvCxnSpPr>
        <p:spPr>
          <a:xfrm flipV="1">
            <a:off x="817130" y="2375384"/>
            <a:ext cx="108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488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23E8B5F3-A45D-47E9-A632-BF24C0743D9E}"/>
              </a:ext>
            </a:extLst>
          </p:cNvPr>
          <p:cNvPicPr>
            <a:picLocks noChangeAspect="1"/>
          </p:cNvPicPr>
          <p:nvPr/>
        </p:nvPicPr>
        <p:blipFill>
          <a:blip r:embed="rId3"/>
          <a:stretch>
            <a:fillRect/>
          </a:stretch>
        </p:blipFill>
        <p:spPr>
          <a:xfrm>
            <a:off x="10183527" y="3959742"/>
            <a:ext cx="309516" cy="309516"/>
          </a:xfrm>
          <a:prstGeom prst="rect">
            <a:avLst/>
          </a:prstGeom>
        </p:spPr>
      </p:pic>
      <p:sp>
        <p:nvSpPr>
          <p:cNvPr id="83" name="ZoneTexte 82">
            <a:extLst>
              <a:ext uri="{FF2B5EF4-FFF2-40B4-BE49-F238E27FC236}">
                <a16:creationId xmlns:a16="http://schemas.microsoft.com/office/drawing/2014/main" id="{D8CB6A04-1F5A-4ABD-A27B-B1BF3CAF4C68}"/>
              </a:ext>
            </a:extLst>
          </p:cNvPr>
          <p:cNvSpPr txBox="1"/>
          <p:nvPr/>
        </p:nvSpPr>
        <p:spPr>
          <a:xfrm>
            <a:off x="9299256" y="3947205"/>
            <a:ext cx="1441705" cy="288000"/>
          </a:xfrm>
          <a:prstGeom prst="rect">
            <a:avLst/>
          </a:prstGeom>
          <a:noFill/>
          <a:ln>
            <a:solidFill>
              <a:schemeClr val="tx2"/>
            </a:solidFill>
          </a:ln>
        </p:spPr>
        <p:txBody>
          <a:bodyPr wrap="square" rtlCol="0">
            <a:noAutofit/>
          </a:bodyPr>
          <a:lstStyle/>
          <a:p>
            <a:pPr algn="ctr"/>
            <a:endParaRPr lang="fr-FR" sz="1100" dirty="0">
              <a:solidFill>
                <a:schemeClr val="bg1"/>
              </a:solidFill>
            </a:endParaRPr>
          </a:p>
        </p:txBody>
      </p:sp>
      <p:sp>
        <p:nvSpPr>
          <p:cNvPr id="82" name="ZoneTexte 81">
            <a:extLst>
              <a:ext uri="{FF2B5EF4-FFF2-40B4-BE49-F238E27FC236}">
                <a16:creationId xmlns:a16="http://schemas.microsoft.com/office/drawing/2014/main" id="{4565E298-08EC-4F1C-AFAC-1CBC37C17FE0}"/>
              </a:ext>
            </a:extLst>
          </p:cNvPr>
          <p:cNvSpPr txBox="1"/>
          <p:nvPr/>
        </p:nvSpPr>
        <p:spPr>
          <a:xfrm>
            <a:off x="6112653" y="2137729"/>
            <a:ext cx="1214037" cy="288000"/>
          </a:xfrm>
          <a:prstGeom prst="rect">
            <a:avLst/>
          </a:prstGeom>
          <a:noFill/>
          <a:ln>
            <a:solidFill>
              <a:schemeClr val="tx2"/>
            </a:solidFill>
          </a:ln>
        </p:spPr>
        <p:txBody>
          <a:bodyPr wrap="square" rtlCol="0">
            <a:noAutofit/>
          </a:bodyPr>
          <a:lstStyle/>
          <a:p>
            <a:pPr algn="ctr"/>
            <a:endParaRPr lang="fr-FR" sz="1100" dirty="0">
              <a:solidFill>
                <a:schemeClr val="bg1"/>
              </a:solidFill>
            </a:endParaRPr>
          </a:p>
        </p:txBody>
      </p:sp>
      <p:sp>
        <p:nvSpPr>
          <p:cNvPr id="74" name="ZoneTexte 73">
            <a:extLst>
              <a:ext uri="{FF2B5EF4-FFF2-40B4-BE49-F238E27FC236}">
                <a16:creationId xmlns:a16="http://schemas.microsoft.com/office/drawing/2014/main" id="{BBBAD726-142A-40A8-9283-577B39701B05}"/>
              </a:ext>
            </a:extLst>
          </p:cNvPr>
          <p:cNvSpPr txBox="1"/>
          <p:nvPr/>
        </p:nvSpPr>
        <p:spPr>
          <a:xfrm>
            <a:off x="6120882" y="3200240"/>
            <a:ext cx="1214037" cy="288000"/>
          </a:xfrm>
          <a:prstGeom prst="rect">
            <a:avLst/>
          </a:prstGeom>
          <a:noFill/>
          <a:ln>
            <a:solidFill>
              <a:schemeClr val="tx2"/>
            </a:solidFill>
          </a:ln>
        </p:spPr>
        <p:txBody>
          <a:bodyPr wrap="square" rtlCol="0">
            <a:noAutofit/>
          </a:bodyPr>
          <a:lstStyle/>
          <a:p>
            <a:pPr algn="ctr"/>
            <a:endParaRPr lang="fr-FR" sz="1100" dirty="0">
              <a:solidFill>
                <a:schemeClr val="bg1"/>
              </a:solidFill>
            </a:endParaRPr>
          </a:p>
        </p:txBody>
      </p:sp>
      <p:sp>
        <p:nvSpPr>
          <p:cNvPr id="75" name="ZoneTexte 74">
            <a:extLst>
              <a:ext uri="{FF2B5EF4-FFF2-40B4-BE49-F238E27FC236}">
                <a16:creationId xmlns:a16="http://schemas.microsoft.com/office/drawing/2014/main" id="{6606D7B1-3BE3-4D7A-AA3D-7AED0E2B0654}"/>
              </a:ext>
            </a:extLst>
          </p:cNvPr>
          <p:cNvSpPr txBox="1"/>
          <p:nvPr/>
        </p:nvSpPr>
        <p:spPr>
          <a:xfrm>
            <a:off x="6120882" y="3627200"/>
            <a:ext cx="1214037" cy="288000"/>
          </a:xfrm>
          <a:prstGeom prst="rect">
            <a:avLst/>
          </a:prstGeom>
          <a:noFill/>
          <a:ln>
            <a:solidFill>
              <a:schemeClr val="tx2"/>
            </a:solidFill>
          </a:ln>
        </p:spPr>
        <p:txBody>
          <a:bodyPr wrap="square" rtlCol="0">
            <a:noAutofit/>
          </a:bodyPr>
          <a:lstStyle/>
          <a:p>
            <a:pPr algn="ctr"/>
            <a:endParaRPr lang="fr-FR" sz="1100" dirty="0">
              <a:solidFill>
                <a:schemeClr val="bg1"/>
              </a:solidFill>
            </a:endParaRPr>
          </a:p>
        </p:txBody>
      </p:sp>
      <p:sp>
        <p:nvSpPr>
          <p:cNvPr id="77" name="ZoneTexte 76">
            <a:extLst>
              <a:ext uri="{FF2B5EF4-FFF2-40B4-BE49-F238E27FC236}">
                <a16:creationId xmlns:a16="http://schemas.microsoft.com/office/drawing/2014/main" id="{3A4A156D-F4E1-47FB-AE16-6DF632004EA6}"/>
              </a:ext>
            </a:extLst>
          </p:cNvPr>
          <p:cNvSpPr txBox="1"/>
          <p:nvPr/>
        </p:nvSpPr>
        <p:spPr>
          <a:xfrm>
            <a:off x="6120882" y="4054160"/>
            <a:ext cx="1214037" cy="288000"/>
          </a:xfrm>
          <a:prstGeom prst="rect">
            <a:avLst/>
          </a:prstGeom>
          <a:noFill/>
          <a:ln>
            <a:solidFill>
              <a:schemeClr val="tx2"/>
            </a:solidFill>
          </a:ln>
        </p:spPr>
        <p:txBody>
          <a:bodyPr wrap="square" rtlCol="0">
            <a:noAutofit/>
          </a:bodyPr>
          <a:lstStyle/>
          <a:p>
            <a:pPr algn="ctr"/>
            <a:endParaRPr lang="fr-FR" sz="1100" dirty="0">
              <a:solidFill>
                <a:schemeClr val="bg1"/>
              </a:solidFill>
            </a:endParaRPr>
          </a:p>
        </p:txBody>
      </p:sp>
      <p:sp>
        <p:nvSpPr>
          <p:cNvPr id="78" name="ZoneTexte 77">
            <a:extLst>
              <a:ext uri="{FF2B5EF4-FFF2-40B4-BE49-F238E27FC236}">
                <a16:creationId xmlns:a16="http://schemas.microsoft.com/office/drawing/2014/main" id="{D0D8C2E3-FA3A-4FA0-A9BC-94F01265C586}"/>
              </a:ext>
            </a:extLst>
          </p:cNvPr>
          <p:cNvSpPr txBox="1"/>
          <p:nvPr/>
        </p:nvSpPr>
        <p:spPr>
          <a:xfrm>
            <a:off x="6120882" y="4481119"/>
            <a:ext cx="1214037" cy="288000"/>
          </a:xfrm>
          <a:prstGeom prst="rect">
            <a:avLst/>
          </a:prstGeom>
          <a:noFill/>
          <a:ln>
            <a:solidFill>
              <a:schemeClr val="tx2"/>
            </a:solidFill>
          </a:ln>
        </p:spPr>
        <p:txBody>
          <a:bodyPr wrap="square" rtlCol="0">
            <a:noAutofit/>
          </a:bodyPr>
          <a:lstStyle/>
          <a:p>
            <a:pPr algn="ctr"/>
            <a:endParaRPr lang="fr-FR" sz="1100" dirty="0">
              <a:solidFill>
                <a:schemeClr val="bg1"/>
              </a:solidFill>
            </a:endParaRPr>
          </a:p>
        </p:txBody>
      </p:sp>
      <p:sp>
        <p:nvSpPr>
          <p:cNvPr id="80" name="ZoneTexte 79">
            <a:extLst>
              <a:ext uri="{FF2B5EF4-FFF2-40B4-BE49-F238E27FC236}">
                <a16:creationId xmlns:a16="http://schemas.microsoft.com/office/drawing/2014/main" id="{94B44934-99BB-4C71-88F8-05521E7887F1}"/>
              </a:ext>
            </a:extLst>
          </p:cNvPr>
          <p:cNvSpPr txBox="1"/>
          <p:nvPr/>
        </p:nvSpPr>
        <p:spPr>
          <a:xfrm>
            <a:off x="6120882" y="5632808"/>
            <a:ext cx="1214037" cy="288000"/>
          </a:xfrm>
          <a:prstGeom prst="rect">
            <a:avLst/>
          </a:prstGeom>
          <a:noFill/>
          <a:ln>
            <a:solidFill>
              <a:schemeClr val="tx2"/>
            </a:solidFill>
          </a:ln>
        </p:spPr>
        <p:txBody>
          <a:bodyPr wrap="square" rtlCol="0">
            <a:noAutofit/>
          </a:bodyPr>
          <a:lstStyle/>
          <a:p>
            <a:pPr algn="ctr"/>
            <a:endParaRPr lang="fr-FR" sz="1100" dirty="0">
              <a:solidFill>
                <a:schemeClr val="bg1"/>
              </a:solidFill>
            </a:endParaRPr>
          </a:p>
        </p:txBody>
      </p:sp>
      <p:sp>
        <p:nvSpPr>
          <p:cNvPr id="81" name="ZoneTexte 80">
            <a:extLst>
              <a:ext uri="{FF2B5EF4-FFF2-40B4-BE49-F238E27FC236}">
                <a16:creationId xmlns:a16="http://schemas.microsoft.com/office/drawing/2014/main" id="{903E0736-16A4-4F77-A282-F54FC6DD10C1}"/>
              </a:ext>
            </a:extLst>
          </p:cNvPr>
          <p:cNvSpPr txBox="1"/>
          <p:nvPr/>
        </p:nvSpPr>
        <p:spPr>
          <a:xfrm>
            <a:off x="6120882" y="6076215"/>
            <a:ext cx="1214037" cy="288000"/>
          </a:xfrm>
          <a:prstGeom prst="rect">
            <a:avLst/>
          </a:prstGeom>
          <a:noFill/>
          <a:ln>
            <a:solidFill>
              <a:schemeClr val="tx2"/>
            </a:solidFill>
          </a:ln>
        </p:spPr>
        <p:txBody>
          <a:bodyPr wrap="square" rtlCol="0">
            <a:noAutofit/>
          </a:bodyPr>
          <a:lstStyle/>
          <a:p>
            <a:pPr algn="ctr"/>
            <a:endParaRPr lang="fr-FR" sz="1100" dirty="0">
              <a:solidFill>
                <a:schemeClr val="bg1"/>
              </a:solidFill>
            </a:endParaRPr>
          </a:p>
        </p:txBody>
      </p:sp>
      <p:sp>
        <p:nvSpPr>
          <p:cNvPr id="101" name="ZoneTexte 100">
            <a:extLst>
              <a:ext uri="{FF2B5EF4-FFF2-40B4-BE49-F238E27FC236}">
                <a16:creationId xmlns:a16="http://schemas.microsoft.com/office/drawing/2014/main" id="{53F1ECDF-8388-4AB3-A837-71B92D2542B3}"/>
              </a:ext>
            </a:extLst>
          </p:cNvPr>
          <p:cNvSpPr txBox="1"/>
          <p:nvPr/>
        </p:nvSpPr>
        <p:spPr>
          <a:xfrm>
            <a:off x="9264662" y="6102257"/>
            <a:ext cx="1735550" cy="324000"/>
          </a:xfrm>
          <a:prstGeom prst="rect">
            <a:avLst/>
          </a:prstGeom>
          <a:noFill/>
          <a:ln>
            <a:solidFill>
              <a:schemeClr val="tx2"/>
            </a:solidFill>
          </a:ln>
        </p:spPr>
        <p:txBody>
          <a:bodyPr wrap="square" rtlCol="0">
            <a:noAutofit/>
          </a:bodyPr>
          <a:lstStyle/>
          <a:p>
            <a:pPr algn="ctr"/>
            <a:endParaRPr lang="fr-FR" sz="1100" dirty="0">
              <a:solidFill>
                <a:schemeClr val="bg1"/>
              </a:solidFill>
            </a:endParaRPr>
          </a:p>
        </p:txBody>
      </p:sp>
      <p:sp>
        <p:nvSpPr>
          <p:cNvPr id="84" name="ZoneTexte 83">
            <a:extLst>
              <a:ext uri="{FF2B5EF4-FFF2-40B4-BE49-F238E27FC236}">
                <a16:creationId xmlns:a16="http://schemas.microsoft.com/office/drawing/2014/main" id="{0E20BDEA-F202-4362-8C21-04905BC0B867}"/>
              </a:ext>
            </a:extLst>
          </p:cNvPr>
          <p:cNvSpPr txBox="1"/>
          <p:nvPr/>
        </p:nvSpPr>
        <p:spPr>
          <a:xfrm>
            <a:off x="9317629" y="2953460"/>
            <a:ext cx="1441705" cy="675691"/>
          </a:xfrm>
          <a:prstGeom prst="rect">
            <a:avLst/>
          </a:prstGeom>
          <a:noFill/>
          <a:ln>
            <a:solidFill>
              <a:schemeClr val="tx2"/>
            </a:solidFill>
          </a:ln>
        </p:spPr>
        <p:txBody>
          <a:bodyPr wrap="square" rtlCol="0">
            <a:noAutofit/>
          </a:bodyPr>
          <a:lstStyle/>
          <a:p>
            <a:pPr algn="ctr"/>
            <a:endParaRPr lang="fr-FR" sz="1100" dirty="0">
              <a:solidFill>
                <a:schemeClr val="bg1"/>
              </a:solidFill>
            </a:endParaRPr>
          </a:p>
        </p:txBody>
      </p:sp>
      <p:pic>
        <p:nvPicPr>
          <p:cNvPr id="3" name="Image 2">
            <a:extLst>
              <a:ext uri="{FF2B5EF4-FFF2-40B4-BE49-F238E27FC236}">
                <a16:creationId xmlns:a16="http://schemas.microsoft.com/office/drawing/2014/main" id="{AEDFD9F1-AA81-4ED8-AFA1-796F71943BDF}"/>
              </a:ext>
            </a:extLst>
          </p:cNvPr>
          <p:cNvPicPr>
            <a:picLocks noChangeAspect="1"/>
          </p:cNvPicPr>
          <p:nvPr/>
        </p:nvPicPr>
        <p:blipFill rotWithShape="1">
          <a:blip r:embed="rId4"/>
          <a:srcRect l="7605" t="42540" b="1"/>
          <a:stretch/>
        </p:blipFill>
        <p:spPr>
          <a:xfrm>
            <a:off x="6128626" y="2247203"/>
            <a:ext cx="511960" cy="124113"/>
          </a:xfrm>
          <a:prstGeom prst="rect">
            <a:avLst/>
          </a:prstGeom>
        </p:spPr>
      </p:pic>
      <p:pic>
        <p:nvPicPr>
          <p:cNvPr id="4" name="Image 3">
            <a:extLst>
              <a:ext uri="{FF2B5EF4-FFF2-40B4-BE49-F238E27FC236}">
                <a16:creationId xmlns:a16="http://schemas.microsoft.com/office/drawing/2014/main" id="{0030A647-3AD0-4BE3-BAA5-80EBF919E89E}"/>
              </a:ext>
            </a:extLst>
          </p:cNvPr>
          <p:cNvPicPr>
            <a:picLocks noChangeAspect="1"/>
          </p:cNvPicPr>
          <p:nvPr/>
        </p:nvPicPr>
        <p:blipFill rotWithShape="1">
          <a:blip r:embed="rId5"/>
          <a:srcRect l="13279" t="24056" r="7012" b="34425"/>
          <a:stretch/>
        </p:blipFill>
        <p:spPr>
          <a:xfrm>
            <a:off x="6577027" y="2173489"/>
            <a:ext cx="697965" cy="182347"/>
          </a:xfrm>
          <a:prstGeom prst="rect">
            <a:avLst/>
          </a:prstGeom>
        </p:spPr>
      </p:pic>
      <p:sp>
        <p:nvSpPr>
          <p:cNvPr id="50" name="ZoneTexte 49">
            <a:extLst>
              <a:ext uri="{FF2B5EF4-FFF2-40B4-BE49-F238E27FC236}">
                <a16:creationId xmlns:a16="http://schemas.microsoft.com/office/drawing/2014/main" id="{FC24102D-3AED-4EA4-B804-BDE9D909A754}"/>
              </a:ext>
            </a:extLst>
          </p:cNvPr>
          <p:cNvSpPr txBox="1"/>
          <p:nvPr/>
        </p:nvSpPr>
        <p:spPr>
          <a:xfrm>
            <a:off x="3020419" y="2986636"/>
            <a:ext cx="3119742" cy="2214723"/>
          </a:xfrm>
          <a:prstGeom prst="rect">
            <a:avLst/>
          </a:prstGeom>
          <a:noFill/>
          <a:ln>
            <a:noFill/>
          </a:ln>
        </p:spPr>
        <p:txBody>
          <a:bodyPr wrap="square" rtlCol="0" anchor="ctr">
            <a:noAutofit/>
          </a:bodyPr>
          <a:lstStyle/>
          <a:p>
            <a:pPr marL="228600" indent="-228600" algn="just">
              <a:buFont typeface="+mj-lt"/>
              <a:buAutoNum type="arabicPeriod"/>
            </a:pPr>
            <a:r>
              <a:rPr lang="fr-FR" sz="1200" b="1" dirty="0">
                <a:solidFill>
                  <a:schemeClr val="tx2"/>
                </a:solidFill>
              </a:rPr>
              <a:t>Spotify</a:t>
            </a:r>
            <a:r>
              <a:rPr lang="fr-FR" sz="1200" dirty="0">
                <a:solidFill>
                  <a:schemeClr val="tx2"/>
                </a:solidFill>
              </a:rPr>
              <a:t> achète </a:t>
            </a:r>
            <a:r>
              <a:rPr lang="fr-FR" sz="1200" b="1" dirty="0">
                <a:solidFill>
                  <a:schemeClr val="tx2"/>
                </a:solidFill>
              </a:rPr>
              <a:t>Anchor</a:t>
            </a:r>
            <a:r>
              <a:rPr lang="fr-FR" sz="1200" dirty="0">
                <a:solidFill>
                  <a:schemeClr val="tx2"/>
                </a:solidFill>
              </a:rPr>
              <a:t> (monétisation) - </a:t>
            </a:r>
            <a:r>
              <a:rPr lang="fr-FR" sz="1200" u="sng" dirty="0">
                <a:solidFill>
                  <a:schemeClr val="tx2"/>
                </a:solidFill>
              </a:rPr>
              <a:t>2019</a:t>
            </a:r>
            <a:r>
              <a:rPr lang="fr-FR" sz="1200" dirty="0">
                <a:solidFill>
                  <a:schemeClr val="tx2"/>
                </a:solidFill>
              </a:rPr>
              <a:t> </a:t>
            </a:r>
          </a:p>
          <a:p>
            <a:pPr marL="228600" indent="-228600" algn="just">
              <a:buFont typeface="+mj-lt"/>
              <a:buAutoNum type="arabicPeriod"/>
            </a:pPr>
            <a:r>
              <a:rPr lang="fr-FR" sz="1200" b="1" dirty="0">
                <a:solidFill>
                  <a:schemeClr val="tx2"/>
                </a:solidFill>
              </a:rPr>
              <a:t>Amazon</a:t>
            </a:r>
            <a:r>
              <a:rPr lang="fr-FR" sz="1200" dirty="0">
                <a:solidFill>
                  <a:schemeClr val="tx2"/>
                </a:solidFill>
              </a:rPr>
              <a:t> achète </a:t>
            </a:r>
            <a:r>
              <a:rPr lang="fr-FR" sz="1200" b="1" dirty="0">
                <a:solidFill>
                  <a:schemeClr val="tx2"/>
                </a:solidFill>
              </a:rPr>
              <a:t>Art19</a:t>
            </a:r>
            <a:r>
              <a:rPr lang="fr-FR" sz="1200" dirty="0">
                <a:solidFill>
                  <a:schemeClr val="tx2"/>
                </a:solidFill>
              </a:rPr>
              <a:t> (hébergement et monétisation) - </a:t>
            </a:r>
            <a:r>
              <a:rPr lang="fr-FR" sz="1200" u="sng" dirty="0">
                <a:solidFill>
                  <a:schemeClr val="tx2"/>
                </a:solidFill>
              </a:rPr>
              <a:t>2021</a:t>
            </a:r>
            <a:endParaRPr lang="fr-FR" sz="1200" dirty="0">
              <a:solidFill>
                <a:schemeClr val="tx2"/>
              </a:solidFill>
            </a:endParaRPr>
          </a:p>
          <a:p>
            <a:pPr marL="228600" indent="-228600" algn="just">
              <a:buFont typeface="+mj-lt"/>
              <a:buAutoNum type="arabicPeriod"/>
            </a:pPr>
            <a:r>
              <a:rPr lang="fr-FR" sz="1200" b="1" dirty="0">
                <a:solidFill>
                  <a:schemeClr val="tx2"/>
                </a:solidFill>
              </a:rPr>
              <a:t>Spotify</a:t>
            </a:r>
            <a:r>
              <a:rPr lang="fr-FR" sz="1200" dirty="0">
                <a:solidFill>
                  <a:schemeClr val="tx2"/>
                </a:solidFill>
              </a:rPr>
              <a:t> achète </a:t>
            </a:r>
            <a:r>
              <a:rPr lang="fr-FR" sz="1200" b="1" dirty="0">
                <a:solidFill>
                  <a:schemeClr val="tx2"/>
                </a:solidFill>
              </a:rPr>
              <a:t>GIMLET</a:t>
            </a:r>
            <a:r>
              <a:rPr lang="fr-FR" sz="1200" dirty="0">
                <a:solidFill>
                  <a:schemeClr val="tx2"/>
                </a:solidFill>
              </a:rPr>
              <a:t> (Studio podcasts) - </a:t>
            </a:r>
            <a:r>
              <a:rPr lang="fr-FR" sz="1200" u="sng" dirty="0">
                <a:solidFill>
                  <a:schemeClr val="tx2"/>
                </a:solidFill>
              </a:rPr>
              <a:t>2019</a:t>
            </a:r>
            <a:endParaRPr lang="fr-FR" sz="1200" dirty="0">
              <a:solidFill>
                <a:schemeClr val="tx2"/>
              </a:solidFill>
            </a:endParaRPr>
          </a:p>
          <a:p>
            <a:pPr marL="228600" indent="-228600" algn="just">
              <a:buFont typeface="+mj-lt"/>
              <a:buAutoNum type="arabicPeriod"/>
            </a:pPr>
            <a:r>
              <a:rPr lang="fr-FR" sz="1200" b="1" dirty="0">
                <a:solidFill>
                  <a:schemeClr val="tx2"/>
                </a:solidFill>
              </a:rPr>
              <a:t>Spotify</a:t>
            </a:r>
            <a:r>
              <a:rPr lang="fr-FR" sz="1200" dirty="0">
                <a:solidFill>
                  <a:schemeClr val="tx2"/>
                </a:solidFill>
              </a:rPr>
              <a:t> achète </a:t>
            </a:r>
            <a:r>
              <a:rPr lang="fr-FR" sz="1200" b="1" dirty="0" err="1">
                <a:solidFill>
                  <a:schemeClr val="tx2"/>
                </a:solidFill>
              </a:rPr>
              <a:t>Podsights</a:t>
            </a:r>
            <a:r>
              <a:rPr lang="fr-FR" sz="1200" dirty="0">
                <a:solidFill>
                  <a:schemeClr val="tx2"/>
                </a:solidFill>
              </a:rPr>
              <a:t> (société de mesure d’Audience) - </a:t>
            </a:r>
            <a:r>
              <a:rPr lang="fr-FR" sz="1200" u="sng" dirty="0">
                <a:solidFill>
                  <a:schemeClr val="tx2"/>
                </a:solidFill>
              </a:rPr>
              <a:t>2022</a:t>
            </a:r>
            <a:endParaRPr lang="fr-FR" sz="1200" dirty="0">
              <a:solidFill>
                <a:schemeClr val="tx2"/>
              </a:solidFill>
            </a:endParaRPr>
          </a:p>
          <a:p>
            <a:pPr marL="228600" indent="-228600" algn="just">
              <a:buFont typeface="+mj-lt"/>
              <a:buAutoNum type="arabicPeriod"/>
            </a:pPr>
            <a:r>
              <a:rPr lang="fr-FR" sz="1200" dirty="0">
                <a:solidFill>
                  <a:schemeClr val="tx2"/>
                </a:solidFill>
              </a:rPr>
              <a:t>Spotify intègre les activités 1, 2, 3 et 4 </a:t>
            </a:r>
          </a:p>
        </p:txBody>
      </p:sp>
      <p:pic>
        <p:nvPicPr>
          <p:cNvPr id="9" name="Image 8">
            <a:extLst>
              <a:ext uri="{FF2B5EF4-FFF2-40B4-BE49-F238E27FC236}">
                <a16:creationId xmlns:a16="http://schemas.microsoft.com/office/drawing/2014/main" id="{2F18449D-6998-4D63-9383-B756C48B48D8}"/>
              </a:ext>
            </a:extLst>
          </p:cNvPr>
          <p:cNvPicPr>
            <a:picLocks noChangeAspect="1"/>
          </p:cNvPicPr>
          <p:nvPr/>
        </p:nvPicPr>
        <p:blipFill>
          <a:blip r:embed="rId6"/>
          <a:stretch>
            <a:fillRect/>
          </a:stretch>
        </p:blipFill>
        <p:spPr>
          <a:xfrm>
            <a:off x="6770457" y="3214728"/>
            <a:ext cx="531915" cy="236757"/>
          </a:xfrm>
          <a:prstGeom prst="rect">
            <a:avLst/>
          </a:prstGeom>
        </p:spPr>
      </p:pic>
      <p:sp>
        <p:nvSpPr>
          <p:cNvPr id="5" name="Titre 4">
            <a:extLst>
              <a:ext uri="{FF2B5EF4-FFF2-40B4-BE49-F238E27FC236}">
                <a16:creationId xmlns:a16="http://schemas.microsoft.com/office/drawing/2014/main" id="{3774248E-8ACC-406E-B1A9-C13F63215124}"/>
              </a:ext>
            </a:extLst>
          </p:cNvPr>
          <p:cNvSpPr>
            <a:spLocks noGrp="1"/>
          </p:cNvSpPr>
          <p:nvPr>
            <p:ph type="title"/>
          </p:nvPr>
        </p:nvSpPr>
        <p:spPr/>
        <p:txBody>
          <a:bodyPr/>
          <a:lstStyle/>
          <a:p>
            <a:r>
              <a:rPr lang="fr-FR" dirty="0"/>
              <a:t>L’OBSERVATOIRE</a:t>
            </a:r>
          </a:p>
        </p:txBody>
      </p:sp>
      <p:sp>
        <p:nvSpPr>
          <p:cNvPr id="2" name="Espace réservé du numéro de diapositive 1">
            <a:extLst>
              <a:ext uri="{FF2B5EF4-FFF2-40B4-BE49-F238E27FC236}">
                <a16:creationId xmlns:a16="http://schemas.microsoft.com/office/drawing/2014/main" id="{2D6008D0-3D38-49A8-98A7-35761F973336}"/>
              </a:ext>
            </a:extLst>
          </p:cNvPr>
          <p:cNvSpPr>
            <a:spLocks noGrp="1"/>
          </p:cNvSpPr>
          <p:nvPr>
            <p:ph type="sldNum" sz="quarter" idx="12"/>
          </p:nvPr>
        </p:nvSpPr>
        <p:spPr/>
        <p:txBody>
          <a:bodyPr/>
          <a:lstStyle/>
          <a:p>
            <a:fld id="{C972D0C7-8A48-4519-8EA6-265A6FF30D7C}" type="slidenum">
              <a:rPr lang="en-US" smtClean="0"/>
              <a:pPr/>
              <a:t>24</a:t>
            </a:fld>
            <a:endParaRPr lang="en-US" dirty="0"/>
          </a:p>
        </p:txBody>
      </p:sp>
      <p:sp>
        <p:nvSpPr>
          <p:cNvPr id="7" name="Espace réservé du texte 6">
            <a:extLst>
              <a:ext uri="{FF2B5EF4-FFF2-40B4-BE49-F238E27FC236}">
                <a16:creationId xmlns:a16="http://schemas.microsoft.com/office/drawing/2014/main" id="{D353B1D1-4F8A-4D2F-858B-CF56D8B89854}"/>
              </a:ext>
            </a:extLst>
          </p:cNvPr>
          <p:cNvSpPr>
            <a:spLocks noGrp="1"/>
          </p:cNvSpPr>
          <p:nvPr>
            <p:ph type="body" sz="quarter" idx="13"/>
          </p:nvPr>
        </p:nvSpPr>
        <p:spPr>
          <a:xfrm>
            <a:off x="546099" y="733425"/>
            <a:ext cx="11741149" cy="584775"/>
          </a:xfrm>
        </p:spPr>
        <p:txBody>
          <a:bodyPr/>
          <a:lstStyle/>
          <a:p>
            <a:pPr>
              <a:spcBef>
                <a:spcPts val="0"/>
              </a:spcBef>
            </a:pPr>
            <a:r>
              <a:rPr lang="fr-FR" sz="1600" dirty="0"/>
              <a:t>CONCENTRATIONS : ILLUSTRATION D’OPÉRATIONS RÉCENTES EN FRANCE ET À L’ÉTRANGER</a:t>
            </a:r>
          </a:p>
          <a:p>
            <a:pPr marL="0" indent="0">
              <a:spcBef>
                <a:spcPts val="0"/>
              </a:spcBef>
              <a:buNone/>
            </a:pPr>
            <a:endParaRPr lang="fr-FR" sz="1600" dirty="0"/>
          </a:p>
        </p:txBody>
      </p:sp>
      <p:sp>
        <p:nvSpPr>
          <p:cNvPr id="34" name="ZoneTexte 33">
            <a:extLst>
              <a:ext uri="{FF2B5EF4-FFF2-40B4-BE49-F238E27FC236}">
                <a16:creationId xmlns:a16="http://schemas.microsoft.com/office/drawing/2014/main" id="{2DAEB151-EA7F-4523-B78F-B012561445ED}"/>
              </a:ext>
            </a:extLst>
          </p:cNvPr>
          <p:cNvSpPr txBox="1"/>
          <p:nvPr/>
        </p:nvSpPr>
        <p:spPr>
          <a:xfrm>
            <a:off x="3020419" y="1794555"/>
            <a:ext cx="3100463" cy="958757"/>
          </a:xfrm>
          <a:prstGeom prst="rect">
            <a:avLst/>
          </a:prstGeom>
          <a:noFill/>
          <a:ln>
            <a:noFill/>
          </a:ln>
        </p:spPr>
        <p:txBody>
          <a:bodyPr wrap="square" rtlCol="0" anchor="ctr">
            <a:noAutofit/>
          </a:bodyPr>
          <a:lstStyle/>
          <a:p>
            <a:pPr marL="228600" indent="-228600" algn="just">
              <a:buAutoNum type="arabicPeriod"/>
            </a:pPr>
            <a:r>
              <a:rPr lang="fr-FR" sz="1200" b="1" dirty="0" err="1">
                <a:solidFill>
                  <a:schemeClr val="tx2"/>
                </a:solidFill>
              </a:rPr>
              <a:t>AdsWizz</a:t>
            </a:r>
            <a:r>
              <a:rPr lang="fr-FR" sz="1200" dirty="0">
                <a:solidFill>
                  <a:schemeClr val="tx2"/>
                </a:solidFill>
              </a:rPr>
              <a:t> intègre </a:t>
            </a:r>
            <a:r>
              <a:rPr lang="fr-FR" sz="1200" b="1" dirty="0" err="1">
                <a:solidFill>
                  <a:schemeClr val="tx2"/>
                </a:solidFill>
              </a:rPr>
              <a:t>Simplecast</a:t>
            </a:r>
            <a:r>
              <a:rPr lang="fr-FR" sz="1200" dirty="0">
                <a:solidFill>
                  <a:schemeClr val="tx2"/>
                </a:solidFill>
              </a:rPr>
              <a:t> (hébergement) - </a:t>
            </a:r>
            <a:r>
              <a:rPr lang="fr-FR" sz="1200" u="sng" dirty="0">
                <a:solidFill>
                  <a:schemeClr val="tx2"/>
                </a:solidFill>
              </a:rPr>
              <a:t>2020</a:t>
            </a:r>
            <a:endParaRPr lang="fr-FR" sz="1200" dirty="0">
              <a:solidFill>
                <a:schemeClr val="tx2"/>
              </a:solidFill>
            </a:endParaRPr>
          </a:p>
        </p:txBody>
      </p:sp>
      <p:sp>
        <p:nvSpPr>
          <p:cNvPr id="42" name="ZoneTexte 41">
            <a:extLst>
              <a:ext uri="{FF2B5EF4-FFF2-40B4-BE49-F238E27FC236}">
                <a16:creationId xmlns:a16="http://schemas.microsoft.com/office/drawing/2014/main" id="{C9FFE0D2-162F-4037-84C8-66D24FFC2952}"/>
              </a:ext>
            </a:extLst>
          </p:cNvPr>
          <p:cNvSpPr txBox="1"/>
          <p:nvPr/>
        </p:nvSpPr>
        <p:spPr>
          <a:xfrm>
            <a:off x="740160" y="1394098"/>
            <a:ext cx="6586529" cy="290268"/>
          </a:xfrm>
          <a:prstGeom prst="rect">
            <a:avLst/>
          </a:prstGeom>
          <a:solidFill>
            <a:schemeClr val="tx2"/>
          </a:solidFill>
          <a:ln>
            <a:noFill/>
          </a:ln>
        </p:spPr>
        <p:txBody>
          <a:bodyPr wrap="square" rtlCol="0">
            <a:noAutofit/>
          </a:bodyPr>
          <a:lstStyle/>
          <a:p>
            <a:pPr algn="ctr"/>
            <a:r>
              <a:rPr lang="fr-FR" sz="1400" b="1" dirty="0">
                <a:solidFill>
                  <a:schemeClr val="bg1"/>
                </a:solidFill>
              </a:rPr>
              <a:t>DES INTÉGRATIONS VERTICALES </a:t>
            </a:r>
            <a:endParaRPr lang="fr-FR" sz="1400" dirty="0">
              <a:solidFill>
                <a:schemeClr val="bg1"/>
              </a:solidFill>
            </a:endParaRPr>
          </a:p>
        </p:txBody>
      </p:sp>
      <p:sp>
        <p:nvSpPr>
          <p:cNvPr id="79" name="ZoneTexte 78">
            <a:extLst>
              <a:ext uri="{FF2B5EF4-FFF2-40B4-BE49-F238E27FC236}">
                <a16:creationId xmlns:a16="http://schemas.microsoft.com/office/drawing/2014/main" id="{4C729B76-35F2-48D3-A6C3-CC274169BEB7}"/>
              </a:ext>
            </a:extLst>
          </p:cNvPr>
          <p:cNvSpPr txBox="1"/>
          <p:nvPr/>
        </p:nvSpPr>
        <p:spPr>
          <a:xfrm>
            <a:off x="3003885" y="5462509"/>
            <a:ext cx="3217865" cy="1077218"/>
          </a:xfrm>
          <a:prstGeom prst="rect">
            <a:avLst/>
          </a:prstGeom>
          <a:noFill/>
          <a:ln>
            <a:noFill/>
          </a:ln>
        </p:spPr>
        <p:txBody>
          <a:bodyPr wrap="square" rtlCol="0" anchor="ctr">
            <a:noAutofit/>
          </a:bodyPr>
          <a:lstStyle/>
          <a:p>
            <a:pPr marL="228600" indent="-228600" algn="just">
              <a:buFont typeface="+mj-lt"/>
              <a:buAutoNum type="arabicPeriod"/>
            </a:pPr>
            <a:r>
              <a:rPr lang="fr-FR" sz="1200" b="1" dirty="0">
                <a:solidFill>
                  <a:schemeClr val="tx2"/>
                </a:solidFill>
              </a:rPr>
              <a:t>CMI France</a:t>
            </a:r>
            <a:r>
              <a:rPr lang="fr-FR" sz="1200" dirty="0">
                <a:solidFill>
                  <a:schemeClr val="tx2"/>
                </a:solidFill>
              </a:rPr>
              <a:t> prend une participation au capital de </a:t>
            </a:r>
            <a:r>
              <a:rPr lang="fr-FR" sz="1200" dirty="0" err="1">
                <a:solidFill>
                  <a:schemeClr val="tx2"/>
                </a:solidFill>
              </a:rPr>
              <a:t>Louie</a:t>
            </a:r>
            <a:r>
              <a:rPr lang="fr-FR" sz="1200" dirty="0">
                <a:solidFill>
                  <a:schemeClr val="tx2"/>
                </a:solidFill>
              </a:rPr>
              <a:t> Media - </a:t>
            </a:r>
            <a:r>
              <a:rPr lang="fr-FR" sz="1200" u="sng" dirty="0">
                <a:solidFill>
                  <a:schemeClr val="tx2"/>
                </a:solidFill>
              </a:rPr>
              <a:t>2022</a:t>
            </a:r>
            <a:endParaRPr lang="fr-FR" sz="1200" dirty="0">
              <a:solidFill>
                <a:schemeClr val="tx2"/>
              </a:solidFill>
            </a:endParaRPr>
          </a:p>
          <a:p>
            <a:pPr marL="228600" indent="-228600" algn="just">
              <a:buFont typeface="+mj-lt"/>
              <a:buAutoNum type="arabicPeriod" startAt="2"/>
            </a:pPr>
            <a:r>
              <a:rPr lang="fr-FR" sz="1200" b="1" dirty="0">
                <a:solidFill>
                  <a:schemeClr val="tx2"/>
                </a:solidFill>
              </a:rPr>
              <a:t>ETX</a:t>
            </a:r>
            <a:r>
              <a:rPr lang="fr-FR" sz="1200" dirty="0">
                <a:solidFill>
                  <a:schemeClr val="tx2"/>
                </a:solidFill>
              </a:rPr>
              <a:t>  achète </a:t>
            </a:r>
            <a:r>
              <a:rPr lang="fr-FR" sz="1200" dirty="0" err="1">
                <a:solidFill>
                  <a:schemeClr val="tx2"/>
                </a:solidFill>
              </a:rPr>
              <a:t>Majelan</a:t>
            </a:r>
            <a:r>
              <a:rPr lang="fr-FR" sz="1200" dirty="0">
                <a:solidFill>
                  <a:schemeClr val="tx2"/>
                </a:solidFill>
              </a:rPr>
              <a:t> - </a:t>
            </a:r>
            <a:r>
              <a:rPr lang="fr-FR" sz="1200" u="sng" dirty="0">
                <a:solidFill>
                  <a:schemeClr val="tx2"/>
                </a:solidFill>
              </a:rPr>
              <a:t>2022</a:t>
            </a:r>
            <a:r>
              <a:rPr lang="fr-FR" sz="1200" dirty="0">
                <a:solidFill>
                  <a:schemeClr val="tx2"/>
                </a:solidFill>
              </a:rPr>
              <a:t>	</a:t>
            </a:r>
          </a:p>
        </p:txBody>
      </p:sp>
      <p:cxnSp>
        <p:nvCxnSpPr>
          <p:cNvPr id="10" name="Connecteur droit 9">
            <a:extLst>
              <a:ext uri="{FF2B5EF4-FFF2-40B4-BE49-F238E27FC236}">
                <a16:creationId xmlns:a16="http://schemas.microsoft.com/office/drawing/2014/main" id="{8E70C39A-409F-4B25-B51A-716BB6AA3F89}"/>
              </a:ext>
            </a:extLst>
          </p:cNvPr>
          <p:cNvCxnSpPr>
            <a:cxnSpLocks/>
          </p:cNvCxnSpPr>
          <p:nvPr/>
        </p:nvCxnSpPr>
        <p:spPr>
          <a:xfrm>
            <a:off x="7477510" y="1761295"/>
            <a:ext cx="0" cy="45927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7" name="ZoneTexte 86">
            <a:extLst>
              <a:ext uri="{FF2B5EF4-FFF2-40B4-BE49-F238E27FC236}">
                <a16:creationId xmlns:a16="http://schemas.microsoft.com/office/drawing/2014/main" id="{052A3C90-4B84-488C-9402-DA1C85CBE018}"/>
              </a:ext>
            </a:extLst>
          </p:cNvPr>
          <p:cNvSpPr txBox="1"/>
          <p:nvPr/>
        </p:nvSpPr>
        <p:spPr>
          <a:xfrm>
            <a:off x="7933656" y="5346550"/>
            <a:ext cx="4024263" cy="958757"/>
          </a:xfrm>
          <a:prstGeom prst="rect">
            <a:avLst/>
          </a:prstGeom>
          <a:noFill/>
          <a:ln>
            <a:noFill/>
          </a:ln>
        </p:spPr>
        <p:txBody>
          <a:bodyPr wrap="square" rtlCol="0" anchor="ctr">
            <a:noAutofit/>
          </a:bodyPr>
          <a:lstStyle/>
          <a:p>
            <a:pPr marL="171450" indent="-171450">
              <a:buFont typeface="Tosh" pitchFamily="2" charset="0"/>
              <a:buChar char="-"/>
            </a:pPr>
            <a:r>
              <a:rPr lang="fr-FR" sz="1200" b="1" dirty="0" err="1"/>
              <a:t>Azerion</a:t>
            </a:r>
            <a:r>
              <a:rPr lang="fr-FR" sz="1200" b="1" dirty="0"/>
              <a:t> </a:t>
            </a:r>
            <a:r>
              <a:rPr lang="fr-FR" sz="1200" dirty="0"/>
              <a:t>achète l’activité audio digital de </a:t>
            </a:r>
            <a:r>
              <a:rPr lang="fr-FR" sz="1200" b="1" dirty="0" err="1"/>
              <a:t>Targetspot</a:t>
            </a:r>
            <a:r>
              <a:rPr lang="fr-FR" sz="1200" dirty="0"/>
              <a:t>  - </a:t>
            </a:r>
            <a:r>
              <a:rPr lang="fr-FR" sz="1200" u="sng" dirty="0"/>
              <a:t>2022</a:t>
            </a:r>
            <a:endParaRPr lang="fr-FR" sz="1200" dirty="0"/>
          </a:p>
        </p:txBody>
      </p:sp>
      <p:sp>
        <p:nvSpPr>
          <p:cNvPr id="44" name="ZoneTexte 43">
            <a:extLst>
              <a:ext uri="{FF2B5EF4-FFF2-40B4-BE49-F238E27FC236}">
                <a16:creationId xmlns:a16="http://schemas.microsoft.com/office/drawing/2014/main" id="{A2839A47-06C9-4954-8EDD-5A702766A906}"/>
              </a:ext>
            </a:extLst>
          </p:cNvPr>
          <p:cNvSpPr txBox="1"/>
          <p:nvPr/>
        </p:nvSpPr>
        <p:spPr>
          <a:xfrm>
            <a:off x="873339" y="6544239"/>
            <a:ext cx="9885995" cy="288000"/>
          </a:xfrm>
          <a:prstGeom prst="rect">
            <a:avLst/>
          </a:prstGeom>
          <a:noFill/>
          <a:ln>
            <a:noFill/>
          </a:ln>
        </p:spPr>
        <p:txBody>
          <a:bodyPr wrap="square" rtlCol="0" anchor="ctr">
            <a:noAutofit/>
          </a:bodyPr>
          <a:lstStyle/>
          <a:p>
            <a:r>
              <a:rPr lang="fr-FR" sz="800" dirty="0">
                <a:solidFill>
                  <a:schemeClr val="tx2"/>
                </a:solidFill>
              </a:rPr>
              <a:t>* Les hébergeurs qui se diversifient vers la monétisation le font principalement en développement interne et via des partenariats</a:t>
            </a:r>
          </a:p>
        </p:txBody>
      </p:sp>
      <p:sp>
        <p:nvSpPr>
          <p:cNvPr id="51" name="ZoneTexte 50">
            <a:extLst>
              <a:ext uri="{FF2B5EF4-FFF2-40B4-BE49-F238E27FC236}">
                <a16:creationId xmlns:a16="http://schemas.microsoft.com/office/drawing/2014/main" id="{35A834FD-8C9C-4EDE-8AE7-AC848EF177ED}"/>
              </a:ext>
            </a:extLst>
          </p:cNvPr>
          <p:cNvSpPr txBox="1"/>
          <p:nvPr/>
        </p:nvSpPr>
        <p:spPr>
          <a:xfrm>
            <a:off x="669289" y="5427199"/>
            <a:ext cx="2327812" cy="973392"/>
          </a:xfrm>
          <a:prstGeom prst="rect">
            <a:avLst/>
          </a:prstGeom>
          <a:noFill/>
          <a:ln>
            <a:solidFill>
              <a:schemeClr val="tx2"/>
            </a:solidFill>
          </a:ln>
        </p:spPr>
        <p:txBody>
          <a:bodyPr wrap="square" rtlCol="0">
            <a:noAutofit/>
          </a:bodyPr>
          <a:lstStyle/>
          <a:p>
            <a:pPr algn="ctr"/>
            <a:endParaRPr lang="fr-FR" sz="1100" dirty="0">
              <a:solidFill>
                <a:schemeClr val="bg1"/>
              </a:solidFill>
            </a:endParaRPr>
          </a:p>
        </p:txBody>
      </p:sp>
      <p:sp>
        <p:nvSpPr>
          <p:cNvPr id="53" name="ZoneTexte 52">
            <a:extLst>
              <a:ext uri="{FF2B5EF4-FFF2-40B4-BE49-F238E27FC236}">
                <a16:creationId xmlns:a16="http://schemas.microsoft.com/office/drawing/2014/main" id="{86EF8175-31C2-459D-A488-F563E22CC17C}"/>
              </a:ext>
            </a:extLst>
          </p:cNvPr>
          <p:cNvSpPr txBox="1"/>
          <p:nvPr/>
        </p:nvSpPr>
        <p:spPr>
          <a:xfrm>
            <a:off x="669289" y="1794555"/>
            <a:ext cx="2327812" cy="973392"/>
          </a:xfrm>
          <a:prstGeom prst="rect">
            <a:avLst/>
          </a:prstGeom>
          <a:noFill/>
          <a:ln>
            <a:noFill/>
          </a:ln>
        </p:spPr>
        <p:txBody>
          <a:bodyPr wrap="square" rtlCol="0">
            <a:noAutofit/>
          </a:bodyPr>
          <a:lstStyle/>
          <a:p>
            <a:pPr algn="ctr"/>
            <a:endParaRPr lang="fr-FR" sz="1100" dirty="0">
              <a:solidFill>
                <a:schemeClr val="bg1"/>
              </a:solidFill>
            </a:endParaRPr>
          </a:p>
        </p:txBody>
      </p:sp>
      <p:sp>
        <p:nvSpPr>
          <p:cNvPr id="54" name="ZoneTexte 53">
            <a:extLst>
              <a:ext uri="{FF2B5EF4-FFF2-40B4-BE49-F238E27FC236}">
                <a16:creationId xmlns:a16="http://schemas.microsoft.com/office/drawing/2014/main" id="{35EE23FC-5134-40A8-9045-0D2B92D0E083}"/>
              </a:ext>
            </a:extLst>
          </p:cNvPr>
          <p:cNvSpPr txBox="1"/>
          <p:nvPr/>
        </p:nvSpPr>
        <p:spPr>
          <a:xfrm>
            <a:off x="669289" y="1779920"/>
            <a:ext cx="2327812" cy="973392"/>
          </a:xfrm>
          <a:prstGeom prst="rect">
            <a:avLst/>
          </a:prstGeom>
          <a:noFill/>
          <a:ln>
            <a:solidFill>
              <a:schemeClr val="tx2"/>
            </a:solidFill>
          </a:ln>
        </p:spPr>
        <p:txBody>
          <a:bodyPr wrap="square" rtlCol="0">
            <a:noAutofit/>
          </a:bodyPr>
          <a:lstStyle/>
          <a:p>
            <a:pPr algn="ctr"/>
            <a:endParaRPr lang="fr-FR" sz="1100" dirty="0">
              <a:solidFill>
                <a:schemeClr val="bg1"/>
              </a:solidFill>
            </a:endParaRPr>
          </a:p>
        </p:txBody>
      </p:sp>
      <p:sp>
        <p:nvSpPr>
          <p:cNvPr id="58" name="ZoneTexte 57">
            <a:extLst>
              <a:ext uri="{FF2B5EF4-FFF2-40B4-BE49-F238E27FC236}">
                <a16:creationId xmlns:a16="http://schemas.microsoft.com/office/drawing/2014/main" id="{E2DCB1B2-5A61-4C27-8C5B-12E1C3CC1209}"/>
              </a:ext>
            </a:extLst>
          </p:cNvPr>
          <p:cNvSpPr txBox="1"/>
          <p:nvPr/>
        </p:nvSpPr>
        <p:spPr>
          <a:xfrm>
            <a:off x="669289" y="2986636"/>
            <a:ext cx="2327812" cy="2214723"/>
          </a:xfrm>
          <a:prstGeom prst="rect">
            <a:avLst/>
          </a:prstGeom>
          <a:noFill/>
          <a:ln>
            <a:solidFill>
              <a:schemeClr val="tx2"/>
            </a:solidFill>
          </a:ln>
        </p:spPr>
        <p:txBody>
          <a:bodyPr wrap="square" rtlCol="0">
            <a:noAutofit/>
          </a:bodyPr>
          <a:lstStyle/>
          <a:p>
            <a:pPr algn="ctr"/>
            <a:endParaRPr lang="fr-FR" sz="1200" dirty="0">
              <a:solidFill>
                <a:schemeClr val="bg1"/>
              </a:solidFill>
            </a:endParaRPr>
          </a:p>
        </p:txBody>
      </p:sp>
      <p:sp>
        <p:nvSpPr>
          <p:cNvPr id="62" name="ZoneTexte 61">
            <a:extLst>
              <a:ext uri="{FF2B5EF4-FFF2-40B4-BE49-F238E27FC236}">
                <a16:creationId xmlns:a16="http://schemas.microsoft.com/office/drawing/2014/main" id="{137A2FF4-39D0-4DBF-8996-71279782F602}"/>
              </a:ext>
            </a:extLst>
          </p:cNvPr>
          <p:cNvSpPr txBox="1"/>
          <p:nvPr/>
        </p:nvSpPr>
        <p:spPr>
          <a:xfrm>
            <a:off x="753195" y="1929412"/>
            <a:ext cx="2160000" cy="324000"/>
          </a:xfrm>
          <a:prstGeom prst="rect">
            <a:avLst/>
          </a:prstGeom>
          <a:solidFill>
            <a:schemeClr val="bg1">
              <a:lumMod val="95000"/>
            </a:schemeClr>
          </a:solidFill>
          <a:ln>
            <a:noFill/>
          </a:ln>
        </p:spPr>
        <p:txBody>
          <a:bodyPr wrap="square" rtlCol="0" anchor="ctr">
            <a:noAutofit/>
          </a:bodyPr>
          <a:lstStyle/>
          <a:p>
            <a:pPr algn="r"/>
            <a:r>
              <a:rPr lang="fr-FR" sz="1200" b="1" dirty="0">
                <a:solidFill>
                  <a:schemeClr val="tx2"/>
                </a:solidFill>
              </a:rPr>
              <a:t>Hébergement*</a:t>
            </a:r>
            <a:endParaRPr lang="fr-FR" sz="1200" dirty="0">
              <a:solidFill>
                <a:schemeClr val="tx2"/>
              </a:solidFill>
            </a:endParaRPr>
          </a:p>
        </p:txBody>
      </p:sp>
      <p:sp>
        <p:nvSpPr>
          <p:cNvPr id="67" name="ZoneTexte 66">
            <a:extLst>
              <a:ext uri="{FF2B5EF4-FFF2-40B4-BE49-F238E27FC236}">
                <a16:creationId xmlns:a16="http://schemas.microsoft.com/office/drawing/2014/main" id="{E9687FC2-7F2B-4178-AD1E-09EBF154AB64}"/>
              </a:ext>
            </a:extLst>
          </p:cNvPr>
          <p:cNvSpPr txBox="1"/>
          <p:nvPr/>
        </p:nvSpPr>
        <p:spPr>
          <a:xfrm>
            <a:off x="753195" y="2327185"/>
            <a:ext cx="2160000" cy="324000"/>
          </a:xfrm>
          <a:prstGeom prst="rect">
            <a:avLst/>
          </a:prstGeom>
          <a:solidFill>
            <a:schemeClr val="bg2">
              <a:lumMod val="75000"/>
            </a:schemeClr>
          </a:solidFill>
          <a:ln>
            <a:noFill/>
          </a:ln>
        </p:spPr>
        <p:txBody>
          <a:bodyPr wrap="square" rtlCol="0" anchor="ctr">
            <a:noAutofit/>
          </a:bodyPr>
          <a:lstStyle/>
          <a:p>
            <a:pPr algn="r"/>
            <a:r>
              <a:rPr lang="fr-FR" sz="1200" b="1" dirty="0">
                <a:solidFill>
                  <a:schemeClr val="tx2"/>
                </a:solidFill>
              </a:rPr>
              <a:t>MONÉTISATION</a:t>
            </a:r>
            <a:endParaRPr lang="fr-FR" sz="1200" dirty="0">
              <a:solidFill>
                <a:schemeClr val="tx2"/>
              </a:solidFill>
            </a:endParaRPr>
          </a:p>
        </p:txBody>
      </p:sp>
      <p:sp>
        <p:nvSpPr>
          <p:cNvPr id="68" name="ZoneTexte 67">
            <a:extLst>
              <a:ext uri="{FF2B5EF4-FFF2-40B4-BE49-F238E27FC236}">
                <a16:creationId xmlns:a16="http://schemas.microsoft.com/office/drawing/2014/main" id="{1100CE6F-8A3B-4F06-811B-674AAC8C3A7F}"/>
              </a:ext>
            </a:extLst>
          </p:cNvPr>
          <p:cNvSpPr txBox="1"/>
          <p:nvPr/>
        </p:nvSpPr>
        <p:spPr>
          <a:xfrm>
            <a:off x="753195" y="3563690"/>
            <a:ext cx="2160000" cy="324000"/>
          </a:xfrm>
          <a:prstGeom prst="rect">
            <a:avLst/>
          </a:prstGeom>
          <a:solidFill>
            <a:schemeClr val="bg1">
              <a:lumMod val="95000"/>
            </a:schemeClr>
          </a:solidFill>
          <a:ln>
            <a:noFill/>
          </a:ln>
        </p:spPr>
        <p:txBody>
          <a:bodyPr wrap="square" rtlCol="0" anchor="ctr">
            <a:noAutofit/>
          </a:bodyPr>
          <a:lstStyle/>
          <a:p>
            <a:pPr algn="r"/>
            <a:r>
              <a:rPr lang="fr-FR" sz="1200" b="1" dirty="0">
                <a:solidFill>
                  <a:schemeClr val="tx2"/>
                </a:solidFill>
              </a:rPr>
              <a:t>Hébergement</a:t>
            </a:r>
            <a:endParaRPr lang="fr-FR" sz="1200" dirty="0">
              <a:solidFill>
                <a:schemeClr val="tx2"/>
              </a:solidFill>
            </a:endParaRPr>
          </a:p>
        </p:txBody>
      </p:sp>
      <p:sp>
        <p:nvSpPr>
          <p:cNvPr id="69" name="ZoneTexte 68">
            <a:extLst>
              <a:ext uri="{FF2B5EF4-FFF2-40B4-BE49-F238E27FC236}">
                <a16:creationId xmlns:a16="http://schemas.microsoft.com/office/drawing/2014/main" id="{55595801-7916-47D8-BEEF-2DAA2C9B4A1D}"/>
              </a:ext>
            </a:extLst>
          </p:cNvPr>
          <p:cNvSpPr txBox="1"/>
          <p:nvPr/>
        </p:nvSpPr>
        <p:spPr>
          <a:xfrm>
            <a:off x="753195" y="3983911"/>
            <a:ext cx="2160000" cy="324000"/>
          </a:xfrm>
          <a:prstGeom prst="rect">
            <a:avLst/>
          </a:prstGeom>
          <a:solidFill>
            <a:schemeClr val="bg1">
              <a:lumMod val="95000"/>
            </a:schemeClr>
          </a:solidFill>
          <a:ln>
            <a:noFill/>
          </a:ln>
        </p:spPr>
        <p:txBody>
          <a:bodyPr wrap="square" rtlCol="0" anchor="ctr">
            <a:noAutofit/>
          </a:bodyPr>
          <a:lstStyle/>
          <a:p>
            <a:pPr algn="r"/>
            <a:r>
              <a:rPr lang="fr-FR" sz="1200" b="1" dirty="0">
                <a:solidFill>
                  <a:schemeClr val="tx2"/>
                </a:solidFill>
              </a:rPr>
              <a:t>Monétisation</a:t>
            </a:r>
            <a:endParaRPr lang="fr-FR" sz="1200" dirty="0">
              <a:solidFill>
                <a:schemeClr val="tx2"/>
              </a:solidFill>
            </a:endParaRPr>
          </a:p>
        </p:txBody>
      </p:sp>
      <p:sp>
        <p:nvSpPr>
          <p:cNvPr id="70" name="ZoneTexte 69">
            <a:extLst>
              <a:ext uri="{FF2B5EF4-FFF2-40B4-BE49-F238E27FC236}">
                <a16:creationId xmlns:a16="http://schemas.microsoft.com/office/drawing/2014/main" id="{400F6EB6-47A7-44C4-AD55-5A4EB54054C3}"/>
              </a:ext>
            </a:extLst>
          </p:cNvPr>
          <p:cNvSpPr txBox="1"/>
          <p:nvPr/>
        </p:nvSpPr>
        <p:spPr>
          <a:xfrm>
            <a:off x="753195" y="4404132"/>
            <a:ext cx="2160000" cy="324000"/>
          </a:xfrm>
          <a:prstGeom prst="rect">
            <a:avLst/>
          </a:prstGeom>
          <a:solidFill>
            <a:schemeClr val="bg2">
              <a:lumMod val="75000"/>
            </a:schemeClr>
          </a:solidFill>
          <a:ln>
            <a:noFill/>
          </a:ln>
        </p:spPr>
        <p:txBody>
          <a:bodyPr wrap="square" rtlCol="0" anchor="ctr">
            <a:noAutofit/>
          </a:bodyPr>
          <a:lstStyle/>
          <a:p>
            <a:pPr algn="r"/>
            <a:r>
              <a:rPr lang="fr-FR" sz="1200" b="1" dirty="0">
                <a:solidFill>
                  <a:schemeClr val="tx2"/>
                </a:solidFill>
              </a:rPr>
              <a:t>DIFFUSION</a:t>
            </a:r>
            <a:endParaRPr lang="fr-FR" sz="1200" dirty="0">
              <a:solidFill>
                <a:schemeClr val="tx2"/>
              </a:solidFill>
            </a:endParaRPr>
          </a:p>
        </p:txBody>
      </p:sp>
      <p:sp>
        <p:nvSpPr>
          <p:cNvPr id="71" name="ZoneTexte 70">
            <a:extLst>
              <a:ext uri="{FF2B5EF4-FFF2-40B4-BE49-F238E27FC236}">
                <a16:creationId xmlns:a16="http://schemas.microsoft.com/office/drawing/2014/main" id="{D0E285BC-A596-4EA9-A0F6-0C66A8505130}"/>
              </a:ext>
            </a:extLst>
          </p:cNvPr>
          <p:cNvSpPr txBox="1"/>
          <p:nvPr/>
        </p:nvSpPr>
        <p:spPr>
          <a:xfrm>
            <a:off x="753195" y="3143469"/>
            <a:ext cx="2160000" cy="324000"/>
          </a:xfrm>
          <a:prstGeom prst="rect">
            <a:avLst/>
          </a:prstGeom>
          <a:solidFill>
            <a:schemeClr val="bg1">
              <a:lumMod val="95000"/>
            </a:schemeClr>
          </a:solidFill>
          <a:ln>
            <a:noFill/>
          </a:ln>
        </p:spPr>
        <p:txBody>
          <a:bodyPr wrap="square" rtlCol="0" anchor="ctr">
            <a:noAutofit/>
          </a:bodyPr>
          <a:lstStyle/>
          <a:p>
            <a:pPr algn="r"/>
            <a:r>
              <a:rPr lang="fr-FR" sz="1200" b="1" dirty="0">
                <a:solidFill>
                  <a:schemeClr val="tx2"/>
                </a:solidFill>
              </a:rPr>
              <a:t>Production</a:t>
            </a:r>
            <a:endParaRPr lang="fr-FR" sz="1200" dirty="0">
              <a:solidFill>
                <a:schemeClr val="tx2"/>
              </a:solidFill>
            </a:endParaRPr>
          </a:p>
        </p:txBody>
      </p:sp>
      <p:sp>
        <p:nvSpPr>
          <p:cNvPr id="72" name="Flèche : bas 71">
            <a:extLst>
              <a:ext uri="{FF2B5EF4-FFF2-40B4-BE49-F238E27FC236}">
                <a16:creationId xmlns:a16="http://schemas.microsoft.com/office/drawing/2014/main" id="{8901622E-8F52-42BD-BC94-85EDD0C4543D}"/>
              </a:ext>
            </a:extLst>
          </p:cNvPr>
          <p:cNvSpPr/>
          <p:nvPr/>
        </p:nvSpPr>
        <p:spPr>
          <a:xfrm rot="10800000">
            <a:off x="873339" y="2051291"/>
            <a:ext cx="177281" cy="504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3" name="Flèche : bas 72">
            <a:extLst>
              <a:ext uri="{FF2B5EF4-FFF2-40B4-BE49-F238E27FC236}">
                <a16:creationId xmlns:a16="http://schemas.microsoft.com/office/drawing/2014/main" id="{255AF914-D004-420F-8BF5-44D6988E26EE}"/>
              </a:ext>
            </a:extLst>
          </p:cNvPr>
          <p:cNvSpPr/>
          <p:nvPr/>
        </p:nvSpPr>
        <p:spPr>
          <a:xfrm rot="10800000">
            <a:off x="844207" y="4185490"/>
            <a:ext cx="177281" cy="504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6" name="Flèche : bas 75">
            <a:extLst>
              <a:ext uri="{FF2B5EF4-FFF2-40B4-BE49-F238E27FC236}">
                <a16:creationId xmlns:a16="http://schemas.microsoft.com/office/drawing/2014/main" id="{22D27B9E-95A6-473D-8F98-9DABF174BD3B}"/>
              </a:ext>
            </a:extLst>
          </p:cNvPr>
          <p:cNvSpPr/>
          <p:nvPr/>
        </p:nvSpPr>
        <p:spPr>
          <a:xfrm rot="10800000">
            <a:off x="1062116" y="3750160"/>
            <a:ext cx="177280" cy="943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88" name="Flèche : bas 87">
            <a:extLst>
              <a:ext uri="{FF2B5EF4-FFF2-40B4-BE49-F238E27FC236}">
                <a16:creationId xmlns:a16="http://schemas.microsoft.com/office/drawing/2014/main" id="{F10D6DCD-162C-4ACE-BAF8-1796BAED3A55}"/>
              </a:ext>
            </a:extLst>
          </p:cNvPr>
          <p:cNvSpPr/>
          <p:nvPr/>
        </p:nvSpPr>
        <p:spPr>
          <a:xfrm rot="10800000">
            <a:off x="1301603" y="3237079"/>
            <a:ext cx="177281" cy="1452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89" name="ZoneTexte 88">
            <a:extLst>
              <a:ext uri="{FF2B5EF4-FFF2-40B4-BE49-F238E27FC236}">
                <a16:creationId xmlns:a16="http://schemas.microsoft.com/office/drawing/2014/main" id="{E7E1742E-BA6F-4EE1-BF26-843A3257BDF1}"/>
              </a:ext>
            </a:extLst>
          </p:cNvPr>
          <p:cNvSpPr txBox="1"/>
          <p:nvPr/>
        </p:nvSpPr>
        <p:spPr>
          <a:xfrm>
            <a:off x="753195" y="5557865"/>
            <a:ext cx="2160000" cy="324000"/>
          </a:xfrm>
          <a:prstGeom prst="rect">
            <a:avLst/>
          </a:prstGeom>
          <a:solidFill>
            <a:schemeClr val="bg1">
              <a:lumMod val="95000"/>
            </a:schemeClr>
          </a:solidFill>
          <a:ln>
            <a:noFill/>
          </a:ln>
        </p:spPr>
        <p:txBody>
          <a:bodyPr wrap="square" rtlCol="0" anchor="ctr">
            <a:noAutofit/>
          </a:bodyPr>
          <a:lstStyle/>
          <a:p>
            <a:pPr algn="r"/>
            <a:r>
              <a:rPr lang="fr-FR" sz="1200" b="1" dirty="0">
                <a:solidFill>
                  <a:schemeClr val="tx2"/>
                </a:solidFill>
              </a:rPr>
              <a:t>Production</a:t>
            </a:r>
            <a:endParaRPr lang="fr-FR" sz="1200" dirty="0">
              <a:solidFill>
                <a:schemeClr val="tx2"/>
              </a:solidFill>
            </a:endParaRPr>
          </a:p>
        </p:txBody>
      </p:sp>
      <p:sp>
        <p:nvSpPr>
          <p:cNvPr id="90" name="ZoneTexte 89">
            <a:extLst>
              <a:ext uri="{FF2B5EF4-FFF2-40B4-BE49-F238E27FC236}">
                <a16:creationId xmlns:a16="http://schemas.microsoft.com/office/drawing/2014/main" id="{0F46EAA9-24E9-4797-93C0-8E377D225E83}"/>
              </a:ext>
            </a:extLst>
          </p:cNvPr>
          <p:cNvSpPr txBox="1"/>
          <p:nvPr/>
        </p:nvSpPr>
        <p:spPr>
          <a:xfrm>
            <a:off x="753195" y="5974299"/>
            <a:ext cx="2160000" cy="324000"/>
          </a:xfrm>
          <a:prstGeom prst="rect">
            <a:avLst/>
          </a:prstGeom>
          <a:solidFill>
            <a:schemeClr val="bg2">
              <a:lumMod val="75000"/>
            </a:schemeClr>
          </a:solidFill>
          <a:ln>
            <a:noFill/>
          </a:ln>
        </p:spPr>
        <p:txBody>
          <a:bodyPr wrap="square" rtlCol="0" anchor="ctr">
            <a:noAutofit/>
          </a:bodyPr>
          <a:lstStyle/>
          <a:p>
            <a:pPr algn="r"/>
            <a:r>
              <a:rPr lang="fr-FR" sz="1200" b="1" dirty="0">
                <a:solidFill>
                  <a:schemeClr val="tx2"/>
                </a:solidFill>
              </a:rPr>
              <a:t>EDIT./AGENCE PRESSE</a:t>
            </a:r>
            <a:endParaRPr lang="fr-FR" sz="1200" dirty="0">
              <a:solidFill>
                <a:schemeClr val="tx2"/>
              </a:solidFill>
            </a:endParaRPr>
          </a:p>
        </p:txBody>
      </p:sp>
      <p:sp>
        <p:nvSpPr>
          <p:cNvPr id="91" name="Flèche : bas 90">
            <a:extLst>
              <a:ext uri="{FF2B5EF4-FFF2-40B4-BE49-F238E27FC236}">
                <a16:creationId xmlns:a16="http://schemas.microsoft.com/office/drawing/2014/main" id="{17B04265-C293-4199-96E1-9391725EA44B}"/>
              </a:ext>
            </a:extLst>
          </p:cNvPr>
          <p:cNvSpPr/>
          <p:nvPr/>
        </p:nvSpPr>
        <p:spPr>
          <a:xfrm rot="10800000">
            <a:off x="870721" y="5648106"/>
            <a:ext cx="177281" cy="504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a:extLst>
              <a:ext uri="{FF2B5EF4-FFF2-40B4-BE49-F238E27FC236}">
                <a16:creationId xmlns:a16="http://schemas.microsoft.com/office/drawing/2014/main" id="{1CA40CFA-2D4F-4001-AA64-34EB402019ED}"/>
              </a:ext>
            </a:extLst>
          </p:cNvPr>
          <p:cNvSpPr/>
          <p:nvPr/>
        </p:nvSpPr>
        <p:spPr>
          <a:xfrm>
            <a:off x="580719" y="1978962"/>
            <a:ext cx="258823"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1</a:t>
            </a:r>
          </a:p>
        </p:txBody>
      </p:sp>
      <p:sp>
        <p:nvSpPr>
          <p:cNvPr id="93" name="Ellipse 92">
            <a:extLst>
              <a:ext uri="{FF2B5EF4-FFF2-40B4-BE49-F238E27FC236}">
                <a16:creationId xmlns:a16="http://schemas.microsoft.com/office/drawing/2014/main" id="{AD966D05-22A1-44A1-AF4D-E6C739B95F35}"/>
              </a:ext>
            </a:extLst>
          </p:cNvPr>
          <p:cNvSpPr/>
          <p:nvPr/>
        </p:nvSpPr>
        <p:spPr>
          <a:xfrm>
            <a:off x="585383" y="3975838"/>
            <a:ext cx="258823"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1</a:t>
            </a:r>
          </a:p>
        </p:txBody>
      </p:sp>
      <p:sp>
        <p:nvSpPr>
          <p:cNvPr id="94" name="Ellipse 93">
            <a:extLst>
              <a:ext uri="{FF2B5EF4-FFF2-40B4-BE49-F238E27FC236}">
                <a16:creationId xmlns:a16="http://schemas.microsoft.com/office/drawing/2014/main" id="{F2CE9EDD-CAB1-46F6-A1F5-D2F84A91F5E0}"/>
              </a:ext>
            </a:extLst>
          </p:cNvPr>
          <p:cNvSpPr/>
          <p:nvPr/>
        </p:nvSpPr>
        <p:spPr>
          <a:xfrm>
            <a:off x="778244" y="3603655"/>
            <a:ext cx="258823"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2</a:t>
            </a:r>
          </a:p>
        </p:txBody>
      </p:sp>
      <p:sp>
        <p:nvSpPr>
          <p:cNvPr id="95" name="Ellipse 94">
            <a:extLst>
              <a:ext uri="{FF2B5EF4-FFF2-40B4-BE49-F238E27FC236}">
                <a16:creationId xmlns:a16="http://schemas.microsoft.com/office/drawing/2014/main" id="{2F6E5CD9-259E-48A8-A139-086A454ACEF0}"/>
              </a:ext>
            </a:extLst>
          </p:cNvPr>
          <p:cNvSpPr/>
          <p:nvPr/>
        </p:nvSpPr>
        <p:spPr>
          <a:xfrm>
            <a:off x="1029600" y="3116493"/>
            <a:ext cx="258823"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3</a:t>
            </a:r>
          </a:p>
        </p:txBody>
      </p:sp>
      <p:sp>
        <p:nvSpPr>
          <p:cNvPr id="96" name="Ellipse 95">
            <a:extLst>
              <a:ext uri="{FF2B5EF4-FFF2-40B4-BE49-F238E27FC236}">
                <a16:creationId xmlns:a16="http://schemas.microsoft.com/office/drawing/2014/main" id="{B9B34967-C270-4879-8C40-9A6C51BBC885}"/>
              </a:ext>
            </a:extLst>
          </p:cNvPr>
          <p:cNvSpPr/>
          <p:nvPr/>
        </p:nvSpPr>
        <p:spPr>
          <a:xfrm>
            <a:off x="592796" y="5629865"/>
            <a:ext cx="258823"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1</a:t>
            </a:r>
          </a:p>
        </p:txBody>
      </p:sp>
      <p:sp>
        <p:nvSpPr>
          <p:cNvPr id="97" name="ZoneTexte 96">
            <a:extLst>
              <a:ext uri="{FF2B5EF4-FFF2-40B4-BE49-F238E27FC236}">
                <a16:creationId xmlns:a16="http://schemas.microsoft.com/office/drawing/2014/main" id="{91C10669-BE51-467B-8A92-0FA12BD82F9D}"/>
              </a:ext>
            </a:extLst>
          </p:cNvPr>
          <p:cNvSpPr txBox="1"/>
          <p:nvPr/>
        </p:nvSpPr>
        <p:spPr>
          <a:xfrm>
            <a:off x="753195" y="4824355"/>
            <a:ext cx="2160000" cy="324000"/>
          </a:xfrm>
          <a:prstGeom prst="rect">
            <a:avLst/>
          </a:prstGeom>
          <a:solidFill>
            <a:schemeClr val="bg1">
              <a:lumMod val="95000"/>
            </a:schemeClr>
          </a:solidFill>
          <a:ln>
            <a:noFill/>
          </a:ln>
        </p:spPr>
        <p:txBody>
          <a:bodyPr wrap="square" rtlCol="0" anchor="ctr">
            <a:noAutofit/>
          </a:bodyPr>
          <a:lstStyle/>
          <a:p>
            <a:pPr algn="r"/>
            <a:r>
              <a:rPr lang="fr-FR" sz="1200" b="1" dirty="0">
                <a:solidFill>
                  <a:schemeClr val="tx2"/>
                </a:solidFill>
              </a:rPr>
              <a:t>Mesure audience</a:t>
            </a:r>
            <a:endParaRPr lang="fr-FR" sz="1200" dirty="0">
              <a:solidFill>
                <a:schemeClr val="tx2"/>
              </a:solidFill>
            </a:endParaRPr>
          </a:p>
        </p:txBody>
      </p:sp>
      <p:sp>
        <p:nvSpPr>
          <p:cNvPr id="98" name="Flèche : bas 97">
            <a:extLst>
              <a:ext uri="{FF2B5EF4-FFF2-40B4-BE49-F238E27FC236}">
                <a16:creationId xmlns:a16="http://schemas.microsoft.com/office/drawing/2014/main" id="{4D8E4EA1-5ACB-4863-A1DE-44E66DDCF57E}"/>
              </a:ext>
            </a:extLst>
          </p:cNvPr>
          <p:cNvSpPr/>
          <p:nvPr/>
        </p:nvSpPr>
        <p:spPr>
          <a:xfrm>
            <a:off x="1430335" y="4558620"/>
            <a:ext cx="177281" cy="3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99" name="Ellipse 98">
            <a:extLst>
              <a:ext uri="{FF2B5EF4-FFF2-40B4-BE49-F238E27FC236}">
                <a16:creationId xmlns:a16="http://schemas.microsoft.com/office/drawing/2014/main" id="{3DB4F6B2-50E0-4677-ABCF-F9FB0BAC9706}"/>
              </a:ext>
            </a:extLst>
          </p:cNvPr>
          <p:cNvSpPr/>
          <p:nvPr/>
        </p:nvSpPr>
        <p:spPr>
          <a:xfrm>
            <a:off x="1159011" y="4833478"/>
            <a:ext cx="258823"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4</a:t>
            </a:r>
          </a:p>
        </p:txBody>
      </p:sp>
      <p:sp>
        <p:nvSpPr>
          <p:cNvPr id="47" name="Ellipse 46">
            <a:extLst>
              <a:ext uri="{FF2B5EF4-FFF2-40B4-BE49-F238E27FC236}">
                <a16:creationId xmlns:a16="http://schemas.microsoft.com/office/drawing/2014/main" id="{C7FDD4DA-9107-4AE1-863A-1C8169EAC30C}"/>
              </a:ext>
            </a:extLst>
          </p:cNvPr>
          <p:cNvSpPr/>
          <p:nvPr/>
        </p:nvSpPr>
        <p:spPr>
          <a:xfrm>
            <a:off x="622730" y="1323247"/>
            <a:ext cx="396000" cy="39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2"/>
                </a:solidFill>
              </a:rPr>
              <a:t>A</a:t>
            </a:r>
          </a:p>
        </p:txBody>
      </p:sp>
      <p:sp>
        <p:nvSpPr>
          <p:cNvPr id="43" name="ZoneTexte 42">
            <a:extLst>
              <a:ext uri="{FF2B5EF4-FFF2-40B4-BE49-F238E27FC236}">
                <a16:creationId xmlns:a16="http://schemas.microsoft.com/office/drawing/2014/main" id="{7A70CA81-F8DC-487B-9113-5C721AECF50E}"/>
              </a:ext>
            </a:extLst>
          </p:cNvPr>
          <p:cNvSpPr txBox="1"/>
          <p:nvPr/>
        </p:nvSpPr>
        <p:spPr>
          <a:xfrm>
            <a:off x="7787159" y="1394098"/>
            <a:ext cx="4037326" cy="288000"/>
          </a:xfrm>
          <a:prstGeom prst="rect">
            <a:avLst/>
          </a:prstGeom>
          <a:solidFill>
            <a:schemeClr val="tx2"/>
          </a:solidFill>
          <a:ln>
            <a:noFill/>
          </a:ln>
        </p:spPr>
        <p:txBody>
          <a:bodyPr wrap="square" rtlCol="0">
            <a:noAutofit/>
          </a:bodyPr>
          <a:lstStyle/>
          <a:p>
            <a:pPr algn="ctr"/>
            <a:r>
              <a:rPr lang="fr-FR" sz="1400" b="1" dirty="0">
                <a:solidFill>
                  <a:schemeClr val="bg1"/>
                </a:solidFill>
              </a:rPr>
              <a:t>DES INTÉGRATIONS HORIZONTALES </a:t>
            </a:r>
            <a:endParaRPr lang="fr-FR" sz="1400" dirty="0">
              <a:solidFill>
                <a:schemeClr val="bg1"/>
              </a:solidFill>
            </a:endParaRPr>
          </a:p>
        </p:txBody>
      </p:sp>
      <p:sp>
        <p:nvSpPr>
          <p:cNvPr id="59" name="ZoneTexte 58">
            <a:extLst>
              <a:ext uri="{FF2B5EF4-FFF2-40B4-BE49-F238E27FC236}">
                <a16:creationId xmlns:a16="http://schemas.microsoft.com/office/drawing/2014/main" id="{6B9E3A2D-E789-4CD4-B662-D8E921A840C2}"/>
              </a:ext>
            </a:extLst>
          </p:cNvPr>
          <p:cNvSpPr txBox="1"/>
          <p:nvPr/>
        </p:nvSpPr>
        <p:spPr>
          <a:xfrm>
            <a:off x="7933656" y="1914404"/>
            <a:ext cx="1614931" cy="491155"/>
          </a:xfrm>
          <a:prstGeom prst="rect">
            <a:avLst/>
          </a:prstGeom>
          <a:solidFill>
            <a:schemeClr val="bg2">
              <a:lumMod val="75000"/>
            </a:schemeClr>
          </a:solidFill>
          <a:ln>
            <a:noFill/>
          </a:ln>
        </p:spPr>
        <p:txBody>
          <a:bodyPr wrap="square" rtlCol="0">
            <a:noAutofit/>
          </a:bodyPr>
          <a:lstStyle/>
          <a:p>
            <a:pPr algn="ctr"/>
            <a:r>
              <a:rPr lang="fr-FR" sz="1200" b="1" dirty="0"/>
              <a:t>STUDIO DE PRODUCTION</a:t>
            </a:r>
            <a:endParaRPr lang="fr-FR" sz="1200" dirty="0"/>
          </a:p>
        </p:txBody>
      </p:sp>
      <p:sp>
        <p:nvSpPr>
          <p:cNvPr id="64" name="ZoneTexte 63">
            <a:extLst>
              <a:ext uri="{FF2B5EF4-FFF2-40B4-BE49-F238E27FC236}">
                <a16:creationId xmlns:a16="http://schemas.microsoft.com/office/drawing/2014/main" id="{B1B9D1B6-B202-4A2D-895B-58F944C55D54}"/>
              </a:ext>
            </a:extLst>
          </p:cNvPr>
          <p:cNvSpPr txBox="1"/>
          <p:nvPr/>
        </p:nvSpPr>
        <p:spPr>
          <a:xfrm>
            <a:off x="7933656" y="5077621"/>
            <a:ext cx="1614931" cy="419323"/>
          </a:xfrm>
          <a:prstGeom prst="rect">
            <a:avLst/>
          </a:prstGeom>
          <a:solidFill>
            <a:schemeClr val="bg2">
              <a:lumMod val="75000"/>
            </a:schemeClr>
          </a:solidFill>
          <a:ln>
            <a:noFill/>
          </a:ln>
        </p:spPr>
        <p:txBody>
          <a:bodyPr wrap="square" rtlCol="0">
            <a:noAutofit/>
          </a:bodyPr>
          <a:lstStyle/>
          <a:p>
            <a:pPr algn="ctr"/>
            <a:r>
              <a:rPr lang="fr-FR" sz="1200" b="1" dirty="0"/>
              <a:t>MONÉTISATION DIGITAL</a:t>
            </a:r>
            <a:endParaRPr lang="fr-FR" sz="1200" dirty="0"/>
          </a:p>
        </p:txBody>
      </p:sp>
      <p:sp>
        <p:nvSpPr>
          <p:cNvPr id="65" name="ZoneTexte 64">
            <a:extLst>
              <a:ext uri="{FF2B5EF4-FFF2-40B4-BE49-F238E27FC236}">
                <a16:creationId xmlns:a16="http://schemas.microsoft.com/office/drawing/2014/main" id="{50AE063D-A283-4E5C-920F-8E0510051C3D}"/>
              </a:ext>
            </a:extLst>
          </p:cNvPr>
          <p:cNvSpPr txBox="1"/>
          <p:nvPr/>
        </p:nvSpPr>
        <p:spPr>
          <a:xfrm>
            <a:off x="10076035" y="1914404"/>
            <a:ext cx="1614931" cy="491155"/>
          </a:xfrm>
          <a:prstGeom prst="rect">
            <a:avLst/>
          </a:prstGeom>
          <a:solidFill>
            <a:schemeClr val="bg1">
              <a:lumMod val="95000"/>
            </a:schemeClr>
          </a:solidFill>
          <a:ln>
            <a:noFill/>
          </a:ln>
        </p:spPr>
        <p:txBody>
          <a:bodyPr wrap="square" rtlCol="0">
            <a:noAutofit/>
          </a:bodyPr>
          <a:lstStyle/>
          <a:p>
            <a:pPr algn="ctr"/>
            <a:r>
              <a:rPr lang="fr-FR" sz="1200" b="1" dirty="0"/>
              <a:t>Studio de production</a:t>
            </a:r>
            <a:endParaRPr lang="fr-FR" sz="1200" dirty="0"/>
          </a:p>
        </p:txBody>
      </p:sp>
      <p:sp>
        <p:nvSpPr>
          <p:cNvPr id="66" name="ZoneTexte 65">
            <a:extLst>
              <a:ext uri="{FF2B5EF4-FFF2-40B4-BE49-F238E27FC236}">
                <a16:creationId xmlns:a16="http://schemas.microsoft.com/office/drawing/2014/main" id="{706D6272-CA39-47C0-9E85-7760604C2E21}"/>
              </a:ext>
            </a:extLst>
          </p:cNvPr>
          <p:cNvSpPr txBox="1"/>
          <p:nvPr/>
        </p:nvSpPr>
        <p:spPr>
          <a:xfrm>
            <a:off x="10076035" y="5077621"/>
            <a:ext cx="1614931" cy="419323"/>
          </a:xfrm>
          <a:prstGeom prst="rect">
            <a:avLst/>
          </a:prstGeom>
          <a:solidFill>
            <a:schemeClr val="bg1">
              <a:lumMod val="95000"/>
            </a:schemeClr>
          </a:solidFill>
          <a:ln>
            <a:noFill/>
          </a:ln>
        </p:spPr>
        <p:txBody>
          <a:bodyPr wrap="square" rtlCol="0">
            <a:noAutofit/>
          </a:bodyPr>
          <a:lstStyle/>
          <a:p>
            <a:pPr algn="ctr"/>
            <a:r>
              <a:rPr lang="fr-FR" sz="1200" b="1" dirty="0"/>
              <a:t>Monétisation audio digital</a:t>
            </a:r>
            <a:endParaRPr lang="fr-FR" sz="1200" dirty="0"/>
          </a:p>
        </p:txBody>
      </p:sp>
      <p:sp>
        <p:nvSpPr>
          <p:cNvPr id="8" name="Flèche : droite 7">
            <a:extLst>
              <a:ext uri="{FF2B5EF4-FFF2-40B4-BE49-F238E27FC236}">
                <a16:creationId xmlns:a16="http://schemas.microsoft.com/office/drawing/2014/main" id="{78D3E1F9-A1F9-41D0-A7DF-C1A68028AA97}"/>
              </a:ext>
            </a:extLst>
          </p:cNvPr>
          <p:cNvSpPr/>
          <p:nvPr/>
        </p:nvSpPr>
        <p:spPr>
          <a:xfrm>
            <a:off x="9650738" y="2024006"/>
            <a:ext cx="381192" cy="25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85" name="Flèche : droite 84">
            <a:extLst>
              <a:ext uri="{FF2B5EF4-FFF2-40B4-BE49-F238E27FC236}">
                <a16:creationId xmlns:a16="http://schemas.microsoft.com/office/drawing/2014/main" id="{B1E84D9C-CBC8-4B4C-A73A-485E9AC7D3CC}"/>
              </a:ext>
            </a:extLst>
          </p:cNvPr>
          <p:cNvSpPr/>
          <p:nvPr/>
        </p:nvSpPr>
        <p:spPr>
          <a:xfrm>
            <a:off x="9650738" y="5158709"/>
            <a:ext cx="381192" cy="25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86" name="ZoneTexte 85">
            <a:extLst>
              <a:ext uri="{FF2B5EF4-FFF2-40B4-BE49-F238E27FC236}">
                <a16:creationId xmlns:a16="http://schemas.microsoft.com/office/drawing/2014/main" id="{454797A7-F47F-4A72-94C8-FDC44EE71C6D}"/>
              </a:ext>
            </a:extLst>
          </p:cNvPr>
          <p:cNvSpPr txBox="1"/>
          <p:nvPr/>
        </p:nvSpPr>
        <p:spPr>
          <a:xfrm>
            <a:off x="7933656" y="2382053"/>
            <a:ext cx="3757307" cy="1798626"/>
          </a:xfrm>
          <a:prstGeom prst="rect">
            <a:avLst/>
          </a:prstGeom>
          <a:noFill/>
          <a:ln>
            <a:noFill/>
          </a:ln>
        </p:spPr>
        <p:txBody>
          <a:bodyPr wrap="square" rtlCol="0" anchor="ctr">
            <a:noAutofit/>
          </a:bodyPr>
          <a:lstStyle/>
          <a:p>
            <a:pPr marL="171450" indent="-171450">
              <a:buFont typeface="Tosh" pitchFamily="2" charset="0"/>
              <a:buChar char="-"/>
            </a:pPr>
            <a:r>
              <a:rPr lang="fr-FR" sz="1200" b="1" dirty="0"/>
              <a:t>Nouvelles Ecoutes </a:t>
            </a:r>
            <a:r>
              <a:rPr lang="fr-FR" sz="1200" dirty="0"/>
              <a:t>achète</a:t>
            </a:r>
            <a:r>
              <a:rPr lang="fr-FR" sz="1200" b="1" dirty="0"/>
              <a:t> Studio Minuit - </a:t>
            </a:r>
            <a:r>
              <a:rPr lang="fr-FR" sz="1200" u="sng" dirty="0"/>
              <a:t>2022</a:t>
            </a:r>
            <a:endParaRPr lang="fr-FR" sz="1200" dirty="0"/>
          </a:p>
          <a:p>
            <a:pPr marL="171450" indent="-171450">
              <a:buFont typeface="Tosh" pitchFamily="2" charset="0"/>
              <a:buChar char="-"/>
            </a:pPr>
            <a:endParaRPr lang="fr-FR" sz="1200" dirty="0"/>
          </a:p>
          <a:p>
            <a:pPr marL="171450" indent="-171450">
              <a:buFont typeface="Tosh" pitchFamily="2" charset="0"/>
              <a:buChar char="-"/>
            </a:pPr>
            <a:endParaRPr lang="fr-FR" sz="1200" dirty="0"/>
          </a:p>
          <a:p>
            <a:pPr marL="171450" indent="-171450">
              <a:buFont typeface="Tosh" pitchFamily="2" charset="0"/>
              <a:buChar char="-"/>
            </a:pPr>
            <a:endParaRPr lang="fr-FR" sz="1200" dirty="0"/>
          </a:p>
          <a:p>
            <a:pPr marL="171450" indent="-171450">
              <a:buFont typeface="Tosh" pitchFamily="2" charset="0"/>
              <a:buChar char="-"/>
            </a:pPr>
            <a:endParaRPr lang="fr-FR" sz="1200" dirty="0"/>
          </a:p>
          <a:p>
            <a:pPr marL="171450" indent="-171450">
              <a:buFont typeface="Tosh" pitchFamily="2" charset="0"/>
              <a:buChar char="-"/>
            </a:pPr>
            <a:r>
              <a:rPr lang="fr-FR" sz="1200" b="1" dirty="0"/>
              <a:t>Paradiso Media </a:t>
            </a:r>
            <a:r>
              <a:rPr lang="fr-FR" sz="1200" dirty="0"/>
              <a:t>achète </a:t>
            </a:r>
            <a:r>
              <a:rPr lang="fr-FR" sz="1200" b="1" dirty="0"/>
              <a:t>Binge</a:t>
            </a:r>
            <a:r>
              <a:rPr lang="fr-FR" sz="1200" dirty="0"/>
              <a:t> - </a:t>
            </a:r>
            <a:r>
              <a:rPr lang="fr-FR" sz="1200" b="1" dirty="0"/>
              <a:t> </a:t>
            </a:r>
            <a:r>
              <a:rPr lang="fr-FR" sz="1200" u="sng" dirty="0"/>
              <a:t>2023</a:t>
            </a:r>
            <a:endParaRPr lang="fr-FR" sz="1200" dirty="0"/>
          </a:p>
        </p:txBody>
      </p:sp>
      <p:sp>
        <p:nvSpPr>
          <p:cNvPr id="48" name="Ellipse 47">
            <a:extLst>
              <a:ext uri="{FF2B5EF4-FFF2-40B4-BE49-F238E27FC236}">
                <a16:creationId xmlns:a16="http://schemas.microsoft.com/office/drawing/2014/main" id="{6B33F9B7-5068-4E8D-B31E-66899D1B52F3}"/>
              </a:ext>
            </a:extLst>
          </p:cNvPr>
          <p:cNvSpPr/>
          <p:nvPr/>
        </p:nvSpPr>
        <p:spPr>
          <a:xfrm>
            <a:off x="7671316" y="1330621"/>
            <a:ext cx="396000" cy="39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2"/>
                </a:solidFill>
              </a:rPr>
              <a:t>B</a:t>
            </a:r>
          </a:p>
        </p:txBody>
      </p:sp>
      <p:pic>
        <p:nvPicPr>
          <p:cNvPr id="6" name="Image 5">
            <a:extLst>
              <a:ext uri="{FF2B5EF4-FFF2-40B4-BE49-F238E27FC236}">
                <a16:creationId xmlns:a16="http://schemas.microsoft.com/office/drawing/2014/main" id="{9258D6EA-E3D8-4316-B582-D76F23AA81FA}"/>
              </a:ext>
            </a:extLst>
          </p:cNvPr>
          <p:cNvPicPr>
            <a:picLocks noChangeAspect="1"/>
          </p:cNvPicPr>
          <p:nvPr/>
        </p:nvPicPr>
        <p:blipFill>
          <a:blip r:embed="rId7"/>
          <a:stretch>
            <a:fillRect/>
          </a:stretch>
        </p:blipFill>
        <p:spPr>
          <a:xfrm>
            <a:off x="6184979" y="3243396"/>
            <a:ext cx="549791" cy="164937"/>
          </a:xfrm>
          <a:prstGeom prst="rect">
            <a:avLst/>
          </a:prstGeom>
        </p:spPr>
      </p:pic>
      <p:pic>
        <p:nvPicPr>
          <p:cNvPr id="11" name="Image 10">
            <a:extLst>
              <a:ext uri="{FF2B5EF4-FFF2-40B4-BE49-F238E27FC236}">
                <a16:creationId xmlns:a16="http://schemas.microsoft.com/office/drawing/2014/main" id="{712B3AF3-F425-4C03-9ABA-97331A75BBA9}"/>
              </a:ext>
            </a:extLst>
          </p:cNvPr>
          <p:cNvPicPr>
            <a:picLocks noChangeAspect="1"/>
          </p:cNvPicPr>
          <p:nvPr/>
        </p:nvPicPr>
        <p:blipFill>
          <a:blip r:embed="rId8"/>
          <a:stretch>
            <a:fillRect/>
          </a:stretch>
        </p:blipFill>
        <p:spPr>
          <a:xfrm>
            <a:off x="6184979" y="3678755"/>
            <a:ext cx="457803" cy="151816"/>
          </a:xfrm>
          <a:prstGeom prst="rect">
            <a:avLst/>
          </a:prstGeom>
        </p:spPr>
      </p:pic>
      <p:pic>
        <p:nvPicPr>
          <p:cNvPr id="12" name="Image 11">
            <a:extLst>
              <a:ext uri="{FF2B5EF4-FFF2-40B4-BE49-F238E27FC236}">
                <a16:creationId xmlns:a16="http://schemas.microsoft.com/office/drawing/2014/main" id="{F89C12F6-795D-4043-815A-275F89B76D25}"/>
              </a:ext>
            </a:extLst>
          </p:cNvPr>
          <p:cNvPicPr>
            <a:picLocks noChangeAspect="1"/>
          </p:cNvPicPr>
          <p:nvPr/>
        </p:nvPicPr>
        <p:blipFill rotWithShape="1">
          <a:blip r:embed="rId9"/>
          <a:srcRect t="25191" b="28495"/>
          <a:stretch/>
        </p:blipFill>
        <p:spPr>
          <a:xfrm>
            <a:off x="6770457" y="3634228"/>
            <a:ext cx="520081" cy="240871"/>
          </a:xfrm>
          <a:prstGeom prst="rect">
            <a:avLst/>
          </a:prstGeom>
        </p:spPr>
      </p:pic>
      <p:pic>
        <p:nvPicPr>
          <p:cNvPr id="56" name="Image 55">
            <a:extLst>
              <a:ext uri="{FF2B5EF4-FFF2-40B4-BE49-F238E27FC236}">
                <a16:creationId xmlns:a16="http://schemas.microsoft.com/office/drawing/2014/main" id="{235A81D2-7438-48C3-8545-3484F7EF7FF1}"/>
              </a:ext>
            </a:extLst>
          </p:cNvPr>
          <p:cNvPicPr>
            <a:picLocks noChangeAspect="1"/>
          </p:cNvPicPr>
          <p:nvPr/>
        </p:nvPicPr>
        <p:blipFill>
          <a:blip r:embed="rId7"/>
          <a:stretch>
            <a:fillRect/>
          </a:stretch>
        </p:blipFill>
        <p:spPr>
          <a:xfrm>
            <a:off x="6184979" y="4090550"/>
            <a:ext cx="549791" cy="164937"/>
          </a:xfrm>
          <a:prstGeom prst="rect">
            <a:avLst/>
          </a:prstGeom>
        </p:spPr>
      </p:pic>
      <p:pic>
        <p:nvPicPr>
          <p:cNvPr id="57" name="Image 56">
            <a:extLst>
              <a:ext uri="{FF2B5EF4-FFF2-40B4-BE49-F238E27FC236}">
                <a16:creationId xmlns:a16="http://schemas.microsoft.com/office/drawing/2014/main" id="{E366CF4E-7A28-4D49-8C68-A9E62DD347DC}"/>
              </a:ext>
            </a:extLst>
          </p:cNvPr>
          <p:cNvPicPr>
            <a:picLocks noChangeAspect="1"/>
          </p:cNvPicPr>
          <p:nvPr/>
        </p:nvPicPr>
        <p:blipFill>
          <a:blip r:embed="rId7"/>
          <a:stretch>
            <a:fillRect/>
          </a:stretch>
        </p:blipFill>
        <p:spPr>
          <a:xfrm>
            <a:off x="6184979" y="4513750"/>
            <a:ext cx="549791" cy="164937"/>
          </a:xfrm>
          <a:prstGeom prst="rect">
            <a:avLst/>
          </a:prstGeom>
        </p:spPr>
      </p:pic>
      <p:pic>
        <p:nvPicPr>
          <p:cNvPr id="14" name="Image 13">
            <a:extLst>
              <a:ext uri="{FF2B5EF4-FFF2-40B4-BE49-F238E27FC236}">
                <a16:creationId xmlns:a16="http://schemas.microsoft.com/office/drawing/2014/main" id="{8489822F-8C52-4FC2-B6EB-1D95D538068D}"/>
              </a:ext>
            </a:extLst>
          </p:cNvPr>
          <p:cNvPicPr>
            <a:picLocks noChangeAspect="1"/>
          </p:cNvPicPr>
          <p:nvPr/>
        </p:nvPicPr>
        <p:blipFill rotWithShape="1">
          <a:blip r:embed="rId10"/>
          <a:srcRect l="11372" t="31787" r="12785" b="37715"/>
          <a:stretch/>
        </p:blipFill>
        <p:spPr>
          <a:xfrm>
            <a:off x="6745567" y="4558620"/>
            <a:ext cx="574681" cy="129846"/>
          </a:xfrm>
          <a:prstGeom prst="rect">
            <a:avLst/>
          </a:prstGeom>
        </p:spPr>
      </p:pic>
      <p:pic>
        <p:nvPicPr>
          <p:cNvPr id="16" name="Image 15">
            <a:extLst>
              <a:ext uri="{FF2B5EF4-FFF2-40B4-BE49-F238E27FC236}">
                <a16:creationId xmlns:a16="http://schemas.microsoft.com/office/drawing/2014/main" id="{11DDFB03-0E25-4A62-A063-85A6C5F787AE}"/>
              </a:ext>
            </a:extLst>
          </p:cNvPr>
          <p:cNvPicPr>
            <a:picLocks noChangeAspect="1"/>
          </p:cNvPicPr>
          <p:nvPr/>
        </p:nvPicPr>
        <p:blipFill>
          <a:blip r:embed="rId11"/>
          <a:stretch>
            <a:fillRect/>
          </a:stretch>
        </p:blipFill>
        <p:spPr>
          <a:xfrm>
            <a:off x="6798763" y="5682773"/>
            <a:ext cx="503609" cy="198904"/>
          </a:xfrm>
          <a:prstGeom prst="rect">
            <a:avLst/>
          </a:prstGeom>
        </p:spPr>
      </p:pic>
      <p:pic>
        <p:nvPicPr>
          <p:cNvPr id="17" name="Image 16">
            <a:extLst>
              <a:ext uri="{FF2B5EF4-FFF2-40B4-BE49-F238E27FC236}">
                <a16:creationId xmlns:a16="http://schemas.microsoft.com/office/drawing/2014/main" id="{E70BA5E5-EF79-4D38-B49B-BAF7425D3FA3}"/>
              </a:ext>
            </a:extLst>
          </p:cNvPr>
          <p:cNvPicPr>
            <a:picLocks noChangeAspect="1"/>
          </p:cNvPicPr>
          <p:nvPr/>
        </p:nvPicPr>
        <p:blipFill>
          <a:blip r:embed="rId12"/>
          <a:stretch>
            <a:fillRect/>
          </a:stretch>
        </p:blipFill>
        <p:spPr>
          <a:xfrm>
            <a:off x="6165247" y="6126375"/>
            <a:ext cx="354559" cy="198447"/>
          </a:xfrm>
          <a:prstGeom prst="rect">
            <a:avLst/>
          </a:prstGeom>
        </p:spPr>
      </p:pic>
      <p:pic>
        <p:nvPicPr>
          <p:cNvPr id="18" name="Image 17">
            <a:extLst>
              <a:ext uri="{FF2B5EF4-FFF2-40B4-BE49-F238E27FC236}">
                <a16:creationId xmlns:a16="http://schemas.microsoft.com/office/drawing/2014/main" id="{BBBE070C-5A96-42C4-953C-08F310D8620D}"/>
              </a:ext>
            </a:extLst>
          </p:cNvPr>
          <p:cNvPicPr>
            <a:picLocks noChangeAspect="1"/>
          </p:cNvPicPr>
          <p:nvPr/>
        </p:nvPicPr>
        <p:blipFill rotWithShape="1">
          <a:blip r:embed="rId13"/>
          <a:srcRect t="18918" b="21277"/>
          <a:stretch/>
        </p:blipFill>
        <p:spPr>
          <a:xfrm>
            <a:off x="6424743" y="6110563"/>
            <a:ext cx="792475" cy="223655"/>
          </a:xfrm>
          <a:prstGeom prst="rect">
            <a:avLst/>
          </a:prstGeom>
        </p:spPr>
      </p:pic>
      <p:pic>
        <p:nvPicPr>
          <p:cNvPr id="20" name="Image 19">
            <a:extLst>
              <a:ext uri="{FF2B5EF4-FFF2-40B4-BE49-F238E27FC236}">
                <a16:creationId xmlns:a16="http://schemas.microsoft.com/office/drawing/2014/main" id="{DE451D4A-4C3E-4FC0-9F32-6CFA550C750E}"/>
              </a:ext>
            </a:extLst>
          </p:cNvPr>
          <p:cNvPicPr>
            <a:picLocks noChangeAspect="1"/>
          </p:cNvPicPr>
          <p:nvPr/>
        </p:nvPicPr>
        <p:blipFill>
          <a:blip r:embed="rId14"/>
          <a:stretch>
            <a:fillRect/>
          </a:stretch>
        </p:blipFill>
        <p:spPr>
          <a:xfrm>
            <a:off x="6770457" y="4090550"/>
            <a:ext cx="388132" cy="188039"/>
          </a:xfrm>
          <a:prstGeom prst="rect">
            <a:avLst/>
          </a:prstGeom>
        </p:spPr>
      </p:pic>
      <p:pic>
        <p:nvPicPr>
          <p:cNvPr id="21" name="Image 20">
            <a:extLst>
              <a:ext uri="{FF2B5EF4-FFF2-40B4-BE49-F238E27FC236}">
                <a16:creationId xmlns:a16="http://schemas.microsoft.com/office/drawing/2014/main" id="{14B33DA7-70CF-4739-BCD6-BD5D295F7B5D}"/>
              </a:ext>
            </a:extLst>
          </p:cNvPr>
          <p:cNvPicPr>
            <a:picLocks noChangeAspect="1"/>
          </p:cNvPicPr>
          <p:nvPr/>
        </p:nvPicPr>
        <p:blipFill>
          <a:blip r:embed="rId15"/>
          <a:stretch>
            <a:fillRect/>
          </a:stretch>
        </p:blipFill>
        <p:spPr>
          <a:xfrm>
            <a:off x="10225471" y="2991943"/>
            <a:ext cx="308149" cy="562465"/>
          </a:xfrm>
          <a:prstGeom prst="rect">
            <a:avLst/>
          </a:prstGeom>
        </p:spPr>
      </p:pic>
      <p:pic>
        <p:nvPicPr>
          <p:cNvPr id="22" name="Image 21">
            <a:extLst>
              <a:ext uri="{FF2B5EF4-FFF2-40B4-BE49-F238E27FC236}">
                <a16:creationId xmlns:a16="http://schemas.microsoft.com/office/drawing/2014/main" id="{A89E8D42-540A-4E24-9B82-E70F0A7BAD7B}"/>
              </a:ext>
            </a:extLst>
          </p:cNvPr>
          <p:cNvPicPr>
            <a:picLocks noChangeAspect="1"/>
          </p:cNvPicPr>
          <p:nvPr/>
        </p:nvPicPr>
        <p:blipFill>
          <a:blip r:embed="rId16"/>
          <a:stretch>
            <a:fillRect/>
          </a:stretch>
        </p:blipFill>
        <p:spPr>
          <a:xfrm>
            <a:off x="9454581" y="3099176"/>
            <a:ext cx="702482" cy="329824"/>
          </a:xfrm>
          <a:prstGeom prst="rect">
            <a:avLst/>
          </a:prstGeom>
        </p:spPr>
      </p:pic>
      <p:pic>
        <p:nvPicPr>
          <p:cNvPr id="24" name="Image 23">
            <a:extLst>
              <a:ext uri="{FF2B5EF4-FFF2-40B4-BE49-F238E27FC236}">
                <a16:creationId xmlns:a16="http://schemas.microsoft.com/office/drawing/2014/main" id="{DD79F01E-B8DE-410E-8EE5-5E67B96851F0}"/>
              </a:ext>
            </a:extLst>
          </p:cNvPr>
          <p:cNvPicPr>
            <a:picLocks noChangeAspect="1"/>
          </p:cNvPicPr>
          <p:nvPr/>
        </p:nvPicPr>
        <p:blipFill>
          <a:blip r:embed="rId17"/>
          <a:stretch>
            <a:fillRect/>
          </a:stretch>
        </p:blipFill>
        <p:spPr>
          <a:xfrm>
            <a:off x="9406553" y="3983560"/>
            <a:ext cx="669482" cy="238592"/>
          </a:xfrm>
          <a:prstGeom prst="rect">
            <a:avLst/>
          </a:prstGeom>
        </p:spPr>
      </p:pic>
      <p:pic>
        <p:nvPicPr>
          <p:cNvPr id="25" name="Image 24">
            <a:extLst>
              <a:ext uri="{FF2B5EF4-FFF2-40B4-BE49-F238E27FC236}">
                <a16:creationId xmlns:a16="http://schemas.microsoft.com/office/drawing/2014/main" id="{5D15AD30-B0CD-41D9-951C-BAD3DCC31BC8}"/>
              </a:ext>
            </a:extLst>
          </p:cNvPr>
          <p:cNvPicPr>
            <a:picLocks noChangeAspect="1"/>
          </p:cNvPicPr>
          <p:nvPr/>
        </p:nvPicPr>
        <p:blipFill>
          <a:blip r:embed="rId18"/>
          <a:stretch>
            <a:fillRect/>
          </a:stretch>
        </p:blipFill>
        <p:spPr>
          <a:xfrm>
            <a:off x="10213081" y="6144113"/>
            <a:ext cx="749242" cy="240287"/>
          </a:xfrm>
          <a:prstGeom prst="rect">
            <a:avLst/>
          </a:prstGeom>
        </p:spPr>
      </p:pic>
      <p:pic>
        <p:nvPicPr>
          <p:cNvPr id="26" name="Image 25">
            <a:extLst>
              <a:ext uri="{FF2B5EF4-FFF2-40B4-BE49-F238E27FC236}">
                <a16:creationId xmlns:a16="http://schemas.microsoft.com/office/drawing/2014/main" id="{20907B4A-4CB5-4F9F-82E0-7ACF42CA2804}"/>
              </a:ext>
            </a:extLst>
          </p:cNvPr>
          <p:cNvPicPr>
            <a:picLocks noChangeAspect="1"/>
          </p:cNvPicPr>
          <p:nvPr/>
        </p:nvPicPr>
        <p:blipFill>
          <a:blip r:embed="rId19"/>
          <a:stretch>
            <a:fillRect/>
          </a:stretch>
        </p:blipFill>
        <p:spPr>
          <a:xfrm>
            <a:off x="9359229" y="6213598"/>
            <a:ext cx="779494" cy="136448"/>
          </a:xfrm>
          <a:prstGeom prst="rect">
            <a:avLst/>
          </a:prstGeom>
        </p:spPr>
      </p:pic>
      <p:pic>
        <p:nvPicPr>
          <p:cNvPr id="13" name="Image 12">
            <a:extLst>
              <a:ext uri="{FF2B5EF4-FFF2-40B4-BE49-F238E27FC236}">
                <a16:creationId xmlns:a16="http://schemas.microsoft.com/office/drawing/2014/main" id="{92B2A54D-F469-4812-A930-DCBE9CD103E1}"/>
              </a:ext>
            </a:extLst>
          </p:cNvPr>
          <p:cNvPicPr>
            <a:picLocks noChangeAspect="1"/>
          </p:cNvPicPr>
          <p:nvPr/>
        </p:nvPicPr>
        <p:blipFill>
          <a:blip r:embed="rId20"/>
          <a:stretch>
            <a:fillRect/>
          </a:stretch>
        </p:blipFill>
        <p:spPr>
          <a:xfrm>
            <a:off x="6169802" y="5742126"/>
            <a:ext cx="543597" cy="109807"/>
          </a:xfrm>
          <a:prstGeom prst="rect">
            <a:avLst/>
          </a:prstGeom>
        </p:spPr>
      </p:pic>
    </p:spTree>
    <p:extLst>
      <p:ext uri="{BB962C8B-B14F-4D97-AF65-F5344CB8AC3E}">
        <p14:creationId xmlns:p14="http://schemas.microsoft.com/office/powerpoint/2010/main" val="149221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Connecteur droit 39">
            <a:extLst>
              <a:ext uri="{FF2B5EF4-FFF2-40B4-BE49-F238E27FC236}">
                <a16:creationId xmlns:a16="http://schemas.microsoft.com/office/drawing/2014/main" id="{3D835692-3626-4971-934A-B49A840EC3E2}"/>
              </a:ext>
            </a:extLst>
          </p:cNvPr>
          <p:cNvCxnSpPr>
            <a:cxnSpLocks/>
          </p:cNvCxnSpPr>
          <p:nvPr/>
        </p:nvCxnSpPr>
        <p:spPr>
          <a:xfrm>
            <a:off x="9695913" y="2193641"/>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BBDA15F3-97A2-4FCF-BC59-1FE30E4C7831}"/>
              </a:ext>
            </a:extLst>
          </p:cNvPr>
          <p:cNvCxnSpPr>
            <a:cxnSpLocks/>
          </p:cNvCxnSpPr>
          <p:nvPr/>
        </p:nvCxnSpPr>
        <p:spPr>
          <a:xfrm>
            <a:off x="6667148" y="2212713"/>
            <a:ext cx="0" cy="1893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E51AF0EE-58CC-4C5D-B0B6-6512354193C1}"/>
              </a:ext>
            </a:extLst>
          </p:cNvPr>
          <p:cNvCxnSpPr>
            <a:cxnSpLocks/>
          </p:cNvCxnSpPr>
          <p:nvPr/>
        </p:nvCxnSpPr>
        <p:spPr>
          <a:xfrm>
            <a:off x="4730337" y="2193642"/>
            <a:ext cx="0" cy="1893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B6ADD213-87FF-44F4-8500-B00BFC0AAF1C}"/>
              </a:ext>
            </a:extLst>
          </p:cNvPr>
          <p:cNvCxnSpPr>
            <a:cxnSpLocks/>
          </p:cNvCxnSpPr>
          <p:nvPr/>
        </p:nvCxnSpPr>
        <p:spPr>
          <a:xfrm>
            <a:off x="7278228" y="2193642"/>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615F606F-F29F-4968-9F9C-2805A998F67C}"/>
              </a:ext>
            </a:extLst>
          </p:cNvPr>
          <p:cNvCxnSpPr>
            <a:cxnSpLocks/>
          </p:cNvCxnSpPr>
          <p:nvPr/>
        </p:nvCxnSpPr>
        <p:spPr>
          <a:xfrm>
            <a:off x="5403560" y="2193642"/>
            <a:ext cx="0" cy="360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re 4">
            <a:extLst>
              <a:ext uri="{FF2B5EF4-FFF2-40B4-BE49-F238E27FC236}">
                <a16:creationId xmlns:a16="http://schemas.microsoft.com/office/drawing/2014/main" id="{3774248E-8ACC-406E-B1A9-C13F63215124}"/>
              </a:ext>
            </a:extLst>
          </p:cNvPr>
          <p:cNvSpPr>
            <a:spLocks noGrp="1"/>
          </p:cNvSpPr>
          <p:nvPr>
            <p:ph type="title"/>
          </p:nvPr>
        </p:nvSpPr>
        <p:spPr/>
        <p:txBody>
          <a:bodyPr/>
          <a:lstStyle/>
          <a:p>
            <a:r>
              <a:rPr lang="fr-FR" dirty="0"/>
              <a:t>L’OBSERVATOIRE</a:t>
            </a:r>
          </a:p>
        </p:txBody>
      </p:sp>
      <p:sp>
        <p:nvSpPr>
          <p:cNvPr id="2" name="Espace réservé du numéro de diapositive 1">
            <a:extLst>
              <a:ext uri="{FF2B5EF4-FFF2-40B4-BE49-F238E27FC236}">
                <a16:creationId xmlns:a16="http://schemas.microsoft.com/office/drawing/2014/main" id="{2D6008D0-3D38-49A8-98A7-35761F973336}"/>
              </a:ext>
            </a:extLst>
          </p:cNvPr>
          <p:cNvSpPr>
            <a:spLocks noGrp="1"/>
          </p:cNvSpPr>
          <p:nvPr>
            <p:ph type="sldNum" sz="quarter" idx="12"/>
          </p:nvPr>
        </p:nvSpPr>
        <p:spPr/>
        <p:txBody>
          <a:bodyPr/>
          <a:lstStyle/>
          <a:p>
            <a:fld id="{C972D0C7-8A48-4519-8EA6-265A6FF30D7C}" type="slidenum">
              <a:rPr lang="en-US" smtClean="0"/>
              <a:pPr/>
              <a:t>25</a:t>
            </a:fld>
            <a:endParaRPr lang="en-US" dirty="0"/>
          </a:p>
        </p:txBody>
      </p:sp>
      <p:sp>
        <p:nvSpPr>
          <p:cNvPr id="7" name="Espace réservé du texte 6">
            <a:extLst>
              <a:ext uri="{FF2B5EF4-FFF2-40B4-BE49-F238E27FC236}">
                <a16:creationId xmlns:a16="http://schemas.microsoft.com/office/drawing/2014/main" id="{D353B1D1-4F8A-4D2F-858B-CF56D8B89854}"/>
              </a:ext>
            </a:extLst>
          </p:cNvPr>
          <p:cNvSpPr>
            <a:spLocks noGrp="1"/>
          </p:cNvSpPr>
          <p:nvPr>
            <p:ph type="body" sz="quarter" idx="13"/>
          </p:nvPr>
        </p:nvSpPr>
        <p:spPr>
          <a:xfrm>
            <a:off x="546099" y="733425"/>
            <a:ext cx="11769725" cy="338554"/>
          </a:xfrm>
        </p:spPr>
        <p:txBody>
          <a:bodyPr/>
          <a:lstStyle/>
          <a:p>
            <a:pPr>
              <a:spcBef>
                <a:spcPts val="0"/>
              </a:spcBef>
            </a:pPr>
            <a:r>
              <a:rPr lang="fr-FR" sz="1600" dirty="0"/>
              <a:t>FOCUS SUR LES CONCENTRATIONS EN FRANCE ENTRE 2022 - 2023 : ILLUSTRATIONS D’OPÉRATIONS</a:t>
            </a:r>
          </a:p>
        </p:txBody>
      </p:sp>
      <p:sp>
        <p:nvSpPr>
          <p:cNvPr id="3" name="Flèche : chevron 2">
            <a:extLst>
              <a:ext uri="{FF2B5EF4-FFF2-40B4-BE49-F238E27FC236}">
                <a16:creationId xmlns:a16="http://schemas.microsoft.com/office/drawing/2014/main" id="{D596F391-F8E9-46EB-9330-00A3492C22AD}"/>
              </a:ext>
            </a:extLst>
          </p:cNvPr>
          <p:cNvSpPr/>
          <p:nvPr/>
        </p:nvSpPr>
        <p:spPr>
          <a:xfrm>
            <a:off x="1334277" y="1634214"/>
            <a:ext cx="7321451" cy="57849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2022</a:t>
            </a:r>
          </a:p>
        </p:txBody>
      </p:sp>
      <p:sp>
        <p:nvSpPr>
          <p:cNvPr id="12" name="ZoneTexte 11">
            <a:extLst>
              <a:ext uri="{FF2B5EF4-FFF2-40B4-BE49-F238E27FC236}">
                <a16:creationId xmlns:a16="http://schemas.microsoft.com/office/drawing/2014/main" id="{E1596C3D-696A-496A-9F76-CDA734BB809D}"/>
              </a:ext>
            </a:extLst>
          </p:cNvPr>
          <p:cNvSpPr txBox="1"/>
          <p:nvPr/>
        </p:nvSpPr>
        <p:spPr>
          <a:xfrm>
            <a:off x="6522098" y="4087640"/>
            <a:ext cx="1620000" cy="883295"/>
          </a:xfrm>
          <a:prstGeom prst="rect">
            <a:avLst/>
          </a:prstGeom>
          <a:solidFill>
            <a:schemeClr val="accent4">
              <a:lumMod val="20000"/>
              <a:lumOff val="80000"/>
            </a:schemeClr>
          </a:solidFill>
          <a:ln>
            <a:noFill/>
          </a:ln>
        </p:spPr>
        <p:txBody>
          <a:bodyPr wrap="square" rtlCol="0">
            <a:noAutofit/>
          </a:bodyPr>
          <a:lstStyle/>
          <a:p>
            <a:pPr algn="ctr"/>
            <a:r>
              <a:rPr lang="fr-FR" sz="1100" b="1" dirty="0">
                <a:solidFill>
                  <a:schemeClr val="tx2"/>
                </a:solidFill>
              </a:rPr>
              <a:t>Décembre 2022</a:t>
            </a:r>
          </a:p>
          <a:p>
            <a:pPr algn="ctr"/>
            <a:r>
              <a:rPr lang="fr-FR" sz="1100" dirty="0">
                <a:solidFill>
                  <a:schemeClr val="tx2"/>
                </a:solidFill>
              </a:rPr>
              <a:t>Targetspot </a:t>
            </a:r>
          </a:p>
          <a:p>
            <a:pPr algn="ctr"/>
            <a:r>
              <a:rPr lang="fr-FR" sz="1100" dirty="0" err="1">
                <a:solidFill>
                  <a:schemeClr val="tx2"/>
                </a:solidFill>
              </a:rPr>
              <a:t>audiodigital</a:t>
            </a:r>
            <a:r>
              <a:rPr lang="fr-FR" sz="1100" dirty="0">
                <a:solidFill>
                  <a:schemeClr val="tx2"/>
                </a:solidFill>
              </a:rPr>
              <a:t> </a:t>
            </a:r>
          </a:p>
          <a:p>
            <a:pPr algn="ctr"/>
            <a:r>
              <a:rPr lang="fr-FR" sz="1100" dirty="0">
                <a:solidFill>
                  <a:schemeClr val="tx2"/>
                </a:solidFill>
              </a:rPr>
              <a:t>cédé à </a:t>
            </a:r>
            <a:r>
              <a:rPr lang="fr-FR" sz="1100" dirty="0" err="1">
                <a:solidFill>
                  <a:schemeClr val="tx2"/>
                </a:solidFill>
              </a:rPr>
              <a:t>Azérion</a:t>
            </a:r>
            <a:r>
              <a:rPr lang="fr-FR" sz="1100" dirty="0">
                <a:solidFill>
                  <a:schemeClr val="tx2"/>
                </a:solidFill>
              </a:rPr>
              <a:t> Tech Holding BV</a:t>
            </a:r>
          </a:p>
        </p:txBody>
      </p:sp>
      <p:sp>
        <p:nvSpPr>
          <p:cNvPr id="14" name="ZoneTexte 13">
            <a:extLst>
              <a:ext uri="{FF2B5EF4-FFF2-40B4-BE49-F238E27FC236}">
                <a16:creationId xmlns:a16="http://schemas.microsoft.com/office/drawing/2014/main" id="{4640101A-0C48-4C3E-9030-401A960286D6}"/>
              </a:ext>
            </a:extLst>
          </p:cNvPr>
          <p:cNvSpPr txBox="1"/>
          <p:nvPr/>
        </p:nvSpPr>
        <p:spPr>
          <a:xfrm>
            <a:off x="4582333" y="2342736"/>
            <a:ext cx="1620000" cy="756000"/>
          </a:xfrm>
          <a:prstGeom prst="rect">
            <a:avLst/>
          </a:prstGeom>
          <a:solidFill>
            <a:srgbClr val="FFCCFF"/>
          </a:solidFill>
          <a:ln>
            <a:noFill/>
          </a:ln>
        </p:spPr>
        <p:txBody>
          <a:bodyPr wrap="square" rtlCol="0">
            <a:noAutofit/>
          </a:bodyPr>
          <a:lstStyle/>
          <a:p>
            <a:pPr algn="ctr"/>
            <a:r>
              <a:rPr lang="fr-FR" sz="1100" b="1" dirty="0">
                <a:solidFill>
                  <a:schemeClr val="tx2"/>
                </a:solidFill>
              </a:rPr>
              <a:t>Septembre 2022</a:t>
            </a:r>
          </a:p>
          <a:p>
            <a:pPr algn="ctr"/>
            <a:r>
              <a:rPr lang="fr-FR" sz="1100" dirty="0" err="1">
                <a:solidFill>
                  <a:schemeClr val="tx2"/>
                </a:solidFill>
              </a:rPr>
              <a:t>PodX</a:t>
            </a:r>
            <a:r>
              <a:rPr lang="fr-FR" sz="1100" dirty="0">
                <a:solidFill>
                  <a:schemeClr val="tx2"/>
                </a:solidFill>
              </a:rPr>
              <a:t> Group</a:t>
            </a:r>
          </a:p>
          <a:p>
            <a:pPr algn="ctr"/>
            <a:r>
              <a:rPr lang="fr-FR" sz="1100" dirty="0">
                <a:solidFill>
                  <a:schemeClr val="tx2"/>
                </a:solidFill>
              </a:rPr>
              <a:t>acquiert Nouvelles écoutes</a:t>
            </a:r>
          </a:p>
        </p:txBody>
      </p:sp>
      <p:sp>
        <p:nvSpPr>
          <p:cNvPr id="15" name="ZoneTexte 14">
            <a:extLst>
              <a:ext uri="{FF2B5EF4-FFF2-40B4-BE49-F238E27FC236}">
                <a16:creationId xmlns:a16="http://schemas.microsoft.com/office/drawing/2014/main" id="{64B6E9D7-FD68-4BB0-8EB6-5C822A047575}"/>
              </a:ext>
            </a:extLst>
          </p:cNvPr>
          <p:cNvSpPr txBox="1"/>
          <p:nvPr/>
        </p:nvSpPr>
        <p:spPr>
          <a:xfrm>
            <a:off x="2834300" y="2342736"/>
            <a:ext cx="1620000" cy="756000"/>
          </a:xfrm>
          <a:prstGeom prst="rect">
            <a:avLst/>
          </a:prstGeom>
          <a:solidFill>
            <a:srgbClr val="FFCCFF"/>
          </a:solidFill>
          <a:ln>
            <a:noFill/>
          </a:ln>
        </p:spPr>
        <p:txBody>
          <a:bodyPr wrap="square" rtlCol="0">
            <a:noAutofit/>
          </a:bodyPr>
          <a:lstStyle/>
          <a:p>
            <a:pPr algn="ctr"/>
            <a:r>
              <a:rPr lang="fr-FR" sz="1100" b="1" dirty="0">
                <a:solidFill>
                  <a:schemeClr val="tx2"/>
                </a:solidFill>
              </a:rPr>
              <a:t>Juillet 2022</a:t>
            </a:r>
          </a:p>
          <a:p>
            <a:pPr algn="ctr"/>
            <a:r>
              <a:rPr lang="fr-FR" sz="1100" dirty="0">
                <a:solidFill>
                  <a:schemeClr val="tx2"/>
                </a:solidFill>
              </a:rPr>
              <a:t>ETX Studio acquiert </a:t>
            </a:r>
            <a:r>
              <a:rPr lang="fr-FR" sz="1100" dirty="0" err="1">
                <a:solidFill>
                  <a:schemeClr val="tx2"/>
                </a:solidFill>
              </a:rPr>
              <a:t>Majelan</a:t>
            </a:r>
            <a:endParaRPr lang="fr-FR" sz="1100" dirty="0">
              <a:solidFill>
                <a:schemeClr val="tx2"/>
              </a:solidFill>
            </a:endParaRPr>
          </a:p>
        </p:txBody>
      </p:sp>
      <p:sp>
        <p:nvSpPr>
          <p:cNvPr id="16" name="ZoneTexte 15">
            <a:extLst>
              <a:ext uri="{FF2B5EF4-FFF2-40B4-BE49-F238E27FC236}">
                <a16:creationId xmlns:a16="http://schemas.microsoft.com/office/drawing/2014/main" id="{82D974E0-154B-481E-A914-913197B29307}"/>
              </a:ext>
            </a:extLst>
          </p:cNvPr>
          <p:cNvSpPr txBox="1"/>
          <p:nvPr/>
        </p:nvSpPr>
        <p:spPr>
          <a:xfrm>
            <a:off x="6458399" y="2342736"/>
            <a:ext cx="1620000" cy="756000"/>
          </a:xfrm>
          <a:prstGeom prst="rect">
            <a:avLst/>
          </a:prstGeom>
          <a:solidFill>
            <a:srgbClr val="FFCCFF"/>
          </a:solidFill>
          <a:ln>
            <a:noFill/>
          </a:ln>
        </p:spPr>
        <p:txBody>
          <a:bodyPr wrap="square" rtlCol="0">
            <a:noAutofit/>
          </a:bodyPr>
          <a:lstStyle/>
          <a:p>
            <a:pPr algn="ctr"/>
            <a:r>
              <a:rPr lang="fr-FR" sz="1100" b="1" dirty="0">
                <a:solidFill>
                  <a:schemeClr val="tx2"/>
                </a:solidFill>
              </a:rPr>
              <a:t>Décembre 2022</a:t>
            </a:r>
          </a:p>
          <a:p>
            <a:pPr algn="ctr"/>
            <a:r>
              <a:rPr lang="fr-FR" sz="1100" dirty="0">
                <a:solidFill>
                  <a:schemeClr val="tx2"/>
                </a:solidFill>
              </a:rPr>
              <a:t>CMI Media entre au capital de Louie Média</a:t>
            </a:r>
          </a:p>
        </p:txBody>
      </p:sp>
      <p:sp>
        <p:nvSpPr>
          <p:cNvPr id="17" name="ZoneTexte 16">
            <a:extLst>
              <a:ext uri="{FF2B5EF4-FFF2-40B4-BE49-F238E27FC236}">
                <a16:creationId xmlns:a16="http://schemas.microsoft.com/office/drawing/2014/main" id="{F2C4071D-881C-4308-A974-507D1DBC6854}"/>
              </a:ext>
            </a:extLst>
          </p:cNvPr>
          <p:cNvSpPr txBox="1"/>
          <p:nvPr/>
        </p:nvSpPr>
        <p:spPr>
          <a:xfrm>
            <a:off x="8891569" y="2389253"/>
            <a:ext cx="1620000" cy="756000"/>
          </a:xfrm>
          <a:prstGeom prst="rect">
            <a:avLst/>
          </a:prstGeom>
          <a:solidFill>
            <a:srgbClr val="FFCCFF"/>
          </a:solidFill>
          <a:ln>
            <a:noFill/>
          </a:ln>
        </p:spPr>
        <p:txBody>
          <a:bodyPr wrap="square" rtlCol="0">
            <a:noAutofit/>
          </a:bodyPr>
          <a:lstStyle/>
          <a:p>
            <a:pPr algn="ctr"/>
            <a:r>
              <a:rPr lang="fr-FR" sz="1100" b="1" dirty="0">
                <a:solidFill>
                  <a:schemeClr val="tx2"/>
                </a:solidFill>
              </a:rPr>
              <a:t>Février 2023</a:t>
            </a:r>
          </a:p>
          <a:p>
            <a:pPr algn="ctr"/>
            <a:r>
              <a:rPr lang="fr-FR" sz="1100" dirty="0">
                <a:solidFill>
                  <a:schemeClr val="tx2"/>
                </a:solidFill>
              </a:rPr>
              <a:t>Paradiso Média rachète  </a:t>
            </a:r>
          </a:p>
          <a:p>
            <a:pPr algn="ctr"/>
            <a:r>
              <a:rPr lang="fr-FR" sz="1100" dirty="0">
                <a:solidFill>
                  <a:schemeClr val="tx2"/>
                </a:solidFill>
              </a:rPr>
              <a:t>Binge Audio</a:t>
            </a:r>
          </a:p>
        </p:txBody>
      </p:sp>
      <p:sp>
        <p:nvSpPr>
          <p:cNvPr id="18" name="ZoneTexte 17">
            <a:extLst>
              <a:ext uri="{FF2B5EF4-FFF2-40B4-BE49-F238E27FC236}">
                <a16:creationId xmlns:a16="http://schemas.microsoft.com/office/drawing/2014/main" id="{9B4000A8-486D-4CD1-87AD-043A69438C35}"/>
              </a:ext>
            </a:extLst>
          </p:cNvPr>
          <p:cNvSpPr txBox="1"/>
          <p:nvPr/>
        </p:nvSpPr>
        <p:spPr>
          <a:xfrm>
            <a:off x="4646032" y="4087641"/>
            <a:ext cx="1620000" cy="883295"/>
          </a:xfrm>
          <a:prstGeom prst="rect">
            <a:avLst/>
          </a:prstGeom>
          <a:solidFill>
            <a:srgbClr val="FFCCFF"/>
          </a:solidFill>
          <a:ln>
            <a:noFill/>
          </a:ln>
        </p:spPr>
        <p:txBody>
          <a:bodyPr wrap="square" rtlCol="0">
            <a:noAutofit/>
          </a:bodyPr>
          <a:lstStyle/>
          <a:p>
            <a:pPr algn="ctr"/>
            <a:r>
              <a:rPr lang="fr-FR" sz="1100" b="1" dirty="0">
                <a:solidFill>
                  <a:schemeClr val="tx2"/>
                </a:solidFill>
              </a:rPr>
              <a:t>Septembre 2022</a:t>
            </a:r>
          </a:p>
          <a:p>
            <a:pPr algn="ctr"/>
            <a:r>
              <a:rPr lang="fr-FR" sz="1100" dirty="0">
                <a:solidFill>
                  <a:schemeClr val="tx2"/>
                </a:solidFill>
              </a:rPr>
              <a:t>Nouvelles écoutes rachète Studio Minuit</a:t>
            </a:r>
          </a:p>
        </p:txBody>
      </p:sp>
      <p:sp>
        <p:nvSpPr>
          <p:cNvPr id="20" name="Flèche : chevron 19">
            <a:extLst>
              <a:ext uri="{FF2B5EF4-FFF2-40B4-BE49-F238E27FC236}">
                <a16:creationId xmlns:a16="http://schemas.microsoft.com/office/drawing/2014/main" id="{92EB1667-F3F8-4EA2-BBD5-C2A1F099BD96}"/>
              </a:ext>
            </a:extLst>
          </p:cNvPr>
          <p:cNvSpPr/>
          <p:nvPr/>
        </p:nvSpPr>
        <p:spPr>
          <a:xfrm>
            <a:off x="8279363" y="1634214"/>
            <a:ext cx="3247053" cy="57849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2023</a:t>
            </a:r>
          </a:p>
        </p:txBody>
      </p:sp>
      <p:sp>
        <p:nvSpPr>
          <p:cNvPr id="21" name="ZoneTexte 20">
            <a:extLst>
              <a:ext uri="{FF2B5EF4-FFF2-40B4-BE49-F238E27FC236}">
                <a16:creationId xmlns:a16="http://schemas.microsoft.com/office/drawing/2014/main" id="{0865B12B-2BEF-4842-BB86-5D84EEFB3514}"/>
              </a:ext>
            </a:extLst>
          </p:cNvPr>
          <p:cNvSpPr txBox="1"/>
          <p:nvPr/>
        </p:nvSpPr>
        <p:spPr>
          <a:xfrm>
            <a:off x="2834300" y="3123254"/>
            <a:ext cx="1620000" cy="678754"/>
          </a:xfrm>
          <a:prstGeom prst="rect">
            <a:avLst/>
          </a:prstGeom>
          <a:noFill/>
          <a:ln>
            <a:noFill/>
          </a:ln>
        </p:spPr>
        <p:txBody>
          <a:bodyPr wrap="square" rtlCol="0">
            <a:noAutofit/>
          </a:bodyPr>
          <a:lstStyle/>
          <a:p>
            <a:pPr algn="ctr"/>
            <a:r>
              <a:rPr lang="fr-FR" sz="1000" i="1" dirty="0">
                <a:solidFill>
                  <a:schemeClr val="tx1">
                    <a:lumMod val="50000"/>
                    <a:lumOff val="50000"/>
                  </a:schemeClr>
                </a:solidFill>
              </a:rPr>
              <a:t>Agende de presse </a:t>
            </a:r>
            <a:r>
              <a:rPr lang="fr-FR" sz="1000" i="1" u="sng" dirty="0">
                <a:solidFill>
                  <a:schemeClr val="tx1">
                    <a:lumMod val="50000"/>
                    <a:lumOff val="50000"/>
                  </a:schemeClr>
                </a:solidFill>
              </a:rPr>
              <a:t>française</a:t>
            </a:r>
            <a:r>
              <a:rPr lang="fr-FR" sz="1000" i="1" dirty="0">
                <a:solidFill>
                  <a:schemeClr val="tx1">
                    <a:lumMod val="50000"/>
                    <a:lumOff val="50000"/>
                  </a:schemeClr>
                </a:solidFill>
              </a:rPr>
              <a:t> rachète un studio français</a:t>
            </a:r>
          </a:p>
        </p:txBody>
      </p:sp>
      <p:sp>
        <p:nvSpPr>
          <p:cNvPr id="22" name="ZoneTexte 21">
            <a:extLst>
              <a:ext uri="{FF2B5EF4-FFF2-40B4-BE49-F238E27FC236}">
                <a16:creationId xmlns:a16="http://schemas.microsoft.com/office/drawing/2014/main" id="{EC24781C-0D27-4A9A-B5EE-752073D0FA61}"/>
              </a:ext>
            </a:extLst>
          </p:cNvPr>
          <p:cNvSpPr txBox="1"/>
          <p:nvPr/>
        </p:nvSpPr>
        <p:spPr>
          <a:xfrm>
            <a:off x="4582333" y="3123254"/>
            <a:ext cx="1620000" cy="756000"/>
          </a:xfrm>
          <a:prstGeom prst="rect">
            <a:avLst/>
          </a:prstGeom>
          <a:noFill/>
          <a:ln>
            <a:noFill/>
          </a:ln>
        </p:spPr>
        <p:txBody>
          <a:bodyPr wrap="square" rtlCol="0">
            <a:noAutofit/>
          </a:bodyPr>
          <a:lstStyle/>
          <a:p>
            <a:pPr algn="ctr"/>
            <a:r>
              <a:rPr lang="fr-FR" sz="1000" i="1" u="sng" dirty="0">
                <a:solidFill>
                  <a:schemeClr val="tx1">
                    <a:lumMod val="50000"/>
                    <a:lumOff val="50000"/>
                  </a:schemeClr>
                </a:solidFill>
              </a:rPr>
              <a:t>Groupe suédois </a:t>
            </a:r>
            <a:r>
              <a:rPr lang="fr-FR" sz="1000" i="1" dirty="0">
                <a:solidFill>
                  <a:schemeClr val="tx1">
                    <a:lumMod val="50000"/>
                    <a:lumOff val="50000"/>
                  </a:schemeClr>
                </a:solidFill>
              </a:rPr>
              <a:t>international rachète un studio français</a:t>
            </a:r>
          </a:p>
        </p:txBody>
      </p:sp>
      <p:sp>
        <p:nvSpPr>
          <p:cNvPr id="23" name="ZoneTexte 22">
            <a:extLst>
              <a:ext uri="{FF2B5EF4-FFF2-40B4-BE49-F238E27FC236}">
                <a16:creationId xmlns:a16="http://schemas.microsoft.com/office/drawing/2014/main" id="{4EA7C5F3-1A43-41C8-9B4E-F3AA14EE4FF9}"/>
              </a:ext>
            </a:extLst>
          </p:cNvPr>
          <p:cNvSpPr txBox="1"/>
          <p:nvPr/>
        </p:nvSpPr>
        <p:spPr>
          <a:xfrm>
            <a:off x="4667902" y="4998182"/>
            <a:ext cx="1620000" cy="756000"/>
          </a:xfrm>
          <a:prstGeom prst="rect">
            <a:avLst/>
          </a:prstGeom>
          <a:noFill/>
          <a:ln>
            <a:noFill/>
          </a:ln>
        </p:spPr>
        <p:txBody>
          <a:bodyPr wrap="square" rtlCol="0">
            <a:noAutofit/>
          </a:bodyPr>
          <a:lstStyle/>
          <a:p>
            <a:pPr algn="ctr"/>
            <a:r>
              <a:rPr lang="fr-FR" sz="1000" i="1" dirty="0">
                <a:solidFill>
                  <a:schemeClr val="tx1">
                    <a:lumMod val="50000"/>
                    <a:lumOff val="50000"/>
                  </a:schemeClr>
                </a:solidFill>
              </a:rPr>
              <a:t>Rachat d’un studio </a:t>
            </a:r>
            <a:r>
              <a:rPr lang="fr-FR" sz="1000" i="1" u="sng" dirty="0">
                <a:solidFill>
                  <a:schemeClr val="tx1">
                    <a:lumMod val="50000"/>
                    <a:lumOff val="50000"/>
                  </a:schemeClr>
                </a:solidFill>
              </a:rPr>
              <a:t>français</a:t>
            </a:r>
            <a:r>
              <a:rPr lang="fr-FR" sz="1000" i="1" dirty="0">
                <a:solidFill>
                  <a:schemeClr val="tx1">
                    <a:lumMod val="50000"/>
                    <a:lumOff val="50000"/>
                  </a:schemeClr>
                </a:solidFill>
              </a:rPr>
              <a:t> par un autre</a:t>
            </a:r>
          </a:p>
        </p:txBody>
      </p:sp>
      <p:sp>
        <p:nvSpPr>
          <p:cNvPr id="24" name="ZoneTexte 23">
            <a:extLst>
              <a:ext uri="{FF2B5EF4-FFF2-40B4-BE49-F238E27FC236}">
                <a16:creationId xmlns:a16="http://schemas.microsoft.com/office/drawing/2014/main" id="{4F68B420-2857-4258-9152-3A83BABBD0DE}"/>
              </a:ext>
            </a:extLst>
          </p:cNvPr>
          <p:cNvSpPr txBox="1"/>
          <p:nvPr/>
        </p:nvSpPr>
        <p:spPr>
          <a:xfrm>
            <a:off x="6522098" y="4998182"/>
            <a:ext cx="1620000" cy="883295"/>
          </a:xfrm>
          <a:prstGeom prst="rect">
            <a:avLst/>
          </a:prstGeom>
          <a:noFill/>
          <a:ln>
            <a:noFill/>
          </a:ln>
        </p:spPr>
        <p:txBody>
          <a:bodyPr wrap="square" rtlCol="0">
            <a:noAutofit/>
          </a:bodyPr>
          <a:lstStyle/>
          <a:p>
            <a:pPr algn="ctr"/>
            <a:r>
              <a:rPr lang="fr-FR" sz="1000" i="1" dirty="0">
                <a:solidFill>
                  <a:schemeClr val="tx1">
                    <a:lumMod val="50000"/>
                    <a:lumOff val="50000"/>
                  </a:schemeClr>
                </a:solidFill>
              </a:rPr>
              <a:t>Activité d’une société française cédée à un </a:t>
            </a:r>
            <a:r>
              <a:rPr lang="fr-FR" sz="1000" i="1" u="sng" dirty="0">
                <a:solidFill>
                  <a:schemeClr val="tx1">
                    <a:lumMod val="50000"/>
                    <a:lumOff val="50000"/>
                  </a:schemeClr>
                </a:solidFill>
              </a:rPr>
              <a:t>groupe international </a:t>
            </a:r>
            <a:r>
              <a:rPr lang="fr-FR" sz="1000" i="1" dirty="0">
                <a:solidFill>
                  <a:schemeClr val="tx1">
                    <a:lumMod val="50000"/>
                    <a:lumOff val="50000"/>
                  </a:schemeClr>
                </a:solidFill>
              </a:rPr>
              <a:t> enregistré aux Pays-Bas</a:t>
            </a:r>
          </a:p>
        </p:txBody>
      </p:sp>
      <p:sp>
        <p:nvSpPr>
          <p:cNvPr id="25" name="ZoneTexte 24">
            <a:extLst>
              <a:ext uri="{FF2B5EF4-FFF2-40B4-BE49-F238E27FC236}">
                <a16:creationId xmlns:a16="http://schemas.microsoft.com/office/drawing/2014/main" id="{909819A9-9300-42E8-AE8A-0B08447F24A8}"/>
              </a:ext>
            </a:extLst>
          </p:cNvPr>
          <p:cNvSpPr txBox="1"/>
          <p:nvPr/>
        </p:nvSpPr>
        <p:spPr>
          <a:xfrm>
            <a:off x="6629329" y="3123254"/>
            <a:ext cx="1488032" cy="1199840"/>
          </a:xfrm>
          <a:prstGeom prst="rect">
            <a:avLst/>
          </a:prstGeom>
          <a:noFill/>
          <a:ln>
            <a:noFill/>
          </a:ln>
        </p:spPr>
        <p:txBody>
          <a:bodyPr wrap="square" rtlCol="0">
            <a:noAutofit/>
          </a:bodyPr>
          <a:lstStyle/>
          <a:p>
            <a:pPr algn="ctr"/>
            <a:r>
              <a:rPr lang="fr-FR" sz="1000" i="1" dirty="0">
                <a:solidFill>
                  <a:schemeClr val="tx1">
                    <a:lumMod val="50000"/>
                    <a:lumOff val="50000"/>
                  </a:schemeClr>
                </a:solidFill>
              </a:rPr>
              <a:t>Entrée au capital du studio par le 2</a:t>
            </a:r>
            <a:r>
              <a:rPr lang="fr-FR" sz="1000" i="1" baseline="30000" dirty="0">
                <a:solidFill>
                  <a:schemeClr val="tx1">
                    <a:lumMod val="50000"/>
                    <a:lumOff val="50000"/>
                  </a:schemeClr>
                </a:solidFill>
              </a:rPr>
              <a:t>ème</a:t>
            </a:r>
            <a:r>
              <a:rPr lang="fr-FR" sz="1000" i="1" dirty="0">
                <a:solidFill>
                  <a:schemeClr val="tx1">
                    <a:lumMod val="50000"/>
                    <a:lumOff val="50000"/>
                  </a:schemeClr>
                </a:solidFill>
              </a:rPr>
              <a:t> éditeur de presse en France (appartient au groupe tchèque IMI)</a:t>
            </a:r>
          </a:p>
        </p:txBody>
      </p:sp>
      <p:sp>
        <p:nvSpPr>
          <p:cNvPr id="26" name="ZoneTexte 25">
            <a:extLst>
              <a:ext uri="{FF2B5EF4-FFF2-40B4-BE49-F238E27FC236}">
                <a16:creationId xmlns:a16="http://schemas.microsoft.com/office/drawing/2014/main" id="{CA0B0236-9A69-487C-85F2-0C416B20A20B}"/>
              </a:ext>
            </a:extLst>
          </p:cNvPr>
          <p:cNvSpPr txBox="1"/>
          <p:nvPr/>
        </p:nvSpPr>
        <p:spPr>
          <a:xfrm>
            <a:off x="8891568" y="3123254"/>
            <a:ext cx="1620000" cy="756000"/>
          </a:xfrm>
          <a:prstGeom prst="rect">
            <a:avLst/>
          </a:prstGeom>
          <a:noFill/>
          <a:ln>
            <a:noFill/>
          </a:ln>
        </p:spPr>
        <p:txBody>
          <a:bodyPr wrap="square" rtlCol="0">
            <a:noAutofit/>
          </a:bodyPr>
          <a:lstStyle/>
          <a:p>
            <a:pPr algn="ctr"/>
            <a:r>
              <a:rPr lang="fr-FR" sz="1000" i="1" dirty="0">
                <a:solidFill>
                  <a:schemeClr val="tx1">
                    <a:lumMod val="50000"/>
                    <a:lumOff val="50000"/>
                  </a:schemeClr>
                </a:solidFill>
              </a:rPr>
              <a:t>Rachat d’un studio </a:t>
            </a:r>
            <a:r>
              <a:rPr lang="fr-FR" sz="1000" i="1" u="sng" dirty="0">
                <a:solidFill>
                  <a:schemeClr val="tx1">
                    <a:lumMod val="50000"/>
                    <a:lumOff val="50000"/>
                  </a:schemeClr>
                </a:solidFill>
              </a:rPr>
              <a:t>français</a:t>
            </a:r>
            <a:r>
              <a:rPr lang="fr-FR" sz="1000" i="1" dirty="0">
                <a:solidFill>
                  <a:schemeClr val="tx1">
                    <a:lumMod val="50000"/>
                    <a:lumOff val="50000"/>
                  </a:schemeClr>
                </a:solidFill>
              </a:rPr>
              <a:t> par un autre</a:t>
            </a:r>
          </a:p>
        </p:txBody>
      </p:sp>
      <p:sp>
        <p:nvSpPr>
          <p:cNvPr id="30" name="ZoneTexte 29">
            <a:extLst>
              <a:ext uri="{FF2B5EF4-FFF2-40B4-BE49-F238E27FC236}">
                <a16:creationId xmlns:a16="http://schemas.microsoft.com/office/drawing/2014/main" id="{EB060188-8EBD-4142-8220-6B78E8E82DFE}"/>
              </a:ext>
            </a:extLst>
          </p:cNvPr>
          <p:cNvSpPr txBox="1"/>
          <p:nvPr/>
        </p:nvSpPr>
        <p:spPr>
          <a:xfrm>
            <a:off x="10241567" y="5026103"/>
            <a:ext cx="1620000" cy="428836"/>
          </a:xfrm>
          <a:prstGeom prst="rect">
            <a:avLst/>
          </a:prstGeom>
          <a:solidFill>
            <a:srgbClr val="FFCCFF"/>
          </a:solidFill>
          <a:ln>
            <a:noFill/>
          </a:ln>
        </p:spPr>
        <p:txBody>
          <a:bodyPr wrap="square" rtlCol="0">
            <a:noAutofit/>
          </a:bodyPr>
          <a:lstStyle/>
          <a:p>
            <a:pPr algn="ctr"/>
            <a:r>
              <a:rPr lang="fr-FR" sz="1000" dirty="0">
                <a:solidFill>
                  <a:schemeClr val="tx2"/>
                </a:solidFill>
              </a:rPr>
              <a:t>Activités création/financement</a:t>
            </a:r>
          </a:p>
        </p:txBody>
      </p:sp>
      <p:sp>
        <p:nvSpPr>
          <p:cNvPr id="31" name="ZoneTexte 30">
            <a:extLst>
              <a:ext uri="{FF2B5EF4-FFF2-40B4-BE49-F238E27FC236}">
                <a16:creationId xmlns:a16="http://schemas.microsoft.com/office/drawing/2014/main" id="{0A870CA1-7D7F-4FBE-9861-E5E958A1053C}"/>
              </a:ext>
            </a:extLst>
          </p:cNvPr>
          <p:cNvSpPr txBox="1"/>
          <p:nvPr/>
        </p:nvSpPr>
        <p:spPr>
          <a:xfrm>
            <a:off x="10241567" y="5487798"/>
            <a:ext cx="1620000" cy="393679"/>
          </a:xfrm>
          <a:prstGeom prst="rect">
            <a:avLst/>
          </a:prstGeom>
          <a:solidFill>
            <a:schemeClr val="accent4">
              <a:lumMod val="20000"/>
              <a:lumOff val="80000"/>
            </a:schemeClr>
          </a:solidFill>
          <a:ln>
            <a:noFill/>
          </a:ln>
        </p:spPr>
        <p:txBody>
          <a:bodyPr wrap="square" rtlCol="0">
            <a:noAutofit/>
          </a:bodyPr>
          <a:lstStyle/>
          <a:p>
            <a:pPr algn="ctr"/>
            <a:r>
              <a:rPr lang="fr-FR" sz="1000" dirty="0">
                <a:solidFill>
                  <a:schemeClr val="tx2"/>
                </a:solidFill>
              </a:rPr>
              <a:t>Activités techniques</a:t>
            </a:r>
          </a:p>
        </p:txBody>
      </p:sp>
      <p:sp>
        <p:nvSpPr>
          <p:cNvPr id="32" name="ZoneTexte 31">
            <a:extLst>
              <a:ext uri="{FF2B5EF4-FFF2-40B4-BE49-F238E27FC236}">
                <a16:creationId xmlns:a16="http://schemas.microsoft.com/office/drawing/2014/main" id="{3DF1FFC8-2880-4297-8F8D-B94403D6A49A}"/>
              </a:ext>
            </a:extLst>
          </p:cNvPr>
          <p:cNvSpPr txBox="1"/>
          <p:nvPr/>
        </p:nvSpPr>
        <p:spPr>
          <a:xfrm>
            <a:off x="1583585" y="6236141"/>
            <a:ext cx="9765437" cy="479267"/>
          </a:xfrm>
          <a:prstGeom prst="rect">
            <a:avLst/>
          </a:prstGeom>
          <a:noFill/>
          <a:ln>
            <a:noFill/>
          </a:ln>
        </p:spPr>
        <p:txBody>
          <a:bodyPr wrap="square" rtlCol="0" anchor="ctr">
            <a:noAutofit/>
          </a:bodyPr>
          <a:lstStyle/>
          <a:p>
            <a:r>
              <a:rPr lang="fr-FR" sz="1400" b="1" dirty="0"/>
              <a:t>Une concentration </a:t>
            </a:r>
            <a:r>
              <a:rPr lang="fr-FR" sz="1400" dirty="0"/>
              <a:t>du marché qui concerne </a:t>
            </a:r>
            <a:r>
              <a:rPr lang="fr-FR" sz="1400" b="1" dirty="0"/>
              <a:t>tout particulièrement les activités de création/financement et les studios de production, </a:t>
            </a:r>
            <a:r>
              <a:rPr lang="fr-FR" sz="1400" dirty="0"/>
              <a:t>avec des rachats ou prises de participation d’acteurs français ou étrangers.</a:t>
            </a:r>
          </a:p>
        </p:txBody>
      </p:sp>
      <p:sp>
        <p:nvSpPr>
          <p:cNvPr id="34" name="Triangle isocèle 33">
            <a:extLst>
              <a:ext uri="{FF2B5EF4-FFF2-40B4-BE49-F238E27FC236}">
                <a16:creationId xmlns:a16="http://schemas.microsoft.com/office/drawing/2014/main" id="{21B8D7A8-97D6-4D1B-B3C5-16BEEB2CD954}"/>
              </a:ext>
            </a:extLst>
          </p:cNvPr>
          <p:cNvSpPr/>
          <p:nvPr/>
        </p:nvSpPr>
        <p:spPr>
          <a:xfrm rot="5400000">
            <a:off x="1264537" y="6330814"/>
            <a:ext cx="388787" cy="249308"/>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90D15026-D0C9-41D0-90A0-FF65557EE257}"/>
              </a:ext>
            </a:extLst>
          </p:cNvPr>
          <p:cNvSpPr/>
          <p:nvPr/>
        </p:nvSpPr>
        <p:spPr>
          <a:xfrm>
            <a:off x="360665" y="3177509"/>
            <a:ext cx="2370338" cy="23102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2"/>
                </a:solidFill>
              </a:rPr>
              <a:t>Une phase de concentration en 2022/2023 qui concerne peu la partie technique</a:t>
            </a:r>
          </a:p>
        </p:txBody>
      </p:sp>
      <p:cxnSp>
        <p:nvCxnSpPr>
          <p:cNvPr id="35" name="Connecteur droit 34">
            <a:extLst>
              <a:ext uri="{FF2B5EF4-FFF2-40B4-BE49-F238E27FC236}">
                <a16:creationId xmlns:a16="http://schemas.microsoft.com/office/drawing/2014/main" id="{B49AF540-6307-45CB-98CA-1240DEFC5C07}"/>
              </a:ext>
            </a:extLst>
          </p:cNvPr>
          <p:cNvCxnSpPr>
            <a:cxnSpLocks/>
          </p:cNvCxnSpPr>
          <p:nvPr/>
        </p:nvCxnSpPr>
        <p:spPr>
          <a:xfrm>
            <a:off x="8462931" y="1634214"/>
            <a:ext cx="0" cy="424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7795BFA-668D-4BB0-8721-14CAD5DD39D6}"/>
              </a:ext>
            </a:extLst>
          </p:cNvPr>
          <p:cNvCxnSpPr>
            <a:cxnSpLocks/>
          </p:cNvCxnSpPr>
          <p:nvPr/>
        </p:nvCxnSpPr>
        <p:spPr>
          <a:xfrm flipH="1">
            <a:off x="3644300" y="2193642"/>
            <a:ext cx="0" cy="13002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894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llipse 29">
            <a:extLst>
              <a:ext uri="{FF2B5EF4-FFF2-40B4-BE49-F238E27FC236}">
                <a16:creationId xmlns:a16="http://schemas.microsoft.com/office/drawing/2014/main" id="{55416BC3-A6DF-4F72-963D-81B79116B09F}"/>
              </a:ext>
            </a:extLst>
          </p:cNvPr>
          <p:cNvSpPr/>
          <p:nvPr/>
        </p:nvSpPr>
        <p:spPr>
          <a:xfrm>
            <a:off x="1144778" y="1263584"/>
            <a:ext cx="2808000" cy="28080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rgbClr val="1E1348"/>
              </a:solidFill>
            </a:endParaRPr>
          </a:p>
        </p:txBody>
      </p:sp>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26</a:t>
            </a:fld>
            <a:endParaRPr lang="en-US"/>
          </a:p>
        </p:txBody>
      </p:sp>
      <p:sp>
        <p:nvSpPr>
          <p:cNvPr id="7" name="Espace réservé du texte 6">
            <a:extLst>
              <a:ext uri="{FF2B5EF4-FFF2-40B4-BE49-F238E27FC236}">
                <a16:creationId xmlns:a16="http://schemas.microsoft.com/office/drawing/2014/main" id="{9222E7DA-E792-4C05-8773-181C4FC3F2C5}"/>
              </a:ext>
            </a:extLst>
          </p:cNvPr>
          <p:cNvSpPr>
            <a:spLocks noGrp="1"/>
          </p:cNvSpPr>
          <p:nvPr>
            <p:ph type="body" sz="quarter" idx="13"/>
          </p:nvPr>
        </p:nvSpPr>
        <p:spPr>
          <a:xfrm>
            <a:off x="546099" y="733425"/>
            <a:ext cx="11900938" cy="584775"/>
          </a:xfrm>
        </p:spPr>
        <p:txBody>
          <a:bodyPr/>
          <a:lstStyle/>
          <a:p>
            <a:pPr>
              <a:spcBef>
                <a:spcPts val="0"/>
              </a:spcBef>
            </a:pPr>
            <a:r>
              <a:rPr lang="fr-FR" sz="1600" dirty="0"/>
              <a:t>MALGRÉ LES CONCENTRATIONS, UN MARCHÉ DE LA CRÉATION TOUJOURS ÉCLATÉ, CELUI DE L’OFFRE TECHNIQUE DAVANTAGE CONCENTRÉ</a:t>
            </a:r>
          </a:p>
        </p:txBody>
      </p:sp>
      <p:sp>
        <p:nvSpPr>
          <p:cNvPr id="4" name="Titre 3"/>
          <p:cNvSpPr>
            <a:spLocks noGrp="1"/>
          </p:cNvSpPr>
          <p:nvPr>
            <p:ph type="title"/>
          </p:nvPr>
        </p:nvSpPr>
        <p:spPr/>
        <p:txBody>
          <a:bodyPr/>
          <a:lstStyle/>
          <a:p>
            <a:r>
              <a:rPr lang="fr-FR" dirty="0"/>
              <a:t>L’OBSERVATOIRE</a:t>
            </a:r>
          </a:p>
        </p:txBody>
      </p:sp>
      <p:cxnSp>
        <p:nvCxnSpPr>
          <p:cNvPr id="5" name="Connecteur droit avec flèche 4">
            <a:extLst>
              <a:ext uri="{FF2B5EF4-FFF2-40B4-BE49-F238E27FC236}">
                <a16:creationId xmlns:a16="http://schemas.microsoft.com/office/drawing/2014/main" id="{EFC39C36-45F9-4F47-8151-B82F3FEC53CF}"/>
              </a:ext>
            </a:extLst>
          </p:cNvPr>
          <p:cNvCxnSpPr>
            <a:cxnSpLocks/>
          </p:cNvCxnSpPr>
          <p:nvPr/>
        </p:nvCxnSpPr>
        <p:spPr>
          <a:xfrm>
            <a:off x="933058" y="5542379"/>
            <a:ext cx="1072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3C43ED01-0080-4421-9AC3-8B3F471550AD}"/>
              </a:ext>
            </a:extLst>
          </p:cNvPr>
          <p:cNvCxnSpPr>
            <a:cxnSpLocks/>
          </p:cNvCxnSpPr>
          <p:nvPr/>
        </p:nvCxnSpPr>
        <p:spPr>
          <a:xfrm flipV="1">
            <a:off x="933059" y="1604861"/>
            <a:ext cx="0" cy="3937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89AE1687-1D03-434A-A90B-2A02C2042793}"/>
              </a:ext>
            </a:extLst>
          </p:cNvPr>
          <p:cNvSpPr/>
          <p:nvPr/>
        </p:nvSpPr>
        <p:spPr>
          <a:xfrm>
            <a:off x="7135037" y="4654808"/>
            <a:ext cx="360000" cy="3600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1E1348"/>
              </a:solidFill>
            </a:endParaRPr>
          </a:p>
        </p:txBody>
      </p:sp>
      <p:sp>
        <p:nvSpPr>
          <p:cNvPr id="31" name="Ellipse 30">
            <a:extLst>
              <a:ext uri="{FF2B5EF4-FFF2-40B4-BE49-F238E27FC236}">
                <a16:creationId xmlns:a16="http://schemas.microsoft.com/office/drawing/2014/main" id="{7D2A44A8-98C6-4C92-823C-C8C8FA1CC5B3}"/>
              </a:ext>
            </a:extLst>
          </p:cNvPr>
          <p:cNvSpPr/>
          <p:nvPr/>
        </p:nvSpPr>
        <p:spPr>
          <a:xfrm>
            <a:off x="9082799" y="1816999"/>
            <a:ext cx="1800000" cy="1800000"/>
          </a:xfrm>
          <a:prstGeom prst="ellipse">
            <a:avLst/>
          </a:prstGeom>
          <a:solidFill>
            <a:srgbClr val="FF66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baseline="30000" dirty="0">
                <a:solidFill>
                  <a:srgbClr val="1E1348"/>
                </a:solidFill>
              </a:rPr>
              <a:t> </a:t>
            </a:r>
          </a:p>
        </p:txBody>
      </p:sp>
      <p:sp>
        <p:nvSpPr>
          <p:cNvPr id="33" name="Rectangle 32">
            <a:extLst>
              <a:ext uri="{FF2B5EF4-FFF2-40B4-BE49-F238E27FC236}">
                <a16:creationId xmlns:a16="http://schemas.microsoft.com/office/drawing/2014/main" id="{D81A902A-7936-4D48-8E26-4669DD1F8B23}"/>
              </a:ext>
            </a:extLst>
          </p:cNvPr>
          <p:cNvSpPr/>
          <p:nvPr/>
        </p:nvSpPr>
        <p:spPr>
          <a:xfrm>
            <a:off x="10607773" y="5515436"/>
            <a:ext cx="1645509" cy="563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1E1348"/>
                </a:solidFill>
              </a:rPr>
              <a:t>Nombre d’acteurs sur le marché FR</a:t>
            </a:r>
          </a:p>
        </p:txBody>
      </p:sp>
      <p:sp>
        <p:nvSpPr>
          <p:cNvPr id="34" name="Rectangle 33">
            <a:extLst>
              <a:ext uri="{FF2B5EF4-FFF2-40B4-BE49-F238E27FC236}">
                <a16:creationId xmlns:a16="http://schemas.microsoft.com/office/drawing/2014/main" id="{092F8A38-79DD-4F9A-8253-1E63BC27FFB2}"/>
              </a:ext>
            </a:extLst>
          </p:cNvPr>
          <p:cNvSpPr/>
          <p:nvPr/>
        </p:nvSpPr>
        <p:spPr>
          <a:xfrm>
            <a:off x="-201465" y="1162640"/>
            <a:ext cx="1235459" cy="692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1E1348"/>
                </a:solidFill>
              </a:rPr>
              <a:t>Taille </a:t>
            </a:r>
            <a:r>
              <a:rPr lang="fr-FR" sz="1200" b="1" dirty="0" err="1">
                <a:solidFill>
                  <a:srgbClr val="1E1348"/>
                </a:solidFill>
              </a:rPr>
              <a:t>moy</a:t>
            </a:r>
            <a:r>
              <a:rPr lang="fr-FR" sz="1200" b="1" dirty="0">
                <a:solidFill>
                  <a:srgbClr val="1E1348"/>
                </a:solidFill>
              </a:rPr>
              <a:t>. structures </a:t>
            </a:r>
            <a:r>
              <a:rPr lang="fr-FR" sz="800" i="1" dirty="0">
                <a:solidFill>
                  <a:srgbClr val="1E1348"/>
                </a:solidFill>
              </a:rPr>
              <a:t>(nbr salariés)</a:t>
            </a:r>
          </a:p>
        </p:txBody>
      </p:sp>
      <p:sp>
        <p:nvSpPr>
          <p:cNvPr id="39" name="Rectangle 38">
            <a:extLst>
              <a:ext uri="{FF2B5EF4-FFF2-40B4-BE49-F238E27FC236}">
                <a16:creationId xmlns:a16="http://schemas.microsoft.com/office/drawing/2014/main" id="{78709FF2-6D81-4551-9C40-DFAF75605669}"/>
              </a:ext>
            </a:extLst>
          </p:cNvPr>
          <p:cNvSpPr/>
          <p:nvPr/>
        </p:nvSpPr>
        <p:spPr>
          <a:xfrm>
            <a:off x="11590068" y="5397128"/>
            <a:ext cx="689147" cy="243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a:solidFill>
                  <a:srgbClr val="1E1348"/>
                </a:solidFill>
              </a:rPr>
              <a:t>+</a:t>
            </a:r>
          </a:p>
        </p:txBody>
      </p:sp>
      <p:grpSp>
        <p:nvGrpSpPr>
          <p:cNvPr id="6" name="Groupe 5">
            <a:extLst>
              <a:ext uri="{FF2B5EF4-FFF2-40B4-BE49-F238E27FC236}">
                <a16:creationId xmlns:a16="http://schemas.microsoft.com/office/drawing/2014/main" id="{BEE92747-7DD8-4203-BAED-B721BB74E377}"/>
              </a:ext>
            </a:extLst>
          </p:cNvPr>
          <p:cNvGrpSpPr/>
          <p:nvPr/>
        </p:nvGrpSpPr>
        <p:grpSpPr>
          <a:xfrm>
            <a:off x="1250065" y="5685693"/>
            <a:ext cx="307051" cy="265240"/>
            <a:chOff x="1604680" y="5779767"/>
            <a:chExt cx="307051" cy="265240"/>
          </a:xfrm>
        </p:grpSpPr>
        <p:sp>
          <p:nvSpPr>
            <p:cNvPr id="51" name="Ellipse 50">
              <a:extLst>
                <a:ext uri="{FF2B5EF4-FFF2-40B4-BE49-F238E27FC236}">
                  <a16:creationId xmlns:a16="http://schemas.microsoft.com/office/drawing/2014/main" id="{703C6E78-E44B-48D7-A2D1-CB4E6FCA3732}"/>
                </a:ext>
              </a:extLst>
            </p:cNvPr>
            <p:cNvSpPr/>
            <p:nvPr/>
          </p:nvSpPr>
          <p:spPr>
            <a:xfrm>
              <a:off x="1604680" y="5779767"/>
              <a:ext cx="307051" cy="265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rgbClr val="1E1348"/>
                </a:solidFill>
              </a:endParaRPr>
            </a:p>
          </p:txBody>
        </p:sp>
        <p:sp>
          <p:nvSpPr>
            <p:cNvPr id="52" name="Ellipse 51">
              <a:extLst>
                <a:ext uri="{FF2B5EF4-FFF2-40B4-BE49-F238E27FC236}">
                  <a16:creationId xmlns:a16="http://schemas.microsoft.com/office/drawing/2014/main" id="{4B1FE7CC-F9A4-4D90-97BD-8D9BDEBA52F7}"/>
                </a:ext>
              </a:extLst>
            </p:cNvPr>
            <p:cNvSpPr/>
            <p:nvPr/>
          </p:nvSpPr>
          <p:spPr>
            <a:xfrm>
              <a:off x="1669996" y="5912387"/>
              <a:ext cx="167089" cy="1301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rgbClr val="1E1348"/>
                </a:solidFill>
              </a:endParaRPr>
            </a:p>
          </p:txBody>
        </p:sp>
      </p:grpSp>
      <p:sp>
        <p:nvSpPr>
          <p:cNvPr id="53" name="Rectangle 52">
            <a:extLst>
              <a:ext uri="{FF2B5EF4-FFF2-40B4-BE49-F238E27FC236}">
                <a16:creationId xmlns:a16="http://schemas.microsoft.com/office/drawing/2014/main" id="{6CCE073A-B3C4-412E-9F05-EDE69F492F4A}"/>
              </a:ext>
            </a:extLst>
          </p:cNvPr>
          <p:cNvSpPr/>
          <p:nvPr/>
        </p:nvSpPr>
        <p:spPr>
          <a:xfrm>
            <a:off x="1486810" y="5672176"/>
            <a:ext cx="1525538" cy="314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i="1" dirty="0">
                <a:solidFill>
                  <a:srgbClr val="1E1348"/>
                </a:solidFill>
              </a:rPr>
              <a:t>CA moyen par catégorie</a:t>
            </a:r>
          </a:p>
        </p:txBody>
      </p:sp>
      <p:sp>
        <p:nvSpPr>
          <p:cNvPr id="54" name="Rectangle 53">
            <a:extLst>
              <a:ext uri="{FF2B5EF4-FFF2-40B4-BE49-F238E27FC236}">
                <a16:creationId xmlns:a16="http://schemas.microsoft.com/office/drawing/2014/main" id="{76F742B2-CDBE-45AD-8C2C-2BC4FBCBF048}"/>
              </a:ext>
            </a:extLst>
          </p:cNvPr>
          <p:cNvSpPr/>
          <p:nvPr/>
        </p:nvSpPr>
        <p:spPr>
          <a:xfrm>
            <a:off x="3392732" y="5516683"/>
            <a:ext cx="6764177" cy="508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i="1" dirty="0">
                <a:solidFill>
                  <a:srgbClr val="1E1348"/>
                </a:solidFill>
              </a:rPr>
              <a:t>1 -  Les autres catégories de radio n’ont pas été étudiées, la récolte d’information n’ayant pas permis d’obtenir des données exploitables</a:t>
            </a:r>
          </a:p>
          <a:p>
            <a:r>
              <a:rPr lang="fr-FR" sz="800" i="1" dirty="0">
                <a:solidFill>
                  <a:srgbClr val="1E1348"/>
                </a:solidFill>
              </a:rPr>
              <a:t>2 - Pas de données disponibles sur les plateformes propriétaires et les plateformes agrégateurs</a:t>
            </a:r>
          </a:p>
        </p:txBody>
      </p:sp>
      <p:sp>
        <p:nvSpPr>
          <p:cNvPr id="55" name="Rectangle 54">
            <a:extLst>
              <a:ext uri="{FF2B5EF4-FFF2-40B4-BE49-F238E27FC236}">
                <a16:creationId xmlns:a16="http://schemas.microsoft.com/office/drawing/2014/main" id="{C6057B43-6217-4BA6-9D7E-E1D7EEA0B27C}"/>
              </a:ext>
            </a:extLst>
          </p:cNvPr>
          <p:cNvSpPr/>
          <p:nvPr/>
        </p:nvSpPr>
        <p:spPr>
          <a:xfrm>
            <a:off x="755410" y="5496305"/>
            <a:ext cx="767580" cy="243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0" b="1" dirty="0">
                <a:solidFill>
                  <a:srgbClr val="1E1348"/>
                </a:solidFill>
              </a:rPr>
              <a:t>-</a:t>
            </a:r>
          </a:p>
        </p:txBody>
      </p:sp>
      <p:sp>
        <p:nvSpPr>
          <p:cNvPr id="45" name="Ellipse 44">
            <a:extLst>
              <a:ext uri="{FF2B5EF4-FFF2-40B4-BE49-F238E27FC236}">
                <a16:creationId xmlns:a16="http://schemas.microsoft.com/office/drawing/2014/main" id="{1893F56C-3D86-47D6-A1A0-A09CE05AE08F}"/>
              </a:ext>
            </a:extLst>
          </p:cNvPr>
          <p:cNvSpPr/>
          <p:nvPr/>
        </p:nvSpPr>
        <p:spPr>
          <a:xfrm>
            <a:off x="2007781" y="4487988"/>
            <a:ext cx="648000" cy="648000"/>
          </a:xfrm>
          <a:prstGeom prst="ellipse">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1E1348"/>
              </a:solidFill>
            </a:endParaRPr>
          </a:p>
        </p:txBody>
      </p:sp>
      <p:sp>
        <p:nvSpPr>
          <p:cNvPr id="46" name="Rectangle 45">
            <a:extLst>
              <a:ext uri="{FF2B5EF4-FFF2-40B4-BE49-F238E27FC236}">
                <a16:creationId xmlns:a16="http://schemas.microsoft.com/office/drawing/2014/main" id="{5ABE7C68-B891-41BF-B367-69B2D6546377}"/>
              </a:ext>
            </a:extLst>
          </p:cNvPr>
          <p:cNvSpPr/>
          <p:nvPr/>
        </p:nvSpPr>
        <p:spPr>
          <a:xfrm>
            <a:off x="6236045" y="4382363"/>
            <a:ext cx="2238536" cy="1025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Studios de production, principalement « pure </a:t>
            </a:r>
            <a:r>
              <a:rPr lang="fr-FR" sz="1000" b="1" dirty="0" err="1">
                <a:solidFill>
                  <a:srgbClr val="1E1348"/>
                </a:solidFill>
              </a:rPr>
              <a:t>player</a:t>
            </a:r>
            <a:r>
              <a:rPr lang="fr-FR" sz="1000" b="1" dirty="0">
                <a:solidFill>
                  <a:srgbClr val="1E1348"/>
                </a:solidFill>
              </a:rPr>
              <a:t> » </a:t>
            </a:r>
            <a:r>
              <a:rPr lang="fr-FR" sz="1000" dirty="0">
                <a:solidFill>
                  <a:srgbClr val="1E1348"/>
                </a:solidFill>
              </a:rPr>
              <a:t>acteurs français, mais </a:t>
            </a:r>
            <a:r>
              <a:rPr lang="fr-FR" sz="1000" b="1" dirty="0">
                <a:solidFill>
                  <a:srgbClr val="1E1348"/>
                </a:solidFill>
              </a:rPr>
              <a:t>aussi intégrés</a:t>
            </a:r>
            <a:r>
              <a:rPr lang="fr-FR" sz="1000" dirty="0">
                <a:solidFill>
                  <a:srgbClr val="1E1348"/>
                </a:solidFill>
              </a:rPr>
              <a:t>, notamment à des </a:t>
            </a:r>
            <a:r>
              <a:rPr lang="fr-FR" sz="1000" b="1" dirty="0">
                <a:solidFill>
                  <a:srgbClr val="1E1348"/>
                </a:solidFill>
              </a:rPr>
              <a:t>plateformes de streaming</a:t>
            </a:r>
          </a:p>
        </p:txBody>
      </p:sp>
      <p:sp>
        <p:nvSpPr>
          <p:cNvPr id="56" name="Rectangle 55">
            <a:extLst>
              <a:ext uri="{FF2B5EF4-FFF2-40B4-BE49-F238E27FC236}">
                <a16:creationId xmlns:a16="http://schemas.microsoft.com/office/drawing/2014/main" id="{26F932F3-A1A9-4BF4-8997-FE7CB0208356}"/>
              </a:ext>
            </a:extLst>
          </p:cNvPr>
          <p:cNvSpPr/>
          <p:nvPr/>
        </p:nvSpPr>
        <p:spPr>
          <a:xfrm>
            <a:off x="9009824" y="2220325"/>
            <a:ext cx="1943339" cy="1077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Editeurs </a:t>
            </a:r>
          </a:p>
          <a:p>
            <a:pPr algn="ctr"/>
            <a:r>
              <a:rPr lang="fr-FR" sz="1000" dirty="0">
                <a:solidFill>
                  <a:srgbClr val="1E1348"/>
                </a:solidFill>
              </a:rPr>
              <a:t>(radios nationales</a:t>
            </a:r>
            <a:r>
              <a:rPr lang="fr-FR" sz="1000" baseline="30000" dirty="0">
                <a:solidFill>
                  <a:srgbClr val="1E1348"/>
                </a:solidFill>
              </a:rPr>
              <a:t>1</a:t>
            </a:r>
            <a:r>
              <a:rPr lang="fr-FR" sz="1000" dirty="0">
                <a:solidFill>
                  <a:srgbClr val="1E1348"/>
                </a:solidFill>
              </a:rPr>
              <a:t>, presse, audiovisuel) appartenant à des groupes dont l’activité 1</a:t>
            </a:r>
            <a:r>
              <a:rPr lang="fr-FR" sz="1000" baseline="30000" dirty="0">
                <a:solidFill>
                  <a:srgbClr val="1E1348"/>
                </a:solidFill>
              </a:rPr>
              <a:t>ère</a:t>
            </a:r>
            <a:r>
              <a:rPr lang="fr-FR" sz="1000" dirty="0">
                <a:solidFill>
                  <a:srgbClr val="1E1348"/>
                </a:solidFill>
              </a:rPr>
              <a:t> n’est pas le podcast</a:t>
            </a:r>
          </a:p>
          <a:p>
            <a:pPr algn="ctr"/>
            <a:endParaRPr lang="fr-FR" sz="1000" dirty="0">
              <a:solidFill>
                <a:srgbClr val="1E1348"/>
              </a:solidFill>
            </a:endParaRPr>
          </a:p>
        </p:txBody>
      </p:sp>
      <p:sp>
        <p:nvSpPr>
          <p:cNvPr id="57" name="Rectangle 56">
            <a:extLst>
              <a:ext uri="{FF2B5EF4-FFF2-40B4-BE49-F238E27FC236}">
                <a16:creationId xmlns:a16="http://schemas.microsoft.com/office/drawing/2014/main" id="{73F0EB88-0F33-4FDA-AD8A-119FC2C412BE}"/>
              </a:ext>
            </a:extLst>
          </p:cNvPr>
          <p:cNvSpPr/>
          <p:nvPr/>
        </p:nvSpPr>
        <p:spPr>
          <a:xfrm>
            <a:off x="1590370" y="1978826"/>
            <a:ext cx="1851743" cy="967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Plateformes de diffusion de type streaming</a:t>
            </a:r>
            <a:r>
              <a:rPr lang="fr-FR" sz="1000" b="1" baseline="30000" dirty="0">
                <a:solidFill>
                  <a:srgbClr val="1E1348"/>
                </a:solidFill>
              </a:rPr>
              <a:t>2</a:t>
            </a:r>
            <a:r>
              <a:rPr lang="fr-FR" sz="1000" dirty="0">
                <a:solidFill>
                  <a:srgbClr val="1E1348"/>
                </a:solidFill>
              </a:rPr>
              <a:t>, principalement internationales</a:t>
            </a:r>
          </a:p>
        </p:txBody>
      </p:sp>
      <p:sp>
        <p:nvSpPr>
          <p:cNvPr id="58" name="Ellipse 57">
            <a:extLst>
              <a:ext uri="{FF2B5EF4-FFF2-40B4-BE49-F238E27FC236}">
                <a16:creationId xmlns:a16="http://schemas.microsoft.com/office/drawing/2014/main" id="{B6C55815-9ADF-4500-8ADA-A90CB04017AA}"/>
              </a:ext>
            </a:extLst>
          </p:cNvPr>
          <p:cNvSpPr/>
          <p:nvPr/>
        </p:nvSpPr>
        <p:spPr>
          <a:xfrm>
            <a:off x="1854502" y="4078596"/>
            <a:ext cx="648000" cy="648000"/>
          </a:xfrm>
          <a:prstGeom prst="ellipse">
            <a:avLst/>
          </a:prstGeom>
          <a:solidFill>
            <a:srgbClr val="99FF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b="1" dirty="0">
              <a:solidFill>
                <a:srgbClr val="1E1348"/>
              </a:solidFill>
            </a:endParaRPr>
          </a:p>
        </p:txBody>
      </p:sp>
      <p:sp>
        <p:nvSpPr>
          <p:cNvPr id="59" name="Rectangle 58">
            <a:extLst>
              <a:ext uri="{FF2B5EF4-FFF2-40B4-BE49-F238E27FC236}">
                <a16:creationId xmlns:a16="http://schemas.microsoft.com/office/drawing/2014/main" id="{473257D5-0E40-4E1F-B55A-3AAA9F377A4A}"/>
              </a:ext>
            </a:extLst>
          </p:cNvPr>
          <p:cNvSpPr/>
          <p:nvPr/>
        </p:nvSpPr>
        <p:spPr>
          <a:xfrm>
            <a:off x="935749" y="5148133"/>
            <a:ext cx="3751661" cy="40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800" dirty="0">
                <a:solidFill>
                  <a:schemeClr val="tx1"/>
                </a:solidFill>
              </a:rPr>
              <a:t>CAVEAT : pas de données sur les acteurs de la monétisation internationaux, qui bénéficient d’une forte concentration sur la partie SSP</a:t>
            </a:r>
          </a:p>
        </p:txBody>
      </p:sp>
      <p:sp>
        <p:nvSpPr>
          <p:cNvPr id="60" name="Ellipse 59">
            <a:extLst>
              <a:ext uri="{FF2B5EF4-FFF2-40B4-BE49-F238E27FC236}">
                <a16:creationId xmlns:a16="http://schemas.microsoft.com/office/drawing/2014/main" id="{04E63772-F348-49AE-BAFC-A01A2B7664DA}"/>
              </a:ext>
            </a:extLst>
          </p:cNvPr>
          <p:cNvSpPr/>
          <p:nvPr/>
        </p:nvSpPr>
        <p:spPr>
          <a:xfrm>
            <a:off x="1782659" y="2689142"/>
            <a:ext cx="1692000" cy="1692000"/>
          </a:xfrm>
          <a:prstGeom prst="ellipse">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1E1348"/>
              </a:solidFill>
            </a:endParaRPr>
          </a:p>
        </p:txBody>
      </p:sp>
      <p:sp>
        <p:nvSpPr>
          <p:cNvPr id="61" name="Rectangle 60">
            <a:extLst>
              <a:ext uri="{FF2B5EF4-FFF2-40B4-BE49-F238E27FC236}">
                <a16:creationId xmlns:a16="http://schemas.microsoft.com/office/drawing/2014/main" id="{E0127E67-70AA-418C-8CE8-DDEDA7F3610D}"/>
              </a:ext>
            </a:extLst>
          </p:cNvPr>
          <p:cNvSpPr/>
          <p:nvPr/>
        </p:nvSpPr>
        <p:spPr>
          <a:xfrm>
            <a:off x="1919711" y="2924688"/>
            <a:ext cx="1407368" cy="1261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Hébergeurs appartenant à des grands groupes </a:t>
            </a:r>
            <a:r>
              <a:rPr lang="fr-FR" sz="1000" dirty="0">
                <a:solidFill>
                  <a:srgbClr val="1E1348"/>
                </a:solidFill>
              </a:rPr>
              <a:t>internationaux</a:t>
            </a:r>
          </a:p>
        </p:txBody>
      </p:sp>
      <p:sp>
        <p:nvSpPr>
          <p:cNvPr id="67" name="Ellipse 66">
            <a:extLst>
              <a:ext uri="{FF2B5EF4-FFF2-40B4-BE49-F238E27FC236}">
                <a16:creationId xmlns:a16="http://schemas.microsoft.com/office/drawing/2014/main" id="{EA42F7E8-516E-472D-94CF-D70B1199B0AF}"/>
              </a:ext>
            </a:extLst>
          </p:cNvPr>
          <p:cNvSpPr/>
          <p:nvPr/>
        </p:nvSpPr>
        <p:spPr>
          <a:xfrm>
            <a:off x="10932051" y="5311260"/>
            <a:ext cx="36000" cy="36000"/>
          </a:xfrm>
          <a:prstGeom prst="ellipse">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baseline="30000" dirty="0">
                <a:solidFill>
                  <a:srgbClr val="1E1348"/>
                </a:solidFill>
              </a:rPr>
              <a:t> </a:t>
            </a:r>
          </a:p>
        </p:txBody>
      </p:sp>
      <p:sp>
        <p:nvSpPr>
          <p:cNvPr id="68" name="Rectangle 67">
            <a:extLst>
              <a:ext uri="{FF2B5EF4-FFF2-40B4-BE49-F238E27FC236}">
                <a16:creationId xmlns:a16="http://schemas.microsoft.com/office/drawing/2014/main" id="{6A5C7085-FC92-4BD8-BAD6-B8487564944B}"/>
              </a:ext>
            </a:extLst>
          </p:cNvPr>
          <p:cNvSpPr/>
          <p:nvPr/>
        </p:nvSpPr>
        <p:spPr>
          <a:xfrm>
            <a:off x="10059448" y="4887651"/>
            <a:ext cx="1943339" cy="434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1E1348"/>
                </a:solidFill>
              </a:rPr>
              <a:t>Très large réseau </a:t>
            </a:r>
            <a:r>
              <a:rPr lang="fr-FR" sz="1200" b="1" dirty="0">
                <a:solidFill>
                  <a:srgbClr val="1E1348"/>
                </a:solidFill>
              </a:rPr>
              <a:t>d’auteurs</a:t>
            </a:r>
            <a:r>
              <a:rPr lang="fr-FR" sz="1000" dirty="0">
                <a:solidFill>
                  <a:srgbClr val="1E1348"/>
                </a:solidFill>
              </a:rPr>
              <a:t>, français </a:t>
            </a:r>
          </a:p>
        </p:txBody>
      </p:sp>
      <p:cxnSp>
        <p:nvCxnSpPr>
          <p:cNvPr id="69" name="Connecteur droit 68">
            <a:extLst>
              <a:ext uri="{FF2B5EF4-FFF2-40B4-BE49-F238E27FC236}">
                <a16:creationId xmlns:a16="http://schemas.microsoft.com/office/drawing/2014/main" id="{CB2DF8FB-FEDA-4C21-8A91-E5371406F0E9}"/>
              </a:ext>
            </a:extLst>
          </p:cNvPr>
          <p:cNvCxnSpPr/>
          <p:nvPr/>
        </p:nvCxnSpPr>
        <p:spPr>
          <a:xfrm flipH="1">
            <a:off x="6318685" y="1337505"/>
            <a:ext cx="0" cy="42048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519D4610-B0F2-49D1-AD7B-33180553EA67}"/>
              </a:ext>
            </a:extLst>
          </p:cNvPr>
          <p:cNvSpPr/>
          <p:nvPr/>
        </p:nvSpPr>
        <p:spPr>
          <a:xfrm>
            <a:off x="4776164" y="2174490"/>
            <a:ext cx="3593396" cy="50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FF66CC"/>
                </a:solidFill>
              </a:rPr>
              <a:t>Un marché toujours </a:t>
            </a:r>
            <a:r>
              <a:rPr lang="fr-FR" sz="1200" b="1" u="sng" dirty="0">
                <a:solidFill>
                  <a:srgbClr val="FF66CC"/>
                </a:solidFill>
              </a:rPr>
              <a:t>éclaté pour la partie création</a:t>
            </a:r>
            <a:r>
              <a:rPr lang="fr-FR" sz="1200" b="1" dirty="0">
                <a:solidFill>
                  <a:srgbClr val="FF66CC"/>
                </a:solidFill>
              </a:rPr>
              <a:t>, </a:t>
            </a:r>
            <a:r>
              <a:rPr lang="fr-FR" sz="1200" dirty="0">
                <a:solidFill>
                  <a:srgbClr val="FF66CC"/>
                </a:solidFill>
              </a:rPr>
              <a:t>autour d’acteurs de tailles très différentes, aux revenus très variables</a:t>
            </a:r>
          </a:p>
        </p:txBody>
      </p:sp>
      <p:sp>
        <p:nvSpPr>
          <p:cNvPr id="40" name="Rectangle 39">
            <a:extLst>
              <a:ext uri="{FF2B5EF4-FFF2-40B4-BE49-F238E27FC236}">
                <a16:creationId xmlns:a16="http://schemas.microsoft.com/office/drawing/2014/main" id="{ED45FEE8-9E2C-497E-B39B-6A2452E2DF09}"/>
              </a:ext>
            </a:extLst>
          </p:cNvPr>
          <p:cNvSpPr/>
          <p:nvPr/>
        </p:nvSpPr>
        <p:spPr>
          <a:xfrm>
            <a:off x="3379798" y="4274868"/>
            <a:ext cx="2792731" cy="814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rgbClr val="141433"/>
                </a:solidFill>
              </a:rPr>
              <a:t>Un marché relativement concentré pour la partie technique,</a:t>
            </a:r>
            <a:r>
              <a:rPr lang="fr-FR" sz="1200" dirty="0">
                <a:solidFill>
                  <a:srgbClr val="141433"/>
                </a:solidFill>
              </a:rPr>
              <a:t> autour d’acteurs de tailles variables, aux revenus significatifs</a:t>
            </a:r>
          </a:p>
        </p:txBody>
      </p:sp>
      <p:sp>
        <p:nvSpPr>
          <p:cNvPr id="48" name="Rectangle 47">
            <a:extLst>
              <a:ext uri="{FF2B5EF4-FFF2-40B4-BE49-F238E27FC236}">
                <a16:creationId xmlns:a16="http://schemas.microsoft.com/office/drawing/2014/main" id="{8A44A7F5-EE34-45A4-B14A-E0971E4176C4}"/>
              </a:ext>
            </a:extLst>
          </p:cNvPr>
          <p:cNvSpPr/>
          <p:nvPr/>
        </p:nvSpPr>
        <p:spPr>
          <a:xfrm>
            <a:off x="5460896" y="1946603"/>
            <a:ext cx="2635252" cy="190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rgbClr val="FF66CC"/>
                </a:solidFill>
              </a:rPr>
              <a:t>Création et financement </a:t>
            </a:r>
          </a:p>
        </p:txBody>
      </p:sp>
      <p:sp>
        <p:nvSpPr>
          <p:cNvPr id="49" name="Rectangle 48">
            <a:extLst>
              <a:ext uri="{FF2B5EF4-FFF2-40B4-BE49-F238E27FC236}">
                <a16:creationId xmlns:a16="http://schemas.microsoft.com/office/drawing/2014/main" id="{39924F94-4811-4753-B16F-201BD493EEE6}"/>
              </a:ext>
            </a:extLst>
          </p:cNvPr>
          <p:cNvSpPr/>
          <p:nvPr/>
        </p:nvSpPr>
        <p:spPr>
          <a:xfrm>
            <a:off x="3697470" y="4008900"/>
            <a:ext cx="2191117" cy="247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a:solidFill>
                  <a:srgbClr val="1E1348"/>
                </a:solidFill>
              </a:rPr>
              <a:t>Technique et monétisation </a:t>
            </a:r>
          </a:p>
        </p:txBody>
      </p:sp>
      <p:sp>
        <p:nvSpPr>
          <p:cNvPr id="62" name="Triangle isocèle 61">
            <a:extLst>
              <a:ext uri="{FF2B5EF4-FFF2-40B4-BE49-F238E27FC236}">
                <a16:creationId xmlns:a16="http://schemas.microsoft.com/office/drawing/2014/main" id="{2913A1D4-6507-4861-9891-D5289184BBB9}"/>
              </a:ext>
            </a:extLst>
          </p:cNvPr>
          <p:cNvSpPr/>
          <p:nvPr/>
        </p:nvSpPr>
        <p:spPr>
          <a:xfrm rot="10800000">
            <a:off x="8533773" y="1319259"/>
            <a:ext cx="639011" cy="189867"/>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a:solidFill>
                <a:srgbClr val="1E1348"/>
              </a:solidFill>
            </a:endParaRPr>
          </a:p>
        </p:txBody>
      </p:sp>
      <p:sp>
        <p:nvSpPr>
          <p:cNvPr id="72" name="Rectangle 71">
            <a:extLst>
              <a:ext uri="{FF2B5EF4-FFF2-40B4-BE49-F238E27FC236}">
                <a16:creationId xmlns:a16="http://schemas.microsoft.com/office/drawing/2014/main" id="{49F74D4B-05DE-498F-88C6-217C74D05AA3}"/>
              </a:ext>
            </a:extLst>
          </p:cNvPr>
          <p:cNvSpPr/>
          <p:nvPr/>
        </p:nvSpPr>
        <p:spPr>
          <a:xfrm>
            <a:off x="345681" y="4878817"/>
            <a:ext cx="767580" cy="243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0" b="1" dirty="0">
                <a:solidFill>
                  <a:srgbClr val="1E1348"/>
                </a:solidFill>
              </a:rPr>
              <a:t>-</a:t>
            </a:r>
          </a:p>
        </p:txBody>
      </p:sp>
      <p:sp>
        <p:nvSpPr>
          <p:cNvPr id="73" name="Rectangle 72">
            <a:extLst>
              <a:ext uri="{FF2B5EF4-FFF2-40B4-BE49-F238E27FC236}">
                <a16:creationId xmlns:a16="http://schemas.microsoft.com/office/drawing/2014/main" id="{681E23AF-CF0F-48B2-9A32-839E7156294F}"/>
              </a:ext>
            </a:extLst>
          </p:cNvPr>
          <p:cNvSpPr/>
          <p:nvPr/>
        </p:nvSpPr>
        <p:spPr>
          <a:xfrm>
            <a:off x="340835" y="1753946"/>
            <a:ext cx="689147" cy="243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a:solidFill>
                  <a:srgbClr val="1E1348"/>
                </a:solidFill>
              </a:rPr>
              <a:t>+</a:t>
            </a:r>
          </a:p>
        </p:txBody>
      </p:sp>
      <p:sp>
        <p:nvSpPr>
          <p:cNvPr id="42" name="Rectangle 41">
            <a:extLst>
              <a:ext uri="{FF2B5EF4-FFF2-40B4-BE49-F238E27FC236}">
                <a16:creationId xmlns:a16="http://schemas.microsoft.com/office/drawing/2014/main" id="{105E9298-0472-44AA-8D44-2FFDDB80EB46}"/>
              </a:ext>
            </a:extLst>
          </p:cNvPr>
          <p:cNvSpPr/>
          <p:nvPr/>
        </p:nvSpPr>
        <p:spPr>
          <a:xfrm>
            <a:off x="1683409" y="6362994"/>
            <a:ext cx="9930848" cy="36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400" b="1" dirty="0">
                <a:solidFill>
                  <a:srgbClr val="1E1348"/>
                </a:solidFill>
              </a:rPr>
              <a:t>Des marchés plus ou moins éclatés, </a:t>
            </a:r>
            <a:r>
              <a:rPr lang="fr-FR" sz="1400" dirty="0">
                <a:solidFill>
                  <a:srgbClr val="1E1348"/>
                </a:solidFill>
              </a:rPr>
              <a:t>mais dans les deux cas </a:t>
            </a:r>
            <a:r>
              <a:rPr lang="fr-FR" sz="1400" b="1" dirty="0">
                <a:solidFill>
                  <a:srgbClr val="1E1348"/>
                </a:solidFill>
              </a:rPr>
              <a:t>des acteurs « pure </a:t>
            </a:r>
            <a:r>
              <a:rPr lang="fr-FR" sz="1400" b="1" dirty="0" err="1">
                <a:solidFill>
                  <a:srgbClr val="1E1348"/>
                </a:solidFill>
              </a:rPr>
              <a:t>player</a:t>
            </a:r>
            <a:r>
              <a:rPr lang="fr-FR" sz="1400" b="1" dirty="0">
                <a:solidFill>
                  <a:srgbClr val="1E1348"/>
                </a:solidFill>
              </a:rPr>
              <a:t> » nouvellement entrés, principalement français, </a:t>
            </a:r>
            <a:r>
              <a:rPr lang="fr-FR" sz="1400" dirty="0">
                <a:solidFill>
                  <a:srgbClr val="1E1348"/>
                </a:solidFill>
              </a:rPr>
              <a:t>qui</a:t>
            </a:r>
            <a:r>
              <a:rPr lang="fr-FR" sz="1400" b="1" dirty="0">
                <a:solidFill>
                  <a:srgbClr val="1E1348"/>
                </a:solidFill>
              </a:rPr>
              <a:t> côtoient des structures nationales ou internationales de grande taille.</a:t>
            </a:r>
          </a:p>
        </p:txBody>
      </p:sp>
      <p:sp>
        <p:nvSpPr>
          <p:cNvPr id="44" name="Triangle isocèle 43">
            <a:extLst>
              <a:ext uri="{FF2B5EF4-FFF2-40B4-BE49-F238E27FC236}">
                <a16:creationId xmlns:a16="http://schemas.microsoft.com/office/drawing/2014/main" id="{C582C326-B9B7-4DF1-B43F-656919F6986E}"/>
              </a:ext>
            </a:extLst>
          </p:cNvPr>
          <p:cNvSpPr/>
          <p:nvPr/>
        </p:nvSpPr>
        <p:spPr>
          <a:xfrm rot="5400000">
            <a:off x="1454363" y="6463586"/>
            <a:ext cx="261493" cy="196599"/>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3735B013-AD55-4192-A44F-5F3E5BAB7DB1}"/>
              </a:ext>
            </a:extLst>
          </p:cNvPr>
          <p:cNvSpPr/>
          <p:nvPr/>
        </p:nvSpPr>
        <p:spPr>
          <a:xfrm>
            <a:off x="1818691" y="4570968"/>
            <a:ext cx="1416501" cy="720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Hébergeurs </a:t>
            </a:r>
            <a:r>
              <a:rPr lang="fr-FR" sz="1000" dirty="0">
                <a:solidFill>
                  <a:srgbClr val="1E1348"/>
                </a:solidFill>
              </a:rPr>
              <a:t>type</a:t>
            </a:r>
            <a:r>
              <a:rPr lang="fr-FR" sz="1000" b="1" dirty="0">
                <a:solidFill>
                  <a:srgbClr val="1E1348"/>
                </a:solidFill>
              </a:rPr>
              <a:t> start-up </a:t>
            </a:r>
            <a:r>
              <a:rPr lang="fr-FR" sz="1000" dirty="0">
                <a:solidFill>
                  <a:srgbClr val="1E1348"/>
                </a:solidFill>
              </a:rPr>
              <a:t>françaises </a:t>
            </a:r>
          </a:p>
          <a:p>
            <a:pPr algn="ctr"/>
            <a:r>
              <a:rPr lang="fr-FR" sz="1000" dirty="0">
                <a:solidFill>
                  <a:srgbClr val="1E1348"/>
                </a:solidFill>
              </a:rPr>
              <a:t> </a:t>
            </a:r>
          </a:p>
        </p:txBody>
      </p:sp>
      <p:sp>
        <p:nvSpPr>
          <p:cNvPr id="63" name="Rectangle 62">
            <a:extLst>
              <a:ext uri="{FF2B5EF4-FFF2-40B4-BE49-F238E27FC236}">
                <a16:creationId xmlns:a16="http://schemas.microsoft.com/office/drawing/2014/main" id="{8353A7EC-204B-43A0-8BD9-F8C9C702D0CE}"/>
              </a:ext>
            </a:extLst>
          </p:cNvPr>
          <p:cNvSpPr/>
          <p:nvPr/>
        </p:nvSpPr>
        <p:spPr>
          <a:xfrm>
            <a:off x="1452670" y="3868626"/>
            <a:ext cx="1416501" cy="726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1E1348"/>
                </a:solidFill>
              </a:rPr>
              <a:t>Acteurs de la monétisation </a:t>
            </a:r>
            <a:r>
              <a:rPr lang="fr-FR" sz="1000" dirty="0">
                <a:solidFill>
                  <a:srgbClr val="1E1348"/>
                </a:solidFill>
              </a:rPr>
              <a:t>type </a:t>
            </a:r>
            <a:r>
              <a:rPr lang="fr-FR" sz="1000" b="1" dirty="0">
                <a:solidFill>
                  <a:srgbClr val="1E1348"/>
                </a:solidFill>
              </a:rPr>
              <a:t>start-up </a:t>
            </a:r>
            <a:r>
              <a:rPr lang="fr-FR" sz="1000" dirty="0">
                <a:solidFill>
                  <a:srgbClr val="1E1348"/>
                </a:solidFill>
              </a:rPr>
              <a:t>française</a:t>
            </a:r>
          </a:p>
        </p:txBody>
      </p:sp>
      <p:cxnSp>
        <p:nvCxnSpPr>
          <p:cNvPr id="9" name="Connecteur droit avec flèche 8">
            <a:extLst>
              <a:ext uri="{FF2B5EF4-FFF2-40B4-BE49-F238E27FC236}">
                <a16:creationId xmlns:a16="http://schemas.microsoft.com/office/drawing/2014/main" id="{3213C7F0-2EA2-42A8-9D29-553CD3ACFF00}"/>
              </a:ext>
            </a:extLst>
          </p:cNvPr>
          <p:cNvCxnSpPr>
            <a:cxnSpLocks/>
          </p:cNvCxnSpPr>
          <p:nvPr/>
        </p:nvCxnSpPr>
        <p:spPr>
          <a:xfrm>
            <a:off x="2288955" y="4487720"/>
            <a:ext cx="140346" cy="21756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2C41FF24-704A-4F33-A86F-34158088931F}"/>
              </a:ext>
            </a:extLst>
          </p:cNvPr>
          <p:cNvCxnSpPr>
            <a:cxnSpLocks/>
          </p:cNvCxnSpPr>
          <p:nvPr/>
        </p:nvCxnSpPr>
        <p:spPr>
          <a:xfrm flipV="1">
            <a:off x="2725290" y="2673670"/>
            <a:ext cx="397467" cy="33311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2E6EF75A-9FC2-4E50-BC2E-EC989566E3E0}"/>
              </a:ext>
            </a:extLst>
          </p:cNvPr>
          <p:cNvCxnSpPr>
            <a:cxnSpLocks/>
          </p:cNvCxnSpPr>
          <p:nvPr/>
        </p:nvCxnSpPr>
        <p:spPr>
          <a:xfrm>
            <a:off x="1253566" y="6033330"/>
            <a:ext cx="301556" cy="1015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32C276EC-99A1-4C69-BB13-A90ACEE846F8}"/>
              </a:ext>
            </a:extLst>
          </p:cNvPr>
          <p:cNvSpPr/>
          <p:nvPr/>
        </p:nvSpPr>
        <p:spPr>
          <a:xfrm>
            <a:off x="1503956" y="5895055"/>
            <a:ext cx="4413493" cy="314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i="1" dirty="0">
                <a:solidFill>
                  <a:srgbClr val="1E1348"/>
                </a:solidFill>
              </a:rPr>
              <a:t>Souvent les activités peuvent être intégrées au sein d’une même structure</a:t>
            </a:r>
          </a:p>
        </p:txBody>
      </p:sp>
      <p:sp>
        <p:nvSpPr>
          <p:cNvPr id="17" name="Forme libre : forme 16">
            <a:extLst>
              <a:ext uri="{FF2B5EF4-FFF2-40B4-BE49-F238E27FC236}">
                <a16:creationId xmlns:a16="http://schemas.microsoft.com/office/drawing/2014/main" id="{EBD3E1DF-68CB-481F-A868-1921C80DE6BF}"/>
              </a:ext>
            </a:extLst>
          </p:cNvPr>
          <p:cNvSpPr/>
          <p:nvPr/>
        </p:nvSpPr>
        <p:spPr>
          <a:xfrm>
            <a:off x="1334961" y="1274734"/>
            <a:ext cx="10619981" cy="4202768"/>
          </a:xfrm>
          <a:custGeom>
            <a:avLst/>
            <a:gdLst>
              <a:gd name="connsiteX0" fmla="*/ 24056 w 10619981"/>
              <a:gd name="connsiteY0" fmla="*/ 629567 h 4202768"/>
              <a:gd name="connsiteX1" fmla="*/ 309281 w 10619981"/>
              <a:gd name="connsiteY1" fmla="*/ 277229 h 4202768"/>
              <a:gd name="connsiteX2" fmla="*/ 670008 w 10619981"/>
              <a:gd name="connsiteY2" fmla="*/ 84283 h 4202768"/>
              <a:gd name="connsiteX3" fmla="*/ 1064290 w 10619981"/>
              <a:gd name="connsiteY3" fmla="*/ 393 h 4202768"/>
              <a:gd name="connsiteX4" fmla="*/ 2289083 w 10619981"/>
              <a:gd name="connsiteY4" fmla="*/ 50727 h 4202768"/>
              <a:gd name="connsiteX5" fmla="*/ 6038962 w 10619981"/>
              <a:gd name="connsiteY5" fmla="*/ 101060 h 4202768"/>
              <a:gd name="connsiteX6" fmla="*/ 9344224 w 10619981"/>
              <a:gd name="connsiteY6" fmla="*/ 75894 h 4202768"/>
              <a:gd name="connsiteX7" fmla="*/ 10107622 w 10619981"/>
              <a:gd name="connsiteY7" fmla="*/ 109449 h 4202768"/>
              <a:gd name="connsiteX8" fmla="*/ 10401237 w 10619981"/>
              <a:gd name="connsiteY8" fmla="*/ 1359409 h 4202768"/>
              <a:gd name="connsiteX9" fmla="*/ 10527072 w 10619981"/>
              <a:gd name="connsiteY9" fmla="*/ 2978484 h 4202768"/>
              <a:gd name="connsiteX10" fmla="*/ 10501905 w 10619981"/>
              <a:gd name="connsiteY10" fmla="*/ 3968385 h 4202768"/>
              <a:gd name="connsiteX11" fmla="*/ 9084166 w 10619981"/>
              <a:gd name="connsiteY11" fmla="*/ 4161332 h 4202768"/>
              <a:gd name="connsiteX12" fmla="*/ 6475189 w 10619981"/>
              <a:gd name="connsiteY12" fmla="*/ 4194888 h 4202768"/>
              <a:gd name="connsiteX13" fmla="*/ 5040672 w 10619981"/>
              <a:gd name="connsiteY13" fmla="*/ 4077442 h 4202768"/>
              <a:gd name="connsiteX14" fmla="*/ 4763835 w 10619981"/>
              <a:gd name="connsiteY14" fmla="*/ 3053985 h 4202768"/>
              <a:gd name="connsiteX15" fmla="*/ 4193384 w 10619981"/>
              <a:gd name="connsiteY15" fmla="*/ 2164752 h 4202768"/>
              <a:gd name="connsiteX16" fmla="*/ 2775645 w 10619981"/>
              <a:gd name="connsiteY16" fmla="*/ 1728525 h 4202768"/>
              <a:gd name="connsiteX17" fmla="*/ 1240459 w 10619981"/>
              <a:gd name="connsiteY17" fmla="*/ 1594301 h 4202768"/>
              <a:gd name="connsiteX18" fmla="*/ 401560 w 10619981"/>
              <a:gd name="connsiteY18" fmla="*/ 1569134 h 4202768"/>
              <a:gd name="connsiteX19" fmla="*/ 57611 w 10619981"/>
              <a:gd name="connsiteY19" fmla="*/ 1200018 h 4202768"/>
              <a:gd name="connsiteX20" fmla="*/ 24056 w 10619981"/>
              <a:gd name="connsiteY20" fmla="*/ 629567 h 420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19981" h="4202768">
                <a:moveTo>
                  <a:pt x="24056" y="629567"/>
                </a:moveTo>
                <a:cubicBezTo>
                  <a:pt x="66001" y="475769"/>
                  <a:pt x="201622" y="368110"/>
                  <a:pt x="309281" y="277229"/>
                </a:cubicBezTo>
                <a:cubicBezTo>
                  <a:pt x="416940" y="186348"/>
                  <a:pt x="544173" y="130422"/>
                  <a:pt x="670008" y="84283"/>
                </a:cubicBezTo>
                <a:cubicBezTo>
                  <a:pt x="795843" y="38144"/>
                  <a:pt x="794444" y="5986"/>
                  <a:pt x="1064290" y="393"/>
                </a:cubicBezTo>
                <a:cubicBezTo>
                  <a:pt x="1334136" y="-5200"/>
                  <a:pt x="2289083" y="50727"/>
                  <a:pt x="2289083" y="50727"/>
                </a:cubicBezTo>
                <a:lnTo>
                  <a:pt x="6038962" y="101060"/>
                </a:lnTo>
                <a:lnTo>
                  <a:pt x="9344224" y="75894"/>
                </a:lnTo>
                <a:cubicBezTo>
                  <a:pt x="10022334" y="77292"/>
                  <a:pt x="9931453" y="-104470"/>
                  <a:pt x="10107622" y="109449"/>
                </a:cubicBezTo>
                <a:cubicBezTo>
                  <a:pt x="10283791" y="323368"/>
                  <a:pt x="10331329" y="881237"/>
                  <a:pt x="10401237" y="1359409"/>
                </a:cubicBezTo>
                <a:cubicBezTo>
                  <a:pt x="10471145" y="1837581"/>
                  <a:pt x="10510294" y="2543655"/>
                  <a:pt x="10527072" y="2978484"/>
                </a:cubicBezTo>
                <a:cubicBezTo>
                  <a:pt x="10543850" y="3413313"/>
                  <a:pt x="10742389" y="3771244"/>
                  <a:pt x="10501905" y="3968385"/>
                </a:cubicBezTo>
                <a:cubicBezTo>
                  <a:pt x="10261421" y="4165526"/>
                  <a:pt x="9755285" y="4123581"/>
                  <a:pt x="9084166" y="4161332"/>
                </a:cubicBezTo>
                <a:cubicBezTo>
                  <a:pt x="8413047" y="4199083"/>
                  <a:pt x="7149105" y="4208870"/>
                  <a:pt x="6475189" y="4194888"/>
                </a:cubicBezTo>
                <a:cubicBezTo>
                  <a:pt x="5801273" y="4180906"/>
                  <a:pt x="5325898" y="4267592"/>
                  <a:pt x="5040672" y="4077442"/>
                </a:cubicBezTo>
                <a:cubicBezTo>
                  <a:pt x="4755446" y="3887292"/>
                  <a:pt x="4905050" y="3372767"/>
                  <a:pt x="4763835" y="3053985"/>
                </a:cubicBezTo>
                <a:cubicBezTo>
                  <a:pt x="4622620" y="2735203"/>
                  <a:pt x="4524749" y="2385662"/>
                  <a:pt x="4193384" y="2164752"/>
                </a:cubicBezTo>
                <a:cubicBezTo>
                  <a:pt x="3862019" y="1943842"/>
                  <a:pt x="3267799" y="1823600"/>
                  <a:pt x="2775645" y="1728525"/>
                </a:cubicBezTo>
                <a:cubicBezTo>
                  <a:pt x="2283491" y="1633450"/>
                  <a:pt x="1636140" y="1620866"/>
                  <a:pt x="1240459" y="1594301"/>
                </a:cubicBezTo>
                <a:cubicBezTo>
                  <a:pt x="844778" y="1567736"/>
                  <a:pt x="598701" y="1634848"/>
                  <a:pt x="401560" y="1569134"/>
                </a:cubicBezTo>
                <a:cubicBezTo>
                  <a:pt x="204419" y="1503420"/>
                  <a:pt x="119130" y="1353816"/>
                  <a:pt x="57611" y="1200018"/>
                </a:cubicBezTo>
                <a:cubicBezTo>
                  <a:pt x="-3908" y="1046220"/>
                  <a:pt x="-17889" y="783365"/>
                  <a:pt x="24056" y="629567"/>
                </a:cubicBezTo>
                <a:close/>
              </a:path>
            </a:pathLst>
          </a:custGeom>
          <a:solidFill>
            <a:srgbClr val="FFCCFF">
              <a:alpha val="20000"/>
            </a:srgbClr>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0" name="Connecteur droit 69">
            <a:extLst>
              <a:ext uri="{FF2B5EF4-FFF2-40B4-BE49-F238E27FC236}">
                <a16:creationId xmlns:a16="http://schemas.microsoft.com/office/drawing/2014/main" id="{4AF5ED4C-FB61-4759-8FD9-7CA81568C2CA}"/>
              </a:ext>
            </a:extLst>
          </p:cNvPr>
          <p:cNvCxnSpPr>
            <a:cxnSpLocks/>
          </p:cNvCxnSpPr>
          <p:nvPr/>
        </p:nvCxnSpPr>
        <p:spPr>
          <a:xfrm flipV="1">
            <a:off x="960259" y="3573620"/>
            <a:ext cx="1021183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671F1247-A79F-498E-BA38-6C5BDFC94857}"/>
              </a:ext>
            </a:extLst>
          </p:cNvPr>
          <p:cNvSpPr/>
          <p:nvPr/>
        </p:nvSpPr>
        <p:spPr>
          <a:xfrm>
            <a:off x="1003548" y="1263584"/>
            <a:ext cx="3110566" cy="3857838"/>
          </a:xfrm>
          <a:prstGeom prst="ellipse">
            <a:avLst/>
          </a:prstGeom>
          <a:solidFill>
            <a:srgbClr val="99FFFF">
              <a:alpha val="18824"/>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82D3F575-085A-44D0-9C9E-8F32EBB731E0}"/>
              </a:ext>
            </a:extLst>
          </p:cNvPr>
          <p:cNvSpPr/>
          <p:nvPr/>
        </p:nvSpPr>
        <p:spPr>
          <a:xfrm>
            <a:off x="1173051" y="6047929"/>
            <a:ext cx="5961986" cy="314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i="1" dirty="0">
                <a:solidFill>
                  <a:srgbClr val="1E1348"/>
                </a:solidFill>
              </a:rPr>
              <a:t>NB : les dimensions et position des bulles ne sont pas strictement proportionnelles</a:t>
            </a:r>
          </a:p>
        </p:txBody>
      </p:sp>
    </p:spTree>
    <p:extLst>
      <p:ext uri="{BB962C8B-B14F-4D97-AF65-F5344CB8AC3E}">
        <p14:creationId xmlns:p14="http://schemas.microsoft.com/office/powerpoint/2010/main" val="4221915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8A39B983-8604-49C0-84F6-40F552AB59AE}"/>
              </a:ext>
            </a:extLst>
          </p:cNvPr>
          <p:cNvSpPr>
            <a:spLocks noGrp="1"/>
          </p:cNvSpPr>
          <p:nvPr>
            <p:ph type="body" sz="quarter" idx="13"/>
          </p:nvPr>
        </p:nvSpPr>
        <p:spPr>
          <a:xfrm>
            <a:off x="7904653" y="1083468"/>
            <a:ext cx="1930017" cy="1769715"/>
          </a:xfrm>
        </p:spPr>
        <p:txBody>
          <a:bodyPr/>
          <a:lstStyle/>
          <a:p>
            <a:pPr algn="ctr"/>
            <a:r>
              <a:rPr lang="fr-FR" dirty="0"/>
              <a:t>03</a:t>
            </a:r>
          </a:p>
        </p:txBody>
      </p:sp>
      <p:sp>
        <p:nvSpPr>
          <p:cNvPr id="17" name="Espace réservé du numéro de diapositive 16">
            <a:extLst>
              <a:ext uri="{FF2B5EF4-FFF2-40B4-BE49-F238E27FC236}">
                <a16:creationId xmlns:a16="http://schemas.microsoft.com/office/drawing/2014/main" id="{EF509ECE-89D5-472B-A5C6-7FE4FA363F17}"/>
              </a:ext>
            </a:extLst>
          </p:cNvPr>
          <p:cNvSpPr>
            <a:spLocks noGrp="1"/>
          </p:cNvSpPr>
          <p:nvPr>
            <p:ph type="sldNum" sz="quarter" idx="12"/>
          </p:nvPr>
        </p:nvSpPr>
        <p:spPr/>
        <p:txBody>
          <a:bodyPr/>
          <a:lstStyle/>
          <a:p>
            <a:fld id="{C972D0C7-8A48-4519-8EA6-265A6FF30D7C}" type="slidenum">
              <a:rPr lang="en-US" smtClean="0"/>
              <a:pPr/>
              <a:t>27</a:t>
            </a:fld>
            <a:endParaRPr lang="en-US" dirty="0"/>
          </a:p>
        </p:txBody>
      </p:sp>
      <p:sp>
        <p:nvSpPr>
          <p:cNvPr id="6" name="Espace réservé du texte 15">
            <a:extLst>
              <a:ext uri="{FF2B5EF4-FFF2-40B4-BE49-F238E27FC236}">
                <a16:creationId xmlns:a16="http://schemas.microsoft.com/office/drawing/2014/main" id="{54EDA8AC-4480-450A-AE87-A1243EB6E2BF}"/>
              </a:ext>
            </a:extLst>
          </p:cNvPr>
          <p:cNvSpPr txBox="1">
            <a:spLocks/>
          </p:cNvSpPr>
          <p:nvPr/>
        </p:nvSpPr>
        <p:spPr>
          <a:xfrm>
            <a:off x="5772538" y="2567271"/>
            <a:ext cx="6127362" cy="2693045"/>
          </a:xfrm>
          <a:prstGeom prst="rect">
            <a:avLst/>
          </a:prstGeom>
        </p:spPr>
        <p:txBody>
          <a:bodyPr vert="horz" wrap="square" lIns="72000" tIns="45720" rIns="0" bIns="45720" rtlCol="0">
            <a:spAutoFit/>
          </a:bodyPr>
          <a:lstStyle>
            <a:lvl1pPr marL="0" indent="0" algn="l" defTabSz="914400" rtl="0" eaLnBrk="1" latinLnBrk="0" hangingPunct="1">
              <a:lnSpc>
                <a:spcPct val="100000"/>
              </a:lnSpc>
              <a:spcBef>
                <a:spcPts val="4200"/>
              </a:spcBef>
              <a:buSzPct val="150000"/>
              <a:buFont typeface="Arial" panose="020B0604020202020204" pitchFamily="34" charset="0"/>
              <a:buNone/>
              <a:defRPr sz="3150" b="1" kern="1200" cap="all" baseline="0">
                <a:solidFill>
                  <a:schemeClr val="tx2"/>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10" kern="1200" cap="none"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000" dirty="0"/>
              <a:t>LE NIVEAU DE DÉVELOPPEMENT DU SECTEUR : enjeux et prochaines étapes</a:t>
            </a:r>
          </a:p>
          <a:p>
            <a:pPr>
              <a:spcBef>
                <a:spcPts val="0"/>
              </a:spcBef>
            </a:pPr>
            <a:endParaRPr lang="fr-FR" sz="2500" dirty="0"/>
          </a:p>
          <a:p>
            <a:pPr>
              <a:spcBef>
                <a:spcPts val="0"/>
              </a:spcBef>
            </a:pPr>
            <a:r>
              <a:rPr lang="fr-FR" sz="1800" dirty="0"/>
              <a:t>Les enjeux du secteur</a:t>
            </a:r>
          </a:p>
          <a:p>
            <a:pPr>
              <a:spcBef>
                <a:spcPts val="0"/>
              </a:spcBef>
            </a:pPr>
            <a:r>
              <a:rPr lang="fr-FR" sz="1800" dirty="0">
                <a:solidFill>
                  <a:schemeClr val="bg1">
                    <a:lumMod val="85000"/>
                  </a:schemeClr>
                </a:solidFill>
              </a:rPr>
              <a:t>les prochaines étapes pour approfondir l’analyse</a:t>
            </a:r>
          </a:p>
        </p:txBody>
      </p:sp>
    </p:spTree>
    <p:extLst>
      <p:ext uri="{BB962C8B-B14F-4D97-AF65-F5344CB8AC3E}">
        <p14:creationId xmlns:p14="http://schemas.microsoft.com/office/powerpoint/2010/main" val="495392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28</a:t>
            </a:fld>
            <a:endParaRPr lang="en-US"/>
          </a:p>
        </p:txBody>
      </p:sp>
      <p:sp>
        <p:nvSpPr>
          <p:cNvPr id="7" name="Espace réservé du texte 6">
            <a:extLst>
              <a:ext uri="{FF2B5EF4-FFF2-40B4-BE49-F238E27FC236}">
                <a16:creationId xmlns:a16="http://schemas.microsoft.com/office/drawing/2014/main" id="{9222E7DA-E792-4C05-8773-181C4FC3F2C5}"/>
              </a:ext>
            </a:extLst>
          </p:cNvPr>
          <p:cNvSpPr>
            <a:spLocks noGrp="1"/>
          </p:cNvSpPr>
          <p:nvPr>
            <p:ph type="body" sz="quarter" idx="13"/>
          </p:nvPr>
        </p:nvSpPr>
        <p:spPr>
          <a:xfrm>
            <a:off x="546100" y="733425"/>
            <a:ext cx="11483604" cy="584775"/>
          </a:xfrm>
        </p:spPr>
        <p:txBody>
          <a:bodyPr/>
          <a:lstStyle/>
          <a:p>
            <a:pPr>
              <a:spcBef>
                <a:spcPts val="0"/>
              </a:spcBef>
            </a:pPr>
            <a:r>
              <a:rPr lang="fr-FR" sz="1600" dirty="0"/>
              <a:t>UN MARCHÉ COMMUN POUR DES ENTREPRISES APPARTENANT À DIFFÉRENTS SECTEURS D’ACTIVITÉ</a:t>
            </a:r>
          </a:p>
          <a:p>
            <a:pPr marL="0" indent="0">
              <a:spcBef>
                <a:spcPts val="0"/>
              </a:spcBef>
              <a:buNone/>
            </a:pPr>
            <a:r>
              <a:rPr lang="fr-FR" sz="1600" b="0" dirty="0"/>
              <a:t>     Un constat qui concerne en premier lieu les producteurs</a:t>
            </a:r>
            <a:endParaRPr lang="fr-FR" sz="1600" dirty="0"/>
          </a:p>
        </p:txBody>
      </p:sp>
      <p:sp>
        <p:nvSpPr>
          <p:cNvPr id="4" name="Titre 3"/>
          <p:cNvSpPr>
            <a:spLocks noGrp="1"/>
          </p:cNvSpPr>
          <p:nvPr>
            <p:ph type="title"/>
          </p:nvPr>
        </p:nvSpPr>
        <p:spPr/>
        <p:txBody>
          <a:bodyPr/>
          <a:lstStyle/>
          <a:p>
            <a:r>
              <a:rPr lang="fr-FR" dirty="0"/>
              <a:t>L’OBSERVATOIRE</a:t>
            </a:r>
          </a:p>
        </p:txBody>
      </p:sp>
      <p:sp>
        <p:nvSpPr>
          <p:cNvPr id="8" name="Rectangle 7">
            <a:extLst>
              <a:ext uri="{FF2B5EF4-FFF2-40B4-BE49-F238E27FC236}">
                <a16:creationId xmlns:a16="http://schemas.microsoft.com/office/drawing/2014/main" id="{72B18B9F-2875-41D0-9A3D-AD41F16E9B8D}"/>
              </a:ext>
            </a:extLst>
          </p:cNvPr>
          <p:cNvSpPr/>
          <p:nvPr/>
        </p:nvSpPr>
        <p:spPr>
          <a:xfrm>
            <a:off x="842364" y="2416250"/>
            <a:ext cx="10711459" cy="34797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3" lvl="2" algn="just">
              <a:spcBef>
                <a:spcPts val="300"/>
              </a:spcBef>
            </a:pPr>
            <a:r>
              <a:rPr lang="fr-FR" sz="1200" dirty="0">
                <a:solidFill>
                  <a:srgbClr val="1E1348"/>
                </a:solidFill>
              </a:rPr>
              <a:t>Un marché commun et </a:t>
            </a:r>
            <a:r>
              <a:rPr lang="fr-FR" sz="1200" b="1" dirty="0">
                <a:solidFill>
                  <a:srgbClr val="1E1348"/>
                </a:solidFill>
              </a:rPr>
              <a:t>des acteurs aux activités principales parfois éloignées. </a:t>
            </a:r>
          </a:p>
          <a:p>
            <a:pPr marL="17463" lvl="2" algn="just">
              <a:spcBef>
                <a:spcPts val="300"/>
              </a:spcBef>
            </a:pPr>
            <a:endParaRPr lang="fr-FR" sz="1200" b="1" dirty="0">
              <a:solidFill>
                <a:srgbClr val="00B050"/>
              </a:solidFill>
            </a:endParaRPr>
          </a:p>
          <a:p>
            <a:pPr marL="17463" lvl="2" algn="just">
              <a:spcBef>
                <a:spcPts val="300"/>
              </a:spcBef>
            </a:pPr>
            <a:r>
              <a:rPr lang="fr-FR" sz="1200" u="sng" dirty="0">
                <a:solidFill>
                  <a:srgbClr val="1E1348"/>
                </a:solidFill>
              </a:rPr>
              <a:t>Une observation qui concerne en premier lieu les structures de productions de podcasts : </a:t>
            </a:r>
          </a:p>
          <a:p>
            <a:pPr marL="303213" lvl="2" indent="-285750" algn="just">
              <a:spcBef>
                <a:spcPts val="300"/>
              </a:spcBef>
              <a:buFontTx/>
              <a:buChar char="-"/>
            </a:pPr>
            <a:r>
              <a:rPr lang="fr-FR" sz="1200" b="1" dirty="0">
                <a:solidFill>
                  <a:srgbClr val="1E1348"/>
                </a:solidFill>
              </a:rPr>
              <a:t>Les « studio pure </a:t>
            </a:r>
            <a:r>
              <a:rPr lang="fr-FR" sz="1200" b="1" dirty="0" err="1">
                <a:solidFill>
                  <a:srgbClr val="1E1348"/>
                </a:solidFill>
              </a:rPr>
              <a:t>player</a:t>
            </a:r>
            <a:r>
              <a:rPr lang="fr-FR" sz="1200" b="1" dirty="0">
                <a:solidFill>
                  <a:srgbClr val="1E1348"/>
                </a:solidFill>
              </a:rPr>
              <a:t> » </a:t>
            </a:r>
            <a:r>
              <a:rPr lang="fr-FR" sz="1200" dirty="0">
                <a:solidFill>
                  <a:srgbClr val="1E1348"/>
                </a:solidFill>
              </a:rPr>
              <a:t>(ex code APE* : 5911A - Production de films et de programmes pour la télévision, 5920Z  - Enregistrement sonore et édition musicale etc.)</a:t>
            </a:r>
          </a:p>
          <a:p>
            <a:pPr marL="303213" lvl="2" indent="-285750" algn="just">
              <a:spcBef>
                <a:spcPts val="300"/>
              </a:spcBef>
              <a:buFontTx/>
              <a:buChar char="-"/>
            </a:pPr>
            <a:r>
              <a:rPr lang="fr-FR" sz="1200" b="1" dirty="0">
                <a:solidFill>
                  <a:srgbClr val="1E1348"/>
                </a:solidFill>
              </a:rPr>
              <a:t>Les plateformes </a:t>
            </a:r>
            <a:r>
              <a:rPr lang="fr-FR" sz="1200" dirty="0">
                <a:solidFill>
                  <a:srgbClr val="1E1348"/>
                </a:solidFill>
              </a:rPr>
              <a:t>(ex code APE : 6201Z - Programmation information, 6311Z - Traitement de données, hébergement et activités connexes etc.)</a:t>
            </a:r>
          </a:p>
          <a:p>
            <a:pPr marL="303213" lvl="2" indent="-285750" algn="just">
              <a:spcBef>
                <a:spcPts val="300"/>
              </a:spcBef>
              <a:buFontTx/>
              <a:buChar char="-"/>
            </a:pPr>
            <a:r>
              <a:rPr lang="fr-FR" sz="1200" b="1" dirty="0">
                <a:solidFill>
                  <a:srgbClr val="1E1348"/>
                </a:solidFill>
              </a:rPr>
              <a:t>Les radios publiques et privées </a:t>
            </a:r>
            <a:r>
              <a:rPr lang="fr-FR" sz="1200" dirty="0">
                <a:solidFill>
                  <a:srgbClr val="1E1348"/>
                </a:solidFill>
              </a:rPr>
              <a:t>(ex code APE : 6010Z - Edition et diffusion de programmes radios, 6020A – Edition de chaines généralistes  etc.)</a:t>
            </a:r>
          </a:p>
          <a:p>
            <a:pPr marL="17463" lvl="2" algn="just">
              <a:spcBef>
                <a:spcPts val="300"/>
              </a:spcBef>
            </a:pPr>
            <a:endParaRPr lang="fr-FR" sz="1200" i="1" dirty="0">
              <a:solidFill>
                <a:srgbClr val="1E1348"/>
              </a:solidFill>
            </a:endParaRPr>
          </a:p>
          <a:p>
            <a:pPr marL="17463" lvl="2" algn="just">
              <a:spcBef>
                <a:spcPts val="300"/>
              </a:spcBef>
            </a:pPr>
            <a:r>
              <a:rPr lang="fr-FR" sz="1200" u="sng" dirty="0">
                <a:solidFill>
                  <a:srgbClr val="1E1348"/>
                </a:solidFill>
              </a:rPr>
              <a:t>Deux constats découlent de ces observations : </a:t>
            </a:r>
          </a:p>
          <a:p>
            <a:pPr marL="360363" lvl="2" indent="-342900" algn="just">
              <a:spcBef>
                <a:spcPts val="300"/>
              </a:spcBef>
              <a:buFont typeface="+mj-lt"/>
              <a:buAutoNum type="arabicPeriod"/>
            </a:pPr>
            <a:r>
              <a:rPr lang="fr-FR" sz="1200" b="1" dirty="0">
                <a:solidFill>
                  <a:srgbClr val="1E1348"/>
                </a:solidFill>
              </a:rPr>
              <a:t>La présence d’acteurs aux activités principales différentes sur un même marché</a:t>
            </a:r>
          </a:p>
          <a:p>
            <a:pPr marL="360363" lvl="2" indent="-342900" algn="just">
              <a:spcBef>
                <a:spcPts val="300"/>
              </a:spcBef>
              <a:buFont typeface="+mj-lt"/>
              <a:buAutoNum type="arabicPeriod"/>
            </a:pPr>
            <a:r>
              <a:rPr lang="fr-FR" sz="1200" b="1" dirty="0">
                <a:solidFill>
                  <a:srgbClr val="1E1348"/>
                </a:solidFill>
              </a:rPr>
              <a:t>L’absence de code APE dédié à la création audio </a:t>
            </a:r>
          </a:p>
          <a:p>
            <a:pPr marL="17463" lvl="2" algn="just">
              <a:spcBef>
                <a:spcPts val="300"/>
              </a:spcBef>
            </a:pPr>
            <a:endParaRPr lang="fr-FR" sz="1200" i="1" dirty="0">
              <a:solidFill>
                <a:srgbClr val="1E1348"/>
              </a:solidFill>
            </a:endParaRPr>
          </a:p>
          <a:p>
            <a:pPr marL="17463" lvl="2" algn="just">
              <a:spcBef>
                <a:spcPts val="300"/>
              </a:spcBef>
            </a:pPr>
            <a:r>
              <a:rPr lang="fr-FR" sz="1200" i="1" dirty="0">
                <a:solidFill>
                  <a:srgbClr val="1E1348"/>
                </a:solidFill>
              </a:rPr>
              <a:t>NB: les acteurs de la diffusion, de l’hébergement et de la monétisation se positionnent également parfois sur des secteurs différents, ils ne sont pas étudiés en détail dans ce document qui se concentre sur la partie production.</a:t>
            </a:r>
          </a:p>
        </p:txBody>
      </p:sp>
      <p:sp>
        <p:nvSpPr>
          <p:cNvPr id="9" name="Rectangle 8">
            <a:extLst>
              <a:ext uri="{FF2B5EF4-FFF2-40B4-BE49-F238E27FC236}">
                <a16:creationId xmlns:a16="http://schemas.microsoft.com/office/drawing/2014/main" id="{7E8886C1-9C56-4E80-8C85-E7903FD8FE26}"/>
              </a:ext>
            </a:extLst>
          </p:cNvPr>
          <p:cNvSpPr/>
          <p:nvPr/>
        </p:nvSpPr>
        <p:spPr>
          <a:xfrm>
            <a:off x="842365" y="1536382"/>
            <a:ext cx="10711460" cy="685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400" b="1" dirty="0">
                <a:solidFill>
                  <a:schemeClr val="bg1"/>
                </a:solidFill>
              </a:rPr>
              <a:t>UN MARCHÉ COMMUN AVEC UNE SUBSTITUABILITÉ DES USAGES, MAIS DES STRUCTURES APPARTENANT À DES SECTEURS D’ACTIVITÉS DIFFÉRENTS</a:t>
            </a:r>
          </a:p>
        </p:txBody>
      </p:sp>
      <p:sp>
        <p:nvSpPr>
          <p:cNvPr id="18" name="Rectangle 17">
            <a:extLst>
              <a:ext uri="{FF2B5EF4-FFF2-40B4-BE49-F238E27FC236}">
                <a16:creationId xmlns:a16="http://schemas.microsoft.com/office/drawing/2014/main" id="{F524FCD0-BAFE-4D41-A1D0-3A870590E8FB}"/>
              </a:ext>
            </a:extLst>
          </p:cNvPr>
          <p:cNvSpPr/>
          <p:nvPr/>
        </p:nvSpPr>
        <p:spPr>
          <a:xfrm>
            <a:off x="872429" y="6445107"/>
            <a:ext cx="10134237" cy="285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buSzPct val="100000"/>
            </a:pPr>
            <a:r>
              <a:rPr lang="fr-FR" sz="800" dirty="0">
                <a:solidFill>
                  <a:schemeClr val="tx1"/>
                </a:solidFill>
                <a:latin typeface="+mj-lt"/>
                <a:ea typeface="Verdana" panose="020B0604030504040204" pitchFamily="34" charset="0"/>
              </a:rPr>
              <a:t>* Codes APE (activité principale exercée) : permet d'identifier la branche d'activité principale de la société.</a:t>
            </a:r>
          </a:p>
        </p:txBody>
      </p:sp>
      <p:sp>
        <p:nvSpPr>
          <p:cNvPr id="10" name="ZoneTexte 9">
            <a:extLst>
              <a:ext uri="{FF2B5EF4-FFF2-40B4-BE49-F238E27FC236}">
                <a16:creationId xmlns:a16="http://schemas.microsoft.com/office/drawing/2014/main" id="{08647CAC-1DC1-4A0D-A1CF-DA635F2DE23C}"/>
              </a:ext>
            </a:extLst>
          </p:cNvPr>
          <p:cNvSpPr txBox="1"/>
          <p:nvPr/>
        </p:nvSpPr>
        <p:spPr>
          <a:xfrm>
            <a:off x="1788386" y="5956159"/>
            <a:ext cx="9765437" cy="488948"/>
          </a:xfrm>
          <a:prstGeom prst="rect">
            <a:avLst/>
          </a:prstGeom>
          <a:noFill/>
          <a:ln>
            <a:noFill/>
          </a:ln>
        </p:spPr>
        <p:txBody>
          <a:bodyPr wrap="square" rtlCol="0" anchor="ctr">
            <a:noAutofit/>
          </a:bodyPr>
          <a:lstStyle/>
          <a:p>
            <a:pPr algn="just"/>
            <a:r>
              <a:rPr lang="fr-FR" sz="1400" b="1" dirty="0">
                <a:solidFill>
                  <a:schemeClr val="tx2"/>
                </a:solidFill>
              </a:rPr>
              <a:t>Des spécificités qui rendent difficile le suivi de l’activité du secteur.</a:t>
            </a:r>
            <a:endParaRPr lang="fr-FR" sz="1400" dirty="0">
              <a:solidFill>
                <a:schemeClr val="tx2"/>
              </a:solidFill>
            </a:endParaRPr>
          </a:p>
        </p:txBody>
      </p:sp>
      <p:sp>
        <p:nvSpPr>
          <p:cNvPr id="12" name="Triangle isocèle 11">
            <a:extLst>
              <a:ext uri="{FF2B5EF4-FFF2-40B4-BE49-F238E27FC236}">
                <a16:creationId xmlns:a16="http://schemas.microsoft.com/office/drawing/2014/main" id="{08E5D3E7-3BE2-4BB0-B266-9232BCA386CA}"/>
              </a:ext>
            </a:extLst>
          </p:cNvPr>
          <p:cNvSpPr/>
          <p:nvPr/>
        </p:nvSpPr>
        <p:spPr>
          <a:xfrm rot="5400000">
            <a:off x="1469338" y="6065877"/>
            <a:ext cx="388787" cy="249308"/>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233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D353B1D1-4F8A-4D2F-858B-CF56D8B89854}"/>
              </a:ext>
            </a:extLst>
          </p:cNvPr>
          <p:cNvSpPr>
            <a:spLocks noGrp="1"/>
          </p:cNvSpPr>
          <p:nvPr>
            <p:ph type="body" sz="quarter" idx="13"/>
          </p:nvPr>
        </p:nvSpPr>
        <p:spPr>
          <a:xfrm>
            <a:off x="546100" y="733425"/>
            <a:ext cx="11483604" cy="584775"/>
          </a:xfrm>
        </p:spPr>
        <p:txBody>
          <a:bodyPr/>
          <a:lstStyle/>
          <a:p>
            <a:pPr>
              <a:spcBef>
                <a:spcPts val="0"/>
              </a:spcBef>
            </a:pPr>
            <a:r>
              <a:rPr lang="fr-FR" sz="1600" dirty="0"/>
              <a:t>SYNTHÈSE DES PREMIERS CONSTATS SUR LE NIVEAU DE DÉVELOPPEMENT DE L’ÉCOSYSTÈME (1/4)</a:t>
            </a:r>
            <a:endParaRPr lang="fr-FR" sz="1600" b="0" dirty="0">
              <a:solidFill>
                <a:srgbClr val="1E1348"/>
              </a:solidFill>
            </a:endParaRPr>
          </a:p>
          <a:p>
            <a:pPr marL="0" indent="0">
              <a:spcBef>
                <a:spcPts val="0"/>
              </a:spcBef>
              <a:buNone/>
            </a:pPr>
            <a:endParaRPr lang="fr-FR" sz="1600" dirty="0"/>
          </a:p>
        </p:txBody>
      </p:sp>
      <p:cxnSp>
        <p:nvCxnSpPr>
          <p:cNvPr id="10" name="Connecteur droit 9">
            <a:extLst>
              <a:ext uri="{FF2B5EF4-FFF2-40B4-BE49-F238E27FC236}">
                <a16:creationId xmlns:a16="http://schemas.microsoft.com/office/drawing/2014/main" id="{299E2319-5DA5-44C6-B9E6-A73F3D38CCB7}"/>
              </a:ext>
            </a:extLst>
          </p:cNvPr>
          <p:cNvCxnSpPr>
            <a:cxnSpLocks/>
          </p:cNvCxnSpPr>
          <p:nvPr/>
        </p:nvCxnSpPr>
        <p:spPr>
          <a:xfrm>
            <a:off x="715396" y="1636567"/>
            <a:ext cx="100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itre 4">
            <a:extLst>
              <a:ext uri="{FF2B5EF4-FFF2-40B4-BE49-F238E27FC236}">
                <a16:creationId xmlns:a16="http://schemas.microsoft.com/office/drawing/2014/main" id="{3774248E-8ACC-406E-B1A9-C13F63215124}"/>
              </a:ext>
            </a:extLst>
          </p:cNvPr>
          <p:cNvSpPr>
            <a:spLocks noGrp="1"/>
          </p:cNvSpPr>
          <p:nvPr>
            <p:ph type="title"/>
          </p:nvPr>
        </p:nvSpPr>
        <p:spPr/>
        <p:txBody>
          <a:bodyPr/>
          <a:lstStyle/>
          <a:p>
            <a:r>
              <a:rPr lang="fr-FR" dirty="0"/>
              <a:t>L’OBSERVATOIRE</a:t>
            </a:r>
          </a:p>
        </p:txBody>
      </p:sp>
      <p:sp>
        <p:nvSpPr>
          <p:cNvPr id="2" name="Espace réservé du numéro de diapositive 1">
            <a:extLst>
              <a:ext uri="{FF2B5EF4-FFF2-40B4-BE49-F238E27FC236}">
                <a16:creationId xmlns:a16="http://schemas.microsoft.com/office/drawing/2014/main" id="{2D6008D0-3D38-49A8-98A7-35761F973336}"/>
              </a:ext>
            </a:extLst>
          </p:cNvPr>
          <p:cNvSpPr>
            <a:spLocks noGrp="1"/>
          </p:cNvSpPr>
          <p:nvPr>
            <p:ph type="sldNum" sz="quarter" idx="12"/>
          </p:nvPr>
        </p:nvSpPr>
        <p:spPr/>
        <p:txBody>
          <a:bodyPr/>
          <a:lstStyle/>
          <a:p>
            <a:fld id="{C972D0C7-8A48-4519-8EA6-265A6FF30D7C}" type="slidenum">
              <a:rPr lang="en-US" smtClean="0"/>
              <a:pPr/>
              <a:t>29</a:t>
            </a:fld>
            <a:endParaRPr lang="en-US" dirty="0"/>
          </a:p>
        </p:txBody>
      </p:sp>
      <p:grpSp>
        <p:nvGrpSpPr>
          <p:cNvPr id="41" name="Groupe 40">
            <a:extLst>
              <a:ext uri="{FF2B5EF4-FFF2-40B4-BE49-F238E27FC236}">
                <a16:creationId xmlns:a16="http://schemas.microsoft.com/office/drawing/2014/main" id="{CD3A1318-0CBD-45BF-8673-7CBD0907537F}"/>
              </a:ext>
            </a:extLst>
          </p:cNvPr>
          <p:cNvGrpSpPr/>
          <p:nvPr/>
        </p:nvGrpSpPr>
        <p:grpSpPr>
          <a:xfrm>
            <a:off x="3954867" y="2302308"/>
            <a:ext cx="338032" cy="204020"/>
            <a:chOff x="3572797" y="1814976"/>
            <a:chExt cx="558648" cy="457209"/>
          </a:xfrm>
        </p:grpSpPr>
        <p:sp>
          <p:nvSpPr>
            <p:cNvPr id="42" name="Triangle isocèle 41">
              <a:extLst>
                <a:ext uri="{FF2B5EF4-FFF2-40B4-BE49-F238E27FC236}">
                  <a16:creationId xmlns:a16="http://schemas.microsoft.com/office/drawing/2014/main" id="{9179810F-EB8F-4093-941C-395F3A9914DA}"/>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riangle isocèle 42">
              <a:extLst>
                <a:ext uri="{FF2B5EF4-FFF2-40B4-BE49-F238E27FC236}">
                  <a16:creationId xmlns:a16="http://schemas.microsoft.com/office/drawing/2014/main" id="{56AD17E0-D4C2-41F2-824B-0D5EEE2DE76C}"/>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a:extLst>
              <a:ext uri="{FF2B5EF4-FFF2-40B4-BE49-F238E27FC236}">
                <a16:creationId xmlns:a16="http://schemas.microsoft.com/office/drawing/2014/main" id="{796062F4-A423-4E91-88C7-6CA82B6C9188}"/>
              </a:ext>
            </a:extLst>
          </p:cNvPr>
          <p:cNvGrpSpPr/>
          <p:nvPr/>
        </p:nvGrpSpPr>
        <p:grpSpPr>
          <a:xfrm>
            <a:off x="3944763" y="5183506"/>
            <a:ext cx="338032" cy="204020"/>
            <a:chOff x="3572797" y="1814976"/>
            <a:chExt cx="558648" cy="457209"/>
          </a:xfrm>
        </p:grpSpPr>
        <p:sp>
          <p:nvSpPr>
            <p:cNvPr id="45" name="Triangle isocèle 44">
              <a:extLst>
                <a:ext uri="{FF2B5EF4-FFF2-40B4-BE49-F238E27FC236}">
                  <a16:creationId xmlns:a16="http://schemas.microsoft.com/office/drawing/2014/main" id="{418BB2EB-5BF6-4611-9A37-05E62E2AF76A}"/>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Triangle isocèle 45">
              <a:extLst>
                <a:ext uri="{FF2B5EF4-FFF2-40B4-BE49-F238E27FC236}">
                  <a16:creationId xmlns:a16="http://schemas.microsoft.com/office/drawing/2014/main" id="{7A1DEC7B-9B03-41D9-B215-1A176291DACD}"/>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7">
            <a:extLst>
              <a:ext uri="{FF2B5EF4-FFF2-40B4-BE49-F238E27FC236}">
                <a16:creationId xmlns:a16="http://schemas.microsoft.com/office/drawing/2014/main" id="{8D94D822-EAD4-43BD-A2DD-B79EF36D576D}"/>
              </a:ext>
            </a:extLst>
          </p:cNvPr>
          <p:cNvGrpSpPr/>
          <p:nvPr/>
        </p:nvGrpSpPr>
        <p:grpSpPr>
          <a:xfrm>
            <a:off x="8456374" y="-1178532"/>
            <a:ext cx="338032" cy="204020"/>
            <a:chOff x="3572797" y="1814976"/>
            <a:chExt cx="558648" cy="457209"/>
          </a:xfrm>
        </p:grpSpPr>
        <p:sp>
          <p:nvSpPr>
            <p:cNvPr id="6" name="Triangle isocèle 5">
              <a:extLst>
                <a:ext uri="{FF2B5EF4-FFF2-40B4-BE49-F238E27FC236}">
                  <a16:creationId xmlns:a16="http://schemas.microsoft.com/office/drawing/2014/main" id="{2CC08453-4FAB-44B6-A672-6DC2471A84D7}"/>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riangle isocèle 32">
              <a:extLst>
                <a:ext uri="{FF2B5EF4-FFF2-40B4-BE49-F238E27FC236}">
                  <a16:creationId xmlns:a16="http://schemas.microsoft.com/office/drawing/2014/main" id="{E0853533-01C9-42E3-A900-9E0F76048520}"/>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3" name="Rectangle 52">
            <a:extLst>
              <a:ext uri="{FF2B5EF4-FFF2-40B4-BE49-F238E27FC236}">
                <a16:creationId xmlns:a16="http://schemas.microsoft.com/office/drawing/2014/main" id="{366C611C-BA3A-4286-8675-7C6C7C10D92B}"/>
              </a:ext>
            </a:extLst>
          </p:cNvPr>
          <p:cNvSpPr/>
          <p:nvPr/>
        </p:nvSpPr>
        <p:spPr>
          <a:xfrm>
            <a:off x="332977" y="2280535"/>
            <a:ext cx="285309" cy="28756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7463" lvl="2" algn="ctr">
              <a:spcBef>
                <a:spcPts val="300"/>
              </a:spcBef>
            </a:pPr>
            <a:r>
              <a:rPr lang="fr-FR" sz="1200" b="1" dirty="0">
                <a:solidFill>
                  <a:srgbClr val="141433"/>
                </a:solidFill>
              </a:rPr>
              <a:t>LE MARCHÉ</a:t>
            </a:r>
            <a:endParaRPr lang="fr-FR" sz="1200" dirty="0">
              <a:solidFill>
                <a:srgbClr val="141433"/>
              </a:solidFill>
            </a:endParaRPr>
          </a:p>
        </p:txBody>
      </p:sp>
      <p:grpSp>
        <p:nvGrpSpPr>
          <p:cNvPr id="9" name="Groupe 8">
            <a:extLst>
              <a:ext uri="{FF2B5EF4-FFF2-40B4-BE49-F238E27FC236}">
                <a16:creationId xmlns:a16="http://schemas.microsoft.com/office/drawing/2014/main" id="{177AE96A-9D75-4E48-A48E-F64174A6EF49}"/>
              </a:ext>
            </a:extLst>
          </p:cNvPr>
          <p:cNvGrpSpPr/>
          <p:nvPr/>
        </p:nvGrpSpPr>
        <p:grpSpPr>
          <a:xfrm>
            <a:off x="704763" y="1788170"/>
            <a:ext cx="11334460" cy="4183927"/>
            <a:chOff x="704763" y="1788171"/>
            <a:chExt cx="11334460" cy="3867562"/>
          </a:xfrm>
        </p:grpSpPr>
        <p:sp>
          <p:nvSpPr>
            <p:cNvPr id="26" name="Rectangle 25">
              <a:extLst>
                <a:ext uri="{FF2B5EF4-FFF2-40B4-BE49-F238E27FC236}">
                  <a16:creationId xmlns:a16="http://schemas.microsoft.com/office/drawing/2014/main" id="{D787C8B1-0466-4B8E-9B34-257B6611493C}"/>
                </a:ext>
              </a:extLst>
            </p:cNvPr>
            <p:cNvSpPr/>
            <p:nvPr/>
          </p:nvSpPr>
          <p:spPr>
            <a:xfrm>
              <a:off x="704763" y="1788171"/>
              <a:ext cx="3240000" cy="11796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spcBef>
                  <a:spcPts val="300"/>
                </a:spcBef>
              </a:pPr>
              <a:r>
                <a:rPr lang="fr-FR" sz="1200" b="1" dirty="0">
                  <a:solidFill>
                    <a:schemeClr val="bg1"/>
                  </a:solidFill>
                </a:rPr>
                <a:t>Des usages en croissance </a:t>
              </a:r>
              <a:r>
                <a:rPr lang="fr-FR" sz="1200" dirty="0">
                  <a:solidFill>
                    <a:schemeClr val="bg1"/>
                  </a:solidFill>
                </a:rPr>
                <a:t>(écoute audionumérique en croissance)</a:t>
              </a:r>
              <a:r>
                <a:rPr lang="fr-FR" sz="1200" b="1" baseline="30000" dirty="0">
                  <a:solidFill>
                    <a:schemeClr val="bg1"/>
                  </a:solidFill>
                </a:rPr>
                <a:t>1</a:t>
              </a:r>
              <a:r>
                <a:rPr lang="fr-FR" sz="1200" b="1" dirty="0">
                  <a:solidFill>
                    <a:schemeClr val="bg1"/>
                  </a:solidFill>
                </a:rPr>
                <a:t> </a:t>
              </a:r>
              <a:endParaRPr lang="fr-FR" sz="1200" dirty="0">
                <a:solidFill>
                  <a:schemeClr val="bg1"/>
                </a:solidFill>
              </a:endParaRPr>
            </a:p>
          </p:txBody>
        </p:sp>
        <p:sp>
          <p:nvSpPr>
            <p:cNvPr id="29" name="Rectangle 28">
              <a:extLst>
                <a:ext uri="{FF2B5EF4-FFF2-40B4-BE49-F238E27FC236}">
                  <a16:creationId xmlns:a16="http://schemas.microsoft.com/office/drawing/2014/main" id="{DB2DD4E5-BA60-48AB-A98C-BA8660DF98D6}"/>
                </a:ext>
              </a:extLst>
            </p:cNvPr>
            <p:cNvSpPr/>
            <p:nvPr/>
          </p:nvSpPr>
          <p:spPr>
            <a:xfrm>
              <a:off x="4316547" y="1788171"/>
              <a:ext cx="3240000" cy="117965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just">
                <a:spcBef>
                  <a:spcPts val="300"/>
                </a:spcBef>
              </a:pPr>
              <a:r>
                <a:rPr lang="fr-FR" sz="1200" b="1" dirty="0">
                  <a:solidFill>
                    <a:srgbClr val="1E1348"/>
                  </a:solidFill>
                </a:rPr>
                <a:t>Mais un profil d’auditeurs restreint </a:t>
              </a:r>
              <a:r>
                <a:rPr lang="fr-FR" sz="1200" dirty="0">
                  <a:solidFill>
                    <a:srgbClr val="1E1348"/>
                  </a:solidFill>
                </a:rPr>
                <a:t>et une concurrence importante sur le temps d’écoute (radio en direct, streaming musical, livres audio, réseaux sociaux, etc.)</a:t>
              </a:r>
              <a:r>
                <a:rPr lang="fr-FR" sz="1200" baseline="30000" dirty="0">
                  <a:solidFill>
                    <a:srgbClr val="1E1348"/>
                  </a:solidFill>
                </a:rPr>
                <a:t>2</a:t>
              </a:r>
              <a:endParaRPr lang="fr-FR" sz="1200" baseline="30000" dirty="0">
                <a:solidFill>
                  <a:srgbClr val="1E1348"/>
                </a:solidFill>
                <a:highlight>
                  <a:srgbClr val="00FF00"/>
                </a:highlight>
              </a:endParaRPr>
            </a:p>
          </p:txBody>
        </p:sp>
        <p:sp>
          <p:nvSpPr>
            <p:cNvPr id="22" name="Rectangle 21">
              <a:extLst>
                <a:ext uri="{FF2B5EF4-FFF2-40B4-BE49-F238E27FC236}">
                  <a16:creationId xmlns:a16="http://schemas.microsoft.com/office/drawing/2014/main" id="{A3C9EADE-E703-47C9-ADA2-69523F2A0708}"/>
                </a:ext>
              </a:extLst>
            </p:cNvPr>
            <p:cNvSpPr/>
            <p:nvPr/>
          </p:nvSpPr>
          <p:spPr>
            <a:xfrm>
              <a:off x="7667266" y="1788171"/>
              <a:ext cx="4371957" cy="11796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fr-FR" sz="1100" dirty="0">
                  <a:solidFill>
                    <a:srgbClr val="1E1348"/>
                  </a:solidFill>
                </a:rPr>
                <a:t>Un potentiel de marché « de réserve », avec un temps d’écoute des podcasts encore limité</a:t>
              </a:r>
              <a:r>
                <a:rPr lang="fr-FR" sz="1100" baseline="30000" dirty="0">
                  <a:solidFill>
                    <a:srgbClr val="1E1348"/>
                  </a:solidFill>
                </a:rPr>
                <a:t>3</a:t>
              </a:r>
              <a:r>
                <a:rPr lang="fr-FR" sz="1100" dirty="0">
                  <a:solidFill>
                    <a:srgbClr val="1E1348"/>
                  </a:solidFill>
                </a:rPr>
                <a:t>, qui pose la question :</a:t>
              </a:r>
            </a:p>
            <a:p>
              <a:pPr marL="188913" lvl="2" indent="-171450" algn="just">
                <a:buFontTx/>
                <a:buChar char="-"/>
              </a:pPr>
              <a:r>
                <a:rPr lang="fr-FR" sz="1100" dirty="0">
                  <a:solidFill>
                    <a:srgbClr val="1E1348"/>
                  </a:solidFill>
                </a:rPr>
                <a:t>Des </a:t>
              </a:r>
              <a:r>
                <a:rPr lang="fr-FR" sz="1100" b="1" dirty="0">
                  <a:solidFill>
                    <a:srgbClr val="1E1348"/>
                  </a:solidFill>
                </a:rPr>
                <a:t>leviers de notoriété</a:t>
              </a:r>
            </a:p>
            <a:p>
              <a:pPr marL="188913" lvl="2" indent="-171450" algn="just">
                <a:buFontTx/>
                <a:buChar char="-"/>
              </a:pPr>
              <a:r>
                <a:rPr lang="fr-FR" sz="1100" dirty="0">
                  <a:solidFill>
                    <a:srgbClr val="1E1348"/>
                  </a:solidFill>
                </a:rPr>
                <a:t>Des </a:t>
              </a:r>
              <a:r>
                <a:rPr lang="fr-FR" sz="1100" b="1" dirty="0">
                  <a:solidFill>
                    <a:srgbClr val="1E1348"/>
                  </a:solidFill>
                </a:rPr>
                <a:t>leviers de conquête de nouveaux publics </a:t>
              </a:r>
              <a:r>
                <a:rPr lang="fr-FR" sz="1100" dirty="0">
                  <a:solidFill>
                    <a:srgbClr val="1E1348"/>
                  </a:solidFill>
                </a:rPr>
                <a:t>(profil actuel des auditeurs de podcasts : CSP +, citadins, jeunes, grands consommateurs de contenus et de médias)</a:t>
              </a:r>
            </a:p>
          </p:txBody>
        </p:sp>
        <p:sp>
          <p:nvSpPr>
            <p:cNvPr id="27" name="Rectangle 26">
              <a:extLst>
                <a:ext uri="{FF2B5EF4-FFF2-40B4-BE49-F238E27FC236}">
                  <a16:creationId xmlns:a16="http://schemas.microsoft.com/office/drawing/2014/main" id="{67D07A62-12D7-40A5-BE6D-D92DD5279AE3}"/>
                </a:ext>
              </a:extLst>
            </p:cNvPr>
            <p:cNvSpPr/>
            <p:nvPr/>
          </p:nvSpPr>
          <p:spPr>
            <a:xfrm>
              <a:off x="704763" y="4496399"/>
              <a:ext cx="3240000" cy="11593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spcBef>
                  <a:spcPts val="300"/>
                </a:spcBef>
              </a:pPr>
              <a:r>
                <a:rPr lang="fr-FR" sz="1200" b="1" dirty="0">
                  <a:solidFill>
                    <a:schemeClr val="bg1"/>
                  </a:solidFill>
                </a:rPr>
                <a:t>Un écosystème ouvert, </a:t>
              </a:r>
              <a:r>
                <a:rPr lang="fr-FR" sz="1200" dirty="0">
                  <a:solidFill>
                    <a:schemeClr val="bg1"/>
                  </a:solidFill>
                </a:rPr>
                <a:t>avec des intermédiaires techniques et des maillons de la chaine de valeur indépendants</a:t>
              </a:r>
              <a:r>
                <a:rPr lang="fr-FR" sz="1200" b="1" dirty="0">
                  <a:solidFill>
                    <a:schemeClr val="bg1"/>
                  </a:solidFill>
                </a:rPr>
                <a:t>, qui permet une liberté de création</a:t>
              </a:r>
              <a:endParaRPr lang="fr-FR" sz="1200" dirty="0">
                <a:solidFill>
                  <a:schemeClr val="bg1"/>
                </a:solidFill>
              </a:endParaRPr>
            </a:p>
          </p:txBody>
        </p:sp>
        <p:sp>
          <p:nvSpPr>
            <p:cNvPr id="30" name="Rectangle 29">
              <a:extLst>
                <a:ext uri="{FF2B5EF4-FFF2-40B4-BE49-F238E27FC236}">
                  <a16:creationId xmlns:a16="http://schemas.microsoft.com/office/drawing/2014/main" id="{34863316-82E9-4980-9D31-9A207FAE9254}"/>
                </a:ext>
              </a:extLst>
            </p:cNvPr>
            <p:cNvSpPr/>
            <p:nvPr/>
          </p:nvSpPr>
          <p:spPr>
            <a:xfrm>
              <a:off x="4316547" y="4496399"/>
              <a:ext cx="3240000" cy="11593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just">
                <a:spcBef>
                  <a:spcPts val="300"/>
                </a:spcBef>
              </a:pPr>
              <a:r>
                <a:rPr lang="fr-FR" sz="1200" dirty="0">
                  <a:solidFill>
                    <a:srgbClr val="1E1348"/>
                  </a:solidFill>
                </a:rPr>
                <a:t>Mais une </a:t>
              </a:r>
              <a:r>
                <a:rPr lang="fr-FR" sz="1200" b="1" dirty="0">
                  <a:solidFill>
                    <a:srgbClr val="1E1348"/>
                  </a:solidFill>
                </a:rPr>
                <a:t>séparation entre la partie production et diffusion, qui affecte la visibilité de l’offre</a:t>
              </a:r>
              <a:r>
                <a:rPr lang="fr-FR" sz="1200" b="1" dirty="0">
                  <a:solidFill>
                    <a:schemeClr val="tx1"/>
                  </a:solidFill>
                </a:rPr>
                <a:t> et la remontée d’informations</a:t>
              </a:r>
            </a:p>
          </p:txBody>
        </p:sp>
        <p:sp>
          <p:nvSpPr>
            <p:cNvPr id="23" name="Rectangle 22">
              <a:extLst>
                <a:ext uri="{FF2B5EF4-FFF2-40B4-BE49-F238E27FC236}">
                  <a16:creationId xmlns:a16="http://schemas.microsoft.com/office/drawing/2014/main" id="{AB696FB2-BAC7-45A0-A7BC-79E6E2D0DA0A}"/>
                </a:ext>
              </a:extLst>
            </p:cNvPr>
            <p:cNvSpPr/>
            <p:nvPr/>
          </p:nvSpPr>
          <p:spPr>
            <a:xfrm>
              <a:off x="7667266" y="4496399"/>
              <a:ext cx="4371957" cy="11593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913" lvl="2" indent="-171450" algn="just">
                <a:buFontTx/>
                <a:buChar char="-"/>
              </a:pPr>
              <a:r>
                <a:rPr lang="fr-FR" sz="1100" dirty="0">
                  <a:solidFill>
                    <a:srgbClr val="1E1348"/>
                  </a:solidFill>
                </a:rPr>
                <a:t>Des </a:t>
              </a:r>
              <a:r>
                <a:rPr lang="fr-FR" sz="1100" b="1" dirty="0">
                  <a:solidFill>
                    <a:srgbClr val="1E1348"/>
                  </a:solidFill>
                </a:rPr>
                <a:t>difficultés à assurer des débouchés et la </a:t>
              </a:r>
              <a:r>
                <a:rPr lang="fr-FR" sz="1100" b="1" dirty="0" err="1">
                  <a:solidFill>
                    <a:srgbClr val="1E1348"/>
                  </a:solidFill>
                </a:rPr>
                <a:t>découvrabilité</a:t>
              </a:r>
              <a:r>
                <a:rPr lang="fr-FR" sz="1100" b="1" dirty="0">
                  <a:solidFill>
                    <a:srgbClr val="1E1348"/>
                  </a:solidFill>
                </a:rPr>
                <a:t> </a:t>
              </a:r>
              <a:r>
                <a:rPr lang="fr-FR" sz="1100" dirty="0">
                  <a:solidFill>
                    <a:srgbClr val="1E1348"/>
                  </a:solidFill>
                </a:rPr>
                <a:t>des programmes</a:t>
              </a:r>
            </a:p>
            <a:p>
              <a:pPr marL="188913" lvl="2" indent="-171450" algn="just">
                <a:buFontTx/>
                <a:buChar char="-"/>
              </a:pPr>
              <a:r>
                <a:rPr lang="fr-FR" sz="1100" dirty="0">
                  <a:solidFill>
                    <a:srgbClr val="1E1348"/>
                  </a:solidFill>
                </a:rPr>
                <a:t>Une </a:t>
              </a:r>
              <a:r>
                <a:rPr lang="fr-FR" sz="1100" b="1" dirty="0">
                  <a:solidFill>
                    <a:srgbClr val="1E1348"/>
                  </a:solidFill>
                </a:rPr>
                <a:t>tendance à la concentration </a:t>
              </a:r>
              <a:r>
                <a:rPr lang="fr-FR" sz="1100" dirty="0">
                  <a:solidFill>
                    <a:srgbClr val="1E1348"/>
                  </a:solidFill>
                </a:rPr>
                <a:t>(intégration verticale, horizontale) qui assure les débouchés, mais </a:t>
              </a:r>
              <a:r>
                <a:rPr lang="fr-FR" sz="1100" b="1" dirty="0">
                  <a:solidFill>
                    <a:srgbClr val="1E1348"/>
                  </a:solidFill>
                </a:rPr>
                <a:t>limite la circulation des œuvres</a:t>
              </a:r>
            </a:p>
            <a:p>
              <a:pPr marL="188913" lvl="2" indent="-171450" algn="just">
                <a:buFontTx/>
                <a:buChar char="-"/>
              </a:pPr>
              <a:r>
                <a:rPr lang="fr-FR" sz="1100" b="1" dirty="0">
                  <a:solidFill>
                    <a:schemeClr val="tx1"/>
                  </a:solidFill>
                </a:rPr>
                <a:t>Des données utilisateurs disponibles auprès des diffuseurs </a:t>
              </a:r>
              <a:r>
                <a:rPr lang="fr-FR" sz="1100" dirty="0">
                  <a:solidFill>
                    <a:schemeClr val="tx1"/>
                  </a:solidFill>
                </a:rPr>
                <a:t>mais qui ne sont </a:t>
              </a:r>
              <a:r>
                <a:rPr lang="fr-FR" sz="1100" b="1" dirty="0">
                  <a:solidFill>
                    <a:schemeClr val="tx1"/>
                  </a:solidFill>
                </a:rPr>
                <a:t>pas toujours accessibles pour les éditeurs</a:t>
              </a:r>
            </a:p>
          </p:txBody>
        </p:sp>
        <p:sp>
          <p:nvSpPr>
            <p:cNvPr id="55" name="Rectangle 54">
              <a:extLst>
                <a:ext uri="{FF2B5EF4-FFF2-40B4-BE49-F238E27FC236}">
                  <a16:creationId xmlns:a16="http://schemas.microsoft.com/office/drawing/2014/main" id="{E67BBF21-A586-4E04-9ED2-F869BD82EF73}"/>
                </a:ext>
              </a:extLst>
            </p:cNvPr>
            <p:cNvSpPr/>
            <p:nvPr/>
          </p:nvSpPr>
          <p:spPr>
            <a:xfrm>
              <a:off x="704763" y="3056967"/>
              <a:ext cx="3240000" cy="13322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spcBef>
                  <a:spcPts val="300"/>
                </a:spcBef>
              </a:pPr>
              <a:r>
                <a:rPr lang="fr-FR" sz="1200" b="1" dirty="0">
                  <a:solidFill>
                    <a:schemeClr val="bg1"/>
                  </a:solidFill>
                </a:rPr>
                <a:t>Un marché composé d’un large tissu d’entreprises, grâce aux barrières à l’entrée relativement faibles</a:t>
              </a:r>
              <a:r>
                <a:rPr lang="fr-FR" sz="1200" dirty="0">
                  <a:solidFill>
                    <a:schemeClr val="bg1"/>
                  </a:solidFill>
                </a:rPr>
                <a:t>, qui offre une création sonore abondante et créative</a:t>
              </a:r>
            </a:p>
          </p:txBody>
        </p:sp>
        <p:sp>
          <p:nvSpPr>
            <p:cNvPr id="56" name="Rectangle 55">
              <a:extLst>
                <a:ext uri="{FF2B5EF4-FFF2-40B4-BE49-F238E27FC236}">
                  <a16:creationId xmlns:a16="http://schemas.microsoft.com/office/drawing/2014/main" id="{49BEF768-FB38-4B13-BF38-A0EE3F62C6DB}"/>
                </a:ext>
              </a:extLst>
            </p:cNvPr>
            <p:cNvSpPr/>
            <p:nvPr/>
          </p:nvSpPr>
          <p:spPr>
            <a:xfrm>
              <a:off x="4316547" y="3046335"/>
              <a:ext cx="3240000" cy="13322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just">
                <a:spcBef>
                  <a:spcPts val="300"/>
                </a:spcBef>
              </a:pPr>
              <a:r>
                <a:rPr lang="fr-FR" sz="1200" dirty="0">
                  <a:solidFill>
                    <a:srgbClr val="1E1348"/>
                  </a:solidFill>
                </a:rPr>
                <a:t>Mais un nombre d’entreprises ayant atteint une taille critique, </a:t>
              </a:r>
              <a:r>
                <a:rPr lang="fr-FR" sz="1200" b="1" dirty="0">
                  <a:solidFill>
                    <a:srgbClr val="1E1348"/>
                  </a:solidFill>
                </a:rPr>
                <a:t>encore limité</a:t>
              </a:r>
              <a:endParaRPr lang="fr-FR" sz="1200" b="1" dirty="0">
                <a:solidFill>
                  <a:srgbClr val="FF0000"/>
                </a:solidFill>
              </a:endParaRPr>
            </a:p>
          </p:txBody>
        </p:sp>
        <p:sp>
          <p:nvSpPr>
            <p:cNvPr id="57" name="Rectangle 56">
              <a:extLst>
                <a:ext uri="{FF2B5EF4-FFF2-40B4-BE49-F238E27FC236}">
                  <a16:creationId xmlns:a16="http://schemas.microsoft.com/office/drawing/2014/main" id="{B83FA074-C3D8-469E-B995-5AE72336EB35}"/>
                </a:ext>
              </a:extLst>
            </p:cNvPr>
            <p:cNvSpPr/>
            <p:nvPr/>
          </p:nvSpPr>
          <p:spPr>
            <a:xfrm>
              <a:off x="7667266" y="3035693"/>
              <a:ext cx="4371957" cy="1398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913" lvl="2" indent="-171450" algn="just">
                <a:buFontTx/>
                <a:buChar char="-"/>
              </a:pPr>
              <a:r>
                <a:rPr lang="fr-FR" sz="1100" dirty="0">
                  <a:solidFill>
                    <a:srgbClr val="1E1348"/>
                  </a:solidFill>
                </a:rPr>
                <a:t>Une compétitivité accrue et des entreprises forcées à la différenciation (modèles de revenus, thématiques : hyper-segmentation du marché, etc.)</a:t>
              </a:r>
            </a:p>
            <a:p>
              <a:pPr marL="188913" lvl="2" indent="-171450" algn="just">
                <a:buFontTx/>
                <a:buChar char="-"/>
              </a:pPr>
              <a:r>
                <a:rPr lang="fr-FR" sz="1100" b="1" dirty="0">
                  <a:solidFill>
                    <a:srgbClr val="1E1348"/>
                  </a:solidFill>
                </a:rPr>
                <a:t>Un marché qui se concentre</a:t>
              </a:r>
              <a:r>
                <a:rPr lang="fr-FR" sz="1100" dirty="0">
                  <a:solidFill>
                    <a:srgbClr val="1E1348"/>
                  </a:solidFill>
                </a:rPr>
                <a:t>, fait face à </a:t>
              </a:r>
              <a:r>
                <a:rPr lang="fr-FR" sz="1100" b="1" dirty="0">
                  <a:solidFill>
                    <a:srgbClr val="1E1348"/>
                  </a:solidFill>
                </a:rPr>
                <a:t>de nombreuses consolidations et glissements d’activités</a:t>
              </a:r>
            </a:p>
            <a:p>
              <a:pPr marL="188913" lvl="2" indent="-171450" algn="just">
                <a:buFontTx/>
                <a:buChar char="-"/>
              </a:pPr>
              <a:r>
                <a:rPr lang="fr-FR" sz="1100" dirty="0">
                  <a:solidFill>
                    <a:srgbClr val="1E1348"/>
                  </a:solidFill>
                </a:rPr>
                <a:t>Pour certains acteurs  </a:t>
              </a:r>
              <a:r>
                <a:rPr lang="fr-FR" sz="1100" b="1" dirty="0">
                  <a:solidFill>
                    <a:srgbClr val="1E1348"/>
                  </a:solidFill>
                </a:rPr>
                <a:t>des difficultés à émerger </a:t>
              </a:r>
              <a:r>
                <a:rPr lang="fr-FR" sz="1100" dirty="0">
                  <a:solidFill>
                    <a:srgbClr val="1E1348"/>
                  </a:solidFill>
                </a:rPr>
                <a:t>et une forte dépendance à la conjoncture</a:t>
              </a:r>
            </a:p>
          </p:txBody>
        </p:sp>
      </p:grpSp>
      <p:grpSp>
        <p:nvGrpSpPr>
          <p:cNvPr id="58" name="Groupe 57">
            <a:extLst>
              <a:ext uri="{FF2B5EF4-FFF2-40B4-BE49-F238E27FC236}">
                <a16:creationId xmlns:a16="http://schemas.microsoft.com/office/drawing/2014/main" id="{01A9107C-9232-46B2-935D-E4257215C055}"/>
              </a:ext>
            </a:extLst>
          </p:cNvPr>
          <p:cNvGrpSpPr/>
          <p:nvPr/>
        </p:nvGrpSpPr>
        <p:grpSpPr>
          <a:xfrm>
            <a:off x="3945596" y="3796768"/>
            <a:ext cx="338032" cy="204020"/>
            <a:chOff x="3572797" y="1814976"/>
            <a:chExt cx="558648" cy="457209"/>
          </a:xfrm>
        </p:grpSpPr>
        <p:sp>
          <p:nvSpPr>
            <p:cNvPr id="59" name="Triangle isocèle 58">
              <a:extLst>
                <a:ext uri="{FF2B5EF4-FFF2-40B4-BE49-F238E27FC236}">
                  <a16:creationId xmlns:a16="http://schemas.microsoft.com/office/drawing/2014/main" id="{4187434D-1CFB-4EA4-8F39-1766008996DB}"/>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Triangle isocèle 59">
              <a:extLst>
                <a:ext uri="{FF2B5EF4-FFF2-40B4-BE49-F238E27FC236}">
                  <a16:creationId xmlns:a16="http://schemas.microsoft.com/office/drawing/2014/main" id="{0708C3D9-4C67-438F-9D9B-B948622903BE}"/>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76" name="Connecteur droit 75">
            <a:extLst>
              <a:ext uri="{FF2B5EF4-FFF2-40B4-BE49-F238E27FC236}">
                <a16:creationId xmlns:a16="http://schemas.microsoft.com/office/drawing/2014/main" id="{B1E1BB3F-C4E4-4121-8CEF-512E3B7AA556}"/>
              </a:ext>
            </a:extLst>
          </p:cNvPr>
          <p:cNvCxnSpPr/>
          <p:nvPr/>
        </p:nvCxnSpPr>
        <p:spPr>
          <a:xfrm flipH="1">
            <a:off x="7600591" y="1515405"/>
            <a:ext cx="0" cy="424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3F526DA2-5EC4-47C4-B948-BA9ABD3856F3}"/>
              </a:ext>
            </a:extLst>
          </p:cNvPr>
          <p:cNvSpPr txBox="1"/>
          <p:nvPr/>
        </p:nvSpPr>
        <p:spPr>
          <a:xfrm>
            <a:off x="8353425" y="1699203"/>
            <a:ext cx="184731" cy="369332"/>
          </a:xfrm>
          <a:prstGeom prst="rect">
            <a:avLst/>
          </a:prstGeom>
          <a:noFill/>
        </p:spPr>
        <p:txBody>
          <a:bodyPr wrap="none" rtlCol="0">
            <a:spAutoFit/>
          </a:bodyPr>
          <a:lstStyle/>
          <a:p>
            <a:endParaRPr lang="fr-FR" dirty="0"/>
          </a:p>
        </p:txBody>
      </p:sp>
      <p:sp>
        <p:nvSpPr>
          <p:cNvPr id="4" name="ZoneTexte 3">
            <a:extLst>
              <a:ext uri="{FF2B5EF4-FFF2-40B4-BE49-F238E27FC236}">
                <a16:creationId xmlns:a16="http://schemas.microsoft.com/office/drawing/2014/main" id="{249F8837-CE4C-46C3-A4C0-E7F9D2EA3D6B}"/>
              </a:ext>
            </a:extLst>
          </p:cNvPr>
          <p:cNvSpPr txBox="1"/>
          <p:nvPr/>
        </p:nvSpPr>
        <p:spPr>
          <a:xfrm>
            <a:off x="8546172" y="1485763"/>
            <a:ext cx="2606804" cy="307777"/>
          </a:xfrm>
          <a:prstGeom prst="rect">
            <a:avLst/>
          </a:prstGeom>
          <a:noFill/>
          <a:ln w="28575">
            <a:noFill/>
          </a:ln>
        </p:spPr>
        <p:txBody>
          <a:bodyPr wrap="none" rtlCol="0">
            <a:spAutoFit/>
          </a:bodyPr>
          <a:lstStyle/>
          <a:p>
            <a:r>
              <a:rPr lang="fr-FR" sz="1400" b="1" dirty="0"/>
              <a:t>OPPPORTUNITÉS ET DÉFIS</a:t>
            </a:r>
          </a:p>
        </p:txBody>
      </p:sp>
      <p:sp>
        <p:nvSpPr>
          <p:cNvPr id="37" name="ZoneTexte 36">
            <a:extLst>
              <a:ext uri="{FF2B5EF4-FFF2-40B4-BE49-F238E27FC236}">
                <a16:creationId xmlns:a16="http://schemas.microsoft.com/office/drawing/2014/main" id="{A05BD31F-A2E4-4BA4-B0CC-1EA06314C3D3}"/>
              </a:ext>
            </a:extLst>
          </p:cNvPr>
          <p:cNvSpPr txBox="1"/>
          <p:nvPr/>
        </p:nvSpPr>
        <p:spPr>
          <a:xfrm>
            <a:off x="5336648" y="1489467"/>
            <a:ext cx="1223412" cy="307777"/>
          </a:xfrm>
          <a:prstGeom prst="rect">
            <a:avLst/>
          </a:prstGeom>
          <a:noFill/>
          <a:ln w="28575">
            <a:noFill/>
          </a:ln>
        </p:spPr>
        <p:txBody>
          <a:bodyPr wrap="none" rtlCol="0">
            <a:spAutoFit/>
          </a:bodyPr>
          <a:lstStyle/>
          <a:p>
            <a:r>
              <a:rPr lang="fr-FR" sz="1400" b="1" dirty="0"/>
              <a:t>LES FREINS</a:t>
            </a:r>
          </a:p>
        </p:txBody>
      </p:sp>
      <p:sp>
        <p:nvSpPr>
          <p:cNvPr id="47" name="ZoneTexte 46">
            <a:extLst>
              <a:ext uri="{FF2B5EF4-FFF2-40B4-BE49-F238E27FC236}">
                <a16:creationId xmlns:a16="http://schemas.microsoft.com/office/drawing/2014/main" id="{731E2149-007D-41B4-A71D-045B6EC2626B}"/>
              </a:ext>
            </a:extLst>
          </p:cNvPr>
          <p:cNvSpPr txBox="1"/>
          <p:nvPr/>
        </p:nvSpPr>
        <p:spPr>
          <a:xfrm>
            <a:off x="1711982" y="1506807"/>
            <a:ext cx="1279517" cy="307777"/>
          </a:xfrm>
          <a:prstGeom prst="rect">
            <a:avLst/>
          </a:prstGeom>
          <a:noFill/>
          <a:ln w="28575">
            <a:noFill/>
          </a:ln>
        </p:spPr>
        <p:txBody>
          <a:bodyPr wrap="none" rtlCol="0">
            <a:spAutoFit/>
          </a:bodyPr>
          <a:lstStyle/>
          <a:p>
            <a:r>
              <a:rPr lang="fr-FR" sz="1400" b="1" dirty="0"/>
              <a:t>LES ATOUTS</a:t>
            </a:r>
          </a:p>
        </p:txBody>
      </p:sp>
      <p:cxnSp>
        <p:nvCxnSpPr>
          <p:cNvPr id="48" name="Connecteur droit 47">
            <a:extLst>
              <a:ext uri="{FF2B5EF4-FFF2-40B4-BE49-F238E27FC236}">
                <a16:creationId xmlns:a16="http://schemas.microsoft.com/office/drawing/2014/main" id="{60541E49-5E7F-4279-B155-CC1E902F6A45}"/>
              </a:ext>
            </a:extLst>
          </p:cNvPr>
          <p:cNvCxnSpPr>
            <a:cxnSpLocks/>
          </p:cNvCxnSpPr>
          <p:nvPr/>
        </p:nvCxnSpPr>
        <p:spPr>
          <a:xfrm>
            <a:off x="2948177" y="1636567"/>
            <a:ext cx="100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78FF2853-D007-4328-95C8-BD7E65ADC1BF}"/>
              </a:ext>
            </a:extLst>
          </p:cNvPr>
          <p:cNvCxnSpPr>
            <a:cxnSpLocks/>
          </p:cNvCxnSpPr>
          <p:nvPr/>
        </p:nvCxnSpPr>
        <p:spPr>
          <a:xfrm>
            <a:off x="6528062" y="1630100"/>
            <a:ext cx="100800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0CB6CA7E-A9BE-4423-B32D-F5471CFFA2DE}"/>
              </a:ext>
            </a:extLst>
          </p:cNvPr>
          <p:cNvCxnSpPr>
            <a:cxnSpLocks/>
          </p:cNvCxnSpPr>
          <p:nvPr/>
        </p:nvCxnSpPr>
        <p:spPr>
          <a:xfrm>
            <a:off x="4316547" y="1630100"/>
            <a:ext cx="100800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1E4A9E3A-B76F-42B2-9B56-4D3B9AAF4EBD}"/>
              </a:ext>
            </a:extLst>
          </p:cNvPr>
          <p:cNvCxnSpPr>
            <a:cxnSpLocks/>
          </p:cNvCxnSpPr>
          <p:nvPr/>
        </p:nvCxnSpPr>
        <p:spPr>
          <a:xfrm>
            <a:off x="7682172" y="1630100"/>
            <a:ext cx="8640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B5045A53-05A0-4E54-9B89-400A1C7A0086}"/>
              </a:ext>
            </a:extLst>
          </p:cNvPr>
          <p:cNvCxnSpPr>
            <a:cxnSpLocks/>
          </p:cNvCxnSpPr>
          <p:nvPr/>
        </p:nvCxnSpPr>
        <p:spPr>
          <a:xfrm>
            <a:off x="11152976" y="1630100"/>
            <a:ext cx="8640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EF28E9CD-7A69-4DBC-A760-9688F94FC49F}"/>
              </a:ext>
            </a:extLst>
          </p:cNvPr>
          <p:cNvSpPr txBox="1"/>
          <p:nvPr/>
        </p:nvSpPr>
        <p:spPr>
          <a:xfrm>
            <a:off x="822413" y="6150114"/>
            <a:ext cx="10658386" cy="707886"/>
          </a:xfrm>
          <a:prstGeom prst="rect">
            <a:avLst/>
          </a:prstGeom>
          <a:noFill/>
        </p:spPr>
        <p:txBody>
          <a:bodyPr wrap="square" rtlCol="0">
            <a:spAutoFit/>
          </a:bodyPr>
          <a:lstStyle/>
          <a:p>
            <a:pPr algn="just"/>
            <a:r>
              <a:rPr lang="fr-FR" sz="800" dirty="0">
                <a:effectLst/>
                <a:latin typeface="+mj-lt"/>
                <a:ea typeface="Calibri" panose="020F0502020204030204" pitchFamily="34" charset="0"/>
                <a:cs typeface="Times New Roman" panose="02020603050405020304" pitchFamily="18" charset="0"/>
              </a:rPr>
              <a:t>1 - Selon l’étude Global Audio 2023 de Médiamétrie (mai 2023) : entre 2019 et 2023, on observe une progression de + 83 % du nombre d’auditeurs de podcasts (de rattrapage et natifs), soit un taux de croissance annuel moyen de 16 %.</a:t>
            </a:r>
          </a:p>
          <a:p>
            <a:pPr algn="just"/>
            <a:r>
              <a:rPr lang="fr-FR" sz="800" dirty="0">
                <a:effectLst/>
                <a:latin typeface="+mj-lt"/>
                <a:ea typeface="Calibri" panose="020F0502020204030204" pitchFamily="34" charset="0"/>
                <a:cs typeface="Times New Roman" panose="02020603050405020304" pitchFamily="18" charset="0"/>
              </a:rPr>
              <a:t>2 - Enjeux de démocratisation car les auditeurs de podcasts sont plus jeunes, plus éduqués et plus connectés que le reste de la société.</a:t>
            </a:r>
          </a:p>
          <a:p>
            <a:pPr algn="just"/>
            <a:r>
              <a:rPr lang="fr-FR" sz="800" dirty="0">
                <a:effectLst/>
                <a:latin typeface="+mj-lt"/>
                <a:ea typeface="Calibri" panose="020F0502020204030204" pitchFamily="34" charset="0"/>
                <a:cs typeface="Times New Roman" panose="02020603050405020304" pitchFamily="18" charset="0"/>
              </a:rPr>
              <a:t>3 - Selon l’étude Global Audio 2023 susmentionnée, les podcasts (de rattrapage et natifs) représentent 7 % du volume total de la consommation audio chaque jour (c’était 6 % en 2022) et 10 % du temps dédié à l’écoute audio gratuite exclusivement.</a:t>
            </a:r>
          </a:p>
        </p:txBody>
      </p:sp>
    </p:spTree>
    <p:extLst>
      <p:ext uri="{BB962C8B-B14F-4D97-AF65-F5344CB8AC3E}">
        <p14:creationId xmlns:p14="http://schemas.microsoft.com/office/powerpoint/2010/main" val="368927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3</a:t>
            </a:fld>
            <a:endParaRPr lang="en-US"/>
          </a:p>
        </p:txBody>
      </p:sp>
      <p:sp>
        <p:nvSpPr>
          <p:cNvPr id="7" name="Espace réservé du texte 6">
            <a:extLst>
              <a:ext uri="{FF2B5EF4-FFF2-40B4-BE49-F238E27FC236}">
                <a16:creationId xmlns:a16="http://schemas.microsoft.com/office/drawing/2014/main" id="{9222E7DA-E792-4C05-8773-181C4FC3F2C5}"/>
              </a:ext>
            </a:extLst>
          </p:cNvPr>
          <p:cNvSpPr>
            <a:spLocks noGrp="1"/>
          </p:cNvSpPr>
          <p:nvPr>
            <p:ph type="body" sz="quarter" idx="13"/>
          </p:nvPr>
        </p:nvSpPr>
        <p:spPr>
          <a:xfrm>
            <a:off x="546100" y="1229852"/>
            <a:ext cx="11099800" cy="319193"/>
          </a:xfrm>
        </p:spPr>
        <p:txBody>
          <a:bodyPr/>
          <a:lstStyle/>
          <a:p>
            <a:pPr>
              <a:spcBef>
                <a:spcPts val="0"/>
              </a:spcBef>
            </a:pPr>
            <a:r>
              <a:rPr lang="fr-FR" sz="1600" dirty="0"/>
              <a:t>UN OBSERVATOIRE POUR RÉPONDRE AUX OBJECTIFS FIXÉS PAR LE RAPPORT DE L’IGAC EN 2020 </a:t>
            </a:r>
            <a:r>
              <a:rPr lang="fr-FR" sz="1600" b="0" dirty="0"/>
              <a:t>   </a:t>
            </a:r>
            <a:endParaRPr lang="fr-FR" sz="1600" b="0" dirty="0">
              <a:solidFill>
                <a:srgbClr val="1E1348"/>
              </a:solidFill>
            </a:endParaRPr>
          </a:p>
          <a:p>
            <a:pPr marL="0" indent="0">
              <a:spcBef>
                <a:spcPts val="0"/>
              </a:spcBef>
              <a:buNone/>
            </a:pPr>
            <a:endParaRPr lang="fr-FR" sz="1600" dirty="0"/>
          </a:p>
        </p:txBody>
      </p:sp>
      <p:sp>
        <p:nvSpPr>
          <p:cNvPr id="4" name="Titre 3"/>
          <p:cNvSpPr>
            <a:spLocks noGrp="1"/>
          </p:cNvSpPr>
          <p:nvPr>
            <p:ph type="title"/>
          </p:nvPr>
        </p:nvSpPr>
        <p:spPr/>
        <p:txBody>
          <a:bodyPr/>
          <a:lstStyle/>
          <a:p>
            <a:r>
              <a:rPr lang="fr-FR" dirty="0"/>
              <a:t>L’OBSERVATOIRE</a:t>
            </a:r>
          </a:p>
        </p:txBody>
      </p:sp>
      <p:sp>
        <p:nvSpPr>
          <p:cNvPr id="32" name="Rectangle 31">
            <a:extLst>
              <a:ext uri="{FF2B5EF4-FFF2-40B4-BE49-F238E27FC236}">
                <a16:creationId xmlns:a16="http://schemas.microsoft.com/office/drawing/2014/main" id="{B7A93942-9B46-4A7E-AF56-85DD20F69709}"/>
              </a:ext>
            </a:extLst>
          </p:cNvPr>
          <p:cNvSpPr/>
          <p:nvPr/>
        </p:nvSpPr>
        <p:spPr>
          <a:xfrm>
            <a:off x="620743" y="2529633"/>
            <a:ext cx="11099801" cy="20434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fr-FR" sz="1400" dirty="0">
                <a:solidFill>
                  <a:schemeClr val="tx2"/>
                </a:solidFill>
              </a:rPr>
              <a:t>Mettre en place un observatoire économique du secteur ; cet observatoire aurait pour </a:t>
            </a:r>
            <a:r>
              <a:rPr lang="fr-FR" sz="1400" b="1" u="sng" dirty="0">
                <a:solidFill>
                  <a:schemeClr val="tx2"/>
                </a:solidFill>
              </a:rPr>
              <a:t>objectif notamment d’apprécier le développement économique du secteur</a:t>
            </a:r>
            <a:r>
              <a:rPr lang="fr-FR" sz="1400" b="1" dirty="0">
                <a:solidFill>
                  <a:schemeClr val="tx2"/>
                </a:solidFill>
              </a:rPr>
              <a:t>, </a:t>
            </a:r>
            <a:r>
              <a:rPr lang="fr-FR" sz="1400" dirty="0">
                <a:solidFill>
                  <a:schemeClr val="tx2"/>
                </a:solidFill>
              </a:rPr>
              <a:t>qui se doit de </a:t>
            </a:r>
            <a:r>
              <a:rPr lang="fr-FR" sz="1400" b="1" u="sng" dirty="0">
                <a:solidFill>
                  <a:schemeClr val="tx2"/>
                </a:solidFill>
              </a:rPr>
              <a:t>trouver un certain niveau de maturité </a:t>
            </a:r>
            <a:r>
              <a:rPr lang="fr-FR" sz="1400" b="1" dirty="0">
                <a:solidFill>
                  <a:schemeClr val="tx2"/>
                </a:solidFill>
              </a:rPr>
              <a:t>avant la mise en place d’aides automatiques</a:t>
            </a:r>
            <a:r>
              <a:rPr lang="fr-FR" sz="1400" dirty="0">
                <a:solidFill>
                  <a:schemeClr val="tx2"/>
                </a:solidFill>
              </a:rPr>
              <a:t>.</a:t>
            </a:r>
          </a:p>
          <a:p>
            <a:pPr marL="0" lvl="2" algn="ctr"/>
            <a:endParaRPr lang="fr-FR" sz="1400" dirty="0">
              <a:solidFill>
                <a:schemeClr val="tx2"/>
              </a:solidFill>
            </a:endParaRPr>
          </a:p>
          <a:p>
            <a:pPr marL="0" lvl="2" algn="ctr"/>
            <a:r>
              <a:rPr lang="fr-FR" sz="1400" dirty="0">
                <a:solidFill>
                  <a:schemeClr val="tx2"/>
                </a:solidFill>
              </a:rPr>
              <a:t>Le rapport conseille par ailleurs de </a:t>
            </a:r>
            <a:r>
              <a:rPr lang="fr-FR" sz="1400" b="1" dirty="0">
                <a:solidFill>
                  <a:schemeClr val="tx2"/>
                </a:solidFill>
              </a:rPr>
              <a:t>créer un dialogue régulier entre les acteurs du secteur et les pouvoirs publics</a:t>
            </a:r>
            <a:r>
              <a:rPr lang="fr-FR" sz="1400" b="1" baseline="30000" dirty="0">
                <a:solidFill>
                  <a:schemeClr val="tx2"/>
                </a:solidFill>
              </a:rPr>
              <a:t>1</a:t>
            </a:r>
            <a:r>
              <a:rPr lang="fr-FR" sz="1400" b="1" dirty="0">
                <a:solidFill>
                  <a:schemeClr val="tx2"/>
                </a:solidFill>
              </a:rPr>
              <a:t> </a:t>
            </a:r>
            <a:r>
              <a:rPr lang="fr-FR" sz="1400" dirty="0">
                <a:solidFill>
                  <a:schemeClr val="tx2"/>
                </a:solidFill>
              </a:rPr>
              <a:t>.</a:t>
            </a:r>
          </a:p>
        </p:txBody>
      </p:sp>
      <p:sp>
        <p:nvSpPr>
          <p:cNvPr id="8" name="Rectangle 7">
            <a:extLst>
              <a:ext uri="{FF2B5EF4-FFF2-40B4-BE49-F238E27FC236}">
                <a16:creationId xmlns:a16="http://schemas.microsoft.com/office/drawing/2014/main" id="{59CB3F0C-E7A9-4A41-8BC8-6B2D062DEBAF}"/>
              </a:ext>
            </a:extLst>
          </p:cNvPr>
          <p:cNvSpPr/>
          <p:nvPr/>
        </p:nvSpPr>
        <p:spPr>
          <a:xfrm>
            <a:off x="620742" y="1899935"/>
            <a:ext cx="11099801" cy="527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400" b="1" dirty="0">
                <a:solidFill>
                  <a:schemeClr val="bg1"/>
                </a:solidFill>
              </a:rPr>
              <a:t>RECOMMANDATIONS DU RAPPORT DE L’Inspection Générale des Affaires Culturelles (IGAC)</a:t>
            </a:r>
          </a:p>
        </p:txBody>
      </p:sp>
      <p:sp>
        <p:nvSpPr>
          <p:cNvPr id="14" name="Rectangle 13">
            <a:extLst>
              <a:ext uri="{FF2B5EF4-FFF2-40B4-BE49-F238E27FC236}">
                <a16:creationId xmlns:a16="http://schemas.microsoft.com/office/drawing/2014/main" id="{258C2CB4-163F-43CD-9D10-5588226FF78F}"/>
              </a:ext>
            </a:extLst>
          </p:cNvPr>
          <p:cNvSpPr/>
          <p:nvPr/>
        </p:nvSpPr>
        <p:spPr>
          <a:xfrm>
            <a:off x="926352" y="6100053"/>
            <a:ext cx="10998073" cy="350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200" i="1" dirty="0">
                <a:solidFill>
                  <a:srgbClr val="1E1348"/>
                </a:solidFill>
              </a:rPr>
              <a:t>NB  - difficultés : très peu de données économiques sont disponibles sur le secteur des podcasts </a:t>
            </a:r>
          </a:p>
        </p:txBody>
      </p:sp>
      <p:sp>
        <p:nvSpPr>
          <p:cNvPr id="9" name="Rectangle 8">
            <a:extLst>
              <a:ext uri="{FF2B5EF4-FFF2-40B4-BE49-F238E27FC236}">
                <a16:creationId xmlns:a16="http://schemas.microsoft.com/office/drawing/2014/main" id="{CB50280C-9DDD-4154-8F66-FE56448BE47C}"/>
              </a:ext>
            </a:extLst>
          </p:cNvPr>
          <p:cNvSpPr/>
          <p:nvPr/>
        </p:nvSpPr>
        <p:spPr>
          <a:xfrm>
            <a:off x="620742" y="4843500"/>
            <a:ext cx="11099801" cy="1090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just"/>
            <a:r>
              <a:rPr lang="fr-FR" sz="1400" b="1" u="sng" dirty="0">
                <a:solidFill>
                  <a:srgbClr val="1E1348"/>
                </a:solidFill>
              </a:rPr>
              <a:t>Cibles</a:t>
            </a:r>
            <a:r>
              <a:rPr lang="fr-FR" sz="1400" dirty="0">
                <a:solidFill>
                  <a:srgbClr val="1E1348"/>
                </a:solidFill>
              </a:rPr>
              <a:t> : les travaux s’adressent à l’ensemble des publics qu’ils soient acteurs de l’écosystème ou intéressés par ce secteur. Il s’agit de permettre à toute personne de comprendre le fonctionnement de l’écosystème, d’identifier ses tendances et ses enjeux.</a:t>
            </a:r>
          </a:p>
        </p:txBody>
      </p:sp>
      <p:sp>
        <p:nvSpPr>
          <p:cNvPr id="10" name="Rectangle 9">
            <a:extLst>
              <a:ext uri="{FF2B5EF4-FFF2-40B4-BE49-F238E27FC236}">
                <a16:creationId xmlns:a16="http://schemas.microsoft.com/office/drawing/2014/main" id="{2373BF92-F620-4CE7-AD1D-30E1A04E4BE8}"/>
              </a:ext>
            </a:extLst>
          </p:cNvPr>
          <p:cNvSpPr/>
          <p:nvPr/>
        </p:nvSpPr>
        <p:spPr>
          <a:xfrm>
            <a:off x="926351" y="6507161"/>
            <a:ext cx="10998073" cy="350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800" i="1" dirty="0">
                <a:solidFill>
                  <a:srgbClr val="1E1348"/>
                </a:solidFill>
              </a:rPr>
              <a:t>1 – P.7  et 96 du rapport de l’IGAC</a:t>
            </a:r>
          </a:p>
        </p:txBody>
      </p:sp>
    </p:spTree>
    <p:extLst>
      <p:ext uri="{BB962C8B-B14F-4D97-AF65-F5344CB8AC3E}">
        <p14:creationId xmlns:p14="http://schemas.microsoft.com/office/powerpoint/2010/main" val="3126595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D353B1D1-4F8A-4D2F-858B-CF56D8B89854}"/>
              </a:ext>
            </a:extLst>
          </p:cNvPr>
          <p:cNvSpPr>
            <a:spLocks noGrp="1"/>
          </p:cNvSpPr>
          <p:nvPr>
            <p:ph type="body" sz="quarter" idx="13"/>
          </p:nvPr>
        </p:nvSpPr>
        <p:spPr>
          <a:xfrm>
            <a:off x="546100" y="733425"/>
            <a:ext cx="11483604" cy="584775"/>
          </a:xfrm>
        </p:spPr>
        <p:txBody>
          <a:bodyPr/>
          <a:lstStyle/>
          <a:p>
            <a:pPr>
              <a:spcBef>
                <a:spcPts val="0"/>
              </a:spcBef>
            </a:pPr>
            <a:r>
              <a:rPr lang="fr-FR" sz="1600" dirty="0"/>
              <a:t>SYNTHÈSE DES PREMIERS CONSTATS SUR LE NIVEAU DE DÉVELOPPEMENT DE L’ÉCOSYSTÈME (2/4)</a:t>
            </a:r>
            <a:endParaRPr lang="fr-FR" sz="1600" b="0" dirty="0">
              <a:solidFill>
                <a:srgbClr val="1E1348"/>
              </a:solidFill>
            </a:endParaRPr>
          </a:p>
          <a:p>
            <a:pPr marL="0" indent="0">
              <a:spcBef>
                <a:spcPts val="0"/>
              </a:spcBef>
              <a:buNone/>
            </a:pPr>
            <a:endParaRPr lang="fr-FR" sz="1600" dirty="0"/>
          </a:p>
        </p:txBody>
      </p:sp>
      <p:cxnSp>
        <p:nvCxnSpPr>
          <p:cNvPr id="10" name="Connecteur droit 9">
            <a:extLst>
              <a:ext uri="{FF2B5EF4-FFF2-40B4-BE49-F238E27FC236}">
                <a16:creationId xmlns:a16="http://schemas.microsoft.com/office/drawing/2014/main" id="{299E2319-5DA5-44C6-B9E6-A73F3D38CCB7}"/>
              </a:ext>
            </a:extLst>
          </p:cNvPr>
          <p:cNvCxnSpPr>
            <a:cxnSpLocks/>
          </p:cNvCxnSpPr>
          <p:nvPr/>
        </p:nvCxnSpPr>
        <p:spPr>
          <a:xfrm>
            <a:off x="715396" y="1665048"/>
            <a:ext cx="100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itre 4">
            <a:extLst>
              <a:ext uri="{FF2B5EF4-FFF2-40B4-BE49-F238E27FC236}">
                <a16:creationId xmlns:a16="http://schemas.microsoft.com/office/drawing/2014/main" id="{3774248E-8ACC-406E-B1A9-C13F63215124}"/>
              </a:ext>
            </a:extLst>
          </p:cNvPr>
          <p:cNvSpPr>
            <a:spLocks noGrp="1"/>
          </p:cNvSpPr>
          <p:nvPr>
            <p:ph type="title"/>
          </p:nvPr>
        </p:nvSpPr>
        <p:spPr/>
        <p:txBody>
          <a:bodyPr/>
          <a:lstStyle/>
          <a:p>
            <a:r>
              <a:rPr lang="fr-FR" dirty="0"/>
              <a:t>L’OBSERVATOIRE</a:t>
            </a:r>
          </a:p>
        </p:txBody>
      </p:sp>
      <p:sp>
        <p:nvSpPr>
          <p:cNvPr id="2" name="Espace réservé du numéro de diapositive 1">
            <a:extLst>
              <a:ext uri="{FF2B5EF4-FFF2-40B4-BE49-F238E27FC236}">
                <a16:creationId xmlns:a16="http://schemas.microsoft.com/office/drawing/2014/main" id="{2D6008D0-3D38-49A8-98A7-35761F973336}"/>
              </a:ext>
            </a:extLst>
          </p:cNvPr>
          <p:cNvSpPr>
            <a:spLocks noGrp="1"/>
          </p:cNvSpPr>
          <p:nvPr>
            <p:ph type="sldNum" sz="quarter" idx="12"/>
          </p:nvPr>
        </p:nvSpPr>
        <p:spPr/>
        <p:txBody>
          <a:bodyPr/>
          <a:lstStyle/>
          <a:p>
            <a:fld id="{C972D0C7-8A48-4519-8EA6-265A6FF30D7C}" type="slidenum">
              <a:rPr lang="en-US" smtClean="0"/>
              <a:pPr/>
              <a:t>30</a:t>
            </a:fld>
            <a:endParaRPr lang="en-US" dirty="0"/>
          </a:p>
        </p:txBody>
      </p:sp>
      <p:sp>
        <p:nvSpPr>
          <p:cNvPr id="26" name="Rectangle 25">
            <a:extLst>
              <a:ext uri="{FF2B5EF4-FFF2-40B4-BE49-F238E27FC236}">
                <a16:creationId xmlns:a16="http://schemas.microsoft.com/office/drawing/2014/main" id="{D787C8B1-0466-4B8E-9B34-257B6611493C}"/>
              </a:ext>
            </a:extLst>
          </p:cNvPr>
          <p:cNvSpPr/>
          <p:nvPr/>
        </p:nvSpPr>
        <p:spPr>
          <a:xfrm>
            <a:off x="704763" y="3498437"/>
            <a:ext cx="3240000" cy="23096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spcBef>
                <a:spcPts val="300"/>
              </a:spcBef>
            </a:pPr>
            <a:r>
              <a:rPr lang="fr-FR" sz="1200" b="1" dirty="0">
                <a:solidFill>
                  <a:schemeClr val="bg1"/>
                </a:solidFill>
              </a:rPr>
              <a:t>Une croissance très dynamique du chiffre d’affaires publicitaire</a:t>
            </a:r>
            <a:r>
              <a:rPr lang="fr-FR" sz="1200" b="1" baseline="30000" dirty="0">
                <a:solidFill>
                  <a:schemeClr val="bg1"/>
                </a:solidFill>
              </a:rPr>
              <a:t>4</a:t>
            </a:r>
            <a:endParaRPr lang="fr-FR" sz="1200" baseline="30000" dirty="0">
              <a:solidFill>
                <a:schemeClr val="bg1"/>
              </a:solidFill>
            </a:endParaRPr>
          </a:p>
        </p:txBody>
      </p:sp>
      <p:sp>
        <p:nvSpPr>
          <p:cNvPr id="29" name="Rectangle 28">
            <a:extLst>
              <a:ext uri="{FF2B5EF4-FFF2-40B4-BE49-F238E27FC236}">
                <a16:creationId xmlns:a16="http://schemas.microsoft.com/office/drawing/2014/main" id="{DB2DD4E5-BA60-48AB-A98C-BA8660DF98D6}"/>
              </a:ext>
            </a:extLst>
          </p:cNvPr>
          <p:cNvSpPr/>
          <p:nvPr/>
        </p:nvSpPr>
        <p:spPr>
          <a:xfrm>
            <a:off x="4316547" y="3498437"/>
            <a:ext cx="3240000" cy="23096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just">
              <a:spcBef>
                <a:spcPts val="300"/>
              </a:spcBef>
            </a:pPr>
            <a:r>
              <a:rPr lang="fr-FR" sz="1200" b="1" dirty="0">
                <a:solidFill>
                  <a:srgbClr val="1E1348"/>
                </a:solidFill>
              </a:rPr>
              <a:t>Mais encore faible et fragile par rapport au marché publicitaire dans son ensemble </a:t>
            </a:r>
            <a:r>
              <a:rPr lang="fr-FR" sz="1200" dirty="0">
                <a:solidFill>
                  <a:srgbClr val="1E1348"/>
                </a:solidFill>
              </a:rPr>
              <a:t>avec de fortes disparités individuelles et peu de données consolidées pour apprécier pleinement son évolution</a:t>
            </a:r>
            <a:endParaRPr lang="fr-FR" sz="1200" baseline="30000" dirty="0">
              <a:solidFill>
                <a:srgbClr val="1E1348"/>
              </a:solidFill>
              <a:highlight>
                <a:srgbClr val="00FF00"/>
              </a:highlight>
            </a:endParaRPr>
          </a:p>
        </p:txBody>
      </p:sp>
      <p:sp>
        <p:nvSpPr>
          <p:cNvPr id="22" name="Rectangle 21">
            <a:extLst>
              <a:ext uri="{FF2B5EF4-FFF2-40B4-BE49-F238E27FC236}">
                <a16:creationId xmlns:a16="http://schemas.microsoft.com/office/drawing/2014/main" id="{A3C9EADE-E703-47C9-ADA2-69523F2A0708}"/>
              </a:ext>
            </a:extLst>
          </p:cNvPr>
          <p:cNvSpPr/>
          <p:nvPr/>
        </p:nvSpPr>
        <p:spPr>
          <a:xfrm>
            <a:off x="7667266" y="3498437"/>
            <a:ext cx="4371957" cy="23096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913" lvl="2" indent="-171450" algn="just">
              <a:buFontTx/>
              <a:buChar char="-"/>
            </a:pPr>
            <a:r>
              <a:rPr lang="fr-FR" sz="1100" dirty="0">
                <a:solidFill>
                  <a:srgbClr val="1E1348"/>
                </a:solidFill>
              </a:rPr>
              <a:t>Un </a:t>
            </a:r>
            <a:r>
              <a:rPr lang="fr-FR" sz="1100" b="1" dirty="0">
                <a:solidFill>
                  <a:srgbClr val="1E1348"/>
                </a:solidFill>
              </a:rPr>
              <a:t>potentiel de marché « de réserve » </a:t>
            </a:r>
            <a:r>
              <a:rPr lang="fr-FR" sz="1100" dirty="0">
                <a:solidFill>
                  <a:srgbClr val="1E1348"/>
                </a:solidFill>
              </a:rPr>
              <a:t>et une marge de croissance espérée</a:t>
            </a:r>
          </a:p>
          <a:p>
            <a:pPr marL="188913" lvl="2" indent="-171450" algn="just">
              <a:buFontTx/>
              <a:buChar char="-"/>
            </a:pPr>
            <a:r>
              <a:rPr lang="fr-FR" sz="1100" dirty="0">
                <a:solidFill>
                  <a:srgbClr val="1E1348"/>
                </a:solidFill>
              </a:rPr>
              <a:t>Des atouts pour les podcasts : un média de l’attention et de l’engagement</a:t>
            </a:r>
            <a:r>
              <a:rPr lang="fr-FR" sz="1100" baseline="30000" dirty="0">
                <a:solidFill>
                  <a:srgbClr val="1E1348"/>
                </a:solidFill>
              </a:rPr>
              <a:t>5</a:t>
            </a:r>
          </a:p>
          <a:p>
            <a:pPr marL="188913" lvl="2" indent="-171450" algn="just">
              <a:buFontTx/>
              <a:buChar char="-"/>
            </a:pPr>
            <a:r>
              <a:rPr lang="fr-FR" sz="1100" dirty="0">
                <a:solidFill>
                  <a:srgbClr val="1E1348"/>
                </a:solidFill>
              </a:rPr>
              <a:t>Une </a:t>
            </a:r>
            <a:r>
              <a:rPr lang="fr-FR" sz="1100" b="1" dirty="0">
                <a:solidFill>
                  <a:srgbClr val="1E1348"/>
                </a:solidFill>
              </a:rPr>
              <a:t>mesure d’audience essentielle </a:t>
            </a:r>
            <a:r>
              <a:rPr lang="fr-FR" sz="1100" dirty="0">
                <a:solidFill>
                  <a:srgbClr val="1E1348"/>
                </a:solidFill>
              </a:rPr>
              <a:t>pour le développement de l’offre publicitaire, mais encore peu adaptée : deux acteurs actifs </a:t>
            </a:r>
            <a:r>
              <a:rPr lang="fr-FR" sz="1100" b="1" dirty="0">
                <a:solidFill>
                  <a:srgbClr val="1E1348"/>
                </a:solidFill>
              </a:rPr>
              <a:t>aux méthodes non homogènes</a:t>
            </a:r>
            <a:r>
              <a:rPr lang="fr-FR" sz="1100" dirty="0">
                <a:solidFill>
                  <a:srgbClr val="1E1348"/>
                </a:solidFill>
              </a:rPr>
              <a:t> (ACPM et Médiamétrie) et chaque plateforme disposant de sa propre mesure</a:t>
            </a:r>
          </a:p>
          <a:p>
            <a:pPr marL="188913" lvl="2" indent="-171450" algn="just">
              <a:buFontTx/>
              <a:buChar char="-"/>
            </a:pPr>
            <a:r>
              <a:rPr lang="fr-FR" sz="1100" dirty="0">
                <a:solidFill>
                  <a:srgbClr val="1E1348"/>
                </a:solidFill>
              </a:rPr>
              <a:t>Un </a:t>
            </a:r>
            <a:r>
              <a:rPr lang="fr-FR" sz="1100" b="1" dirty="0">
                <a:solidFill>
                  <a:srgbClr val="1E1348"/>
                </a:solidFill>
              </a:rPr>
              <a:t>partage de la valeur </a:t>
            </a:r>
            <a:r>
              <a:rPr lang="fr-FR" sz="1100" dirty="0">
                <a:solidFill>
                  <a:srgbClr val="1E1348"/>
                </a:solidFill>
              </a:rPr>
              <a:t>avec les intermédiaires techniques et l’ensemble des maillons de la chaine de valeur, à prendre en compte dans </a:t>
            </a:r>
            <a:r>
              <a:rPr lang="fr-FR" sz="1100" b="1" dirty="0">
                <a:solidFill>
                  <a:srgbClr val="1E1348"/>
                </a:solidFill>
              </a:rPr>
              <a:t>la monétisation des podcasts</a:t>
            </a:r>
          </a:p>
        </p:txBody>
      </p:sp>
      <p:grpSp>
        <p:nvGrpSpPr>
          <p:cNvPr id="41" name="Groupe 40">
            <a:extLst>
              <a:ext uri="{FF2B5EF4-FFF2-40B4-BE49-F238E27FC236}">
                <a16:creationId xmlns:a16="http://schemas.microsoft.com/office/drawing/2014/main" id="{CD3A1318-0CBD-45BF-8673-7CBD0907537F}"/>
              </a:ext>
            </a:extLst>
          </p:cNvPr>
          <p:cNvGrpSpPr/>
          <p:nvPr/>
        </p:nvGrpSpPr>
        <p:grpSpPr>
          <a:xfrm>
            <a:off x="3967606" y="4428728"/>
            <a:ext cx="338032" cy="204020"/>
            <a:chOff x="3572797" y="1814976"/>
            <a:chExt cx="558648" cy="457209"/>
          </a:xfrm>
        </p:grpSpPr>
        <p:sp>
          <p:nvSpPr>
            <p:cNvPr id="42" name="Triangle isocèle 41">
              <a:extLst>
                <a:ext uri="{FF2B5EF4-FFF2-40B4-BE49-F238E27FC236}">
                  <a16:creationId xmlns:a16="http://schemas.microsoft.com/office/drawing/2014/main" id="{9179810F-EB8F-4093-941C-395F3A9914DA}"/>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riangle isocèle 42">
              <a:extLst>
                <a:ext uri="{FF2B5EF4-FFF2-40B4-BE49-F238E27FC236}">
                  <a16:creationId xmlns:a16="http://schemas.microsoft.com/office/drawing/2014/main" id="{56AD17E0-D4C2-41F2-824B-0D5EEE2DE76C}"/>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7">
            <a:extLst>
              <a:ext uri="{FF2B5EF4-FFF2-40B4-BE49-F238E27FC236}">
                <a16:creationId xmlns:a16="http://schemas.microsoft.com/office/drawing/2014/main" id="{8D94D822-EAD4-43BD-A2DD-B79EF36D576D}"/>
              </a:ext>
            </a:extLst>
          </p:cNvPr>
          <p:cNvGrpSpPr/>
          <p:nvPr/>
        </p:nvGrpSpPr>
        <p:grpSpPr>
          <a:xfrm>
            <a:off x="8456374" y="-1178532"/>
            <a:ext cx="338032" cy="204020"/>
            <a:chOff x="3572797" y="1814976"/>
            <a:chExt cx="558648" cy="457209"/>
          </a:xfrm>
        </p:grpSpPr>
        <p:sp>
          <p:nvSpPr>
            <p:cNvPr id="6" name="Triangle isocèle 5">
              <a:extLst>
                <a:ext uri="{FF2B5EF4-FFF2-40B4-BE49-F238E27FC236}">
                  <a16:creationId xmlns:a16="http://schemas.microsoft.com/office/drawing/2014/main" id="{2CC08453-4FAB-44B6-A672-6DC2471A84D7}"/>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riangle isocèle 32">
              <a:extLst>
                <a:ext uri="{FF2B5EF4-FFF2-40B4-BE49-F238E27FC236}">
                  <a16:creationId xmlns:a16="http://schemas.microsoft.com/office/drawing/2014/main" id="{E0853533-01C9-42E3-A900-9E0F76048520}"/>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76" name="Connecteur droit 75">
            <a:extLst>
              <a:ext uri="{FF2B5EF4-FFF2-40B4-BE49-F238E27FC236}">
                <a16:creationId xmlns:a16="http://schemas.microsoft.com/office/drawing/2014/main" id="{B1E1BB3F-C4E4-4121-8CEF-512E3B7AA556}"/>
              </a:ext>
            </a:extLst>
          </p:cNvPr>
          <p:cNvCxnSpPr/>
          <p:nvPr/>
        </p:nvCxnSpPr>
        <p:spPr>
          <a:xfrm flipH="1">
            <a:off x="7600591" y="1574668"/>
            <a:ext cx="0" cy="428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3F526DA2-5EC4-47C4-B948-BA9ABD3856F3}"/>
              </a:ext>
            </a:extLst>
          </p:cNvPr>
          <p:cNvSpPr txBox="1"/>
          <p:nvPr/>
        </p:nvSpPr>
        <p:spPr>
          <a:xfrm>
            <a:off x="8353425" y="1724601"/>
            <a:ext cx="184731" cy="369332"/>
          </a:xfrm>
          <a:prstGeom prst="rect">
            <a:avLst/>
          </a:prstGeom>
          <a:noFill/>
        </p:spPr>
        <p:txBody>
          <a:bodyPr wrap="none" rtlCol="0">
            <a:spAutoFit/>
          </a:bodyPr>
          <a:lstStyle/>
          <a:p>
            <a:endParaRPr lang="fr-FR" dirty="0"/>
          </a:p>
        </p:txBody>
      </p:sp>
      <p:sp>
        <p:nvSpPr>
          <p:cNvPr id="4" name="ZoneTexte 3">
            <a:extLst>
              <a:ext uri="{FF2B5EF4-FFF2-40B4-BE49-F238E27FC236}">
                <a16:creationId xmlns:a16="http://schemas.microsoft.com/office/drawing/2014/main" id="{249F8837-CE4C-46C3-A4C0-E7F9D2EA3D6B}"/>
              </a:ext>
            </a:extLst>
          </p:cNvPr>
          <p:cNvSpPr txBox="1"/>
          <p:nvPr/>
        </p:nvSpPr>
        <p:spPr>
          <a:xfrm>
            <a:off x="8546172" y="1511161"/>
            <a:ext cx="2606804" cy="307777"/>
          </a:xfrm>
          <a:prstGeom prst="rect">
            <a:avLst/>
          </a:prstGeom>
          <a:noFill/>
          <a:ln w="28575">
            <a:noFill/>
          </a:ln>
        </p:spPr>
        <p:txBody>
          <a:bodyPr wrap="none" rtlCol="0">
            <a:spAutoFit/>
          </a:bodyPr>
          <a:lstStyle/>
          <a:p>
            <a:r>
              <a:rPr lang="fr-FR" sz="1400" b="1" dirty="0"/>
              <a:t>OPPPORTUNITÉS ET DÉFIS</a:t>
            </a:r>
          </a:p>
        </p:txBody>
      </p:sp>
      <p:sp>
        <p:nvSpPr>
          <p:cNvPr id="37" name="ZoneTexte 36">
            <a:extLst>
              <a:ext uri="{FF2B5EF4-FFF2-40B4-BE49-F238E27FC236}">
                <a16:creationId xmlns:a16="http://schemas.microsoft.com/office/drawing/2014/main" id="{A05BD31F-A2E4-4BA4-B0CC-1EA06314C3D3}"/>
              </a:ext>
            </a:extLst>
          </p:cNvPr>
          <p:cNvSpPr txBox="1"/>
          <p:nvPr/>
        </p:nvSpPr>
        <p:spPr>
          <a:xfrm>
            <a:off x="5336648" y="1514865"/>
            <a:ext cx="1223412" cy="307777"/>
          </a:xfrm>
          <a:prstGeom prst="rect">
            <a:avLst/>
          </a:prstGeom>
          <a:noFill/>
          <a:ln w="28575">
            <a:noFill/>
          </a:ln>
        </p:spPr>
        <p:txBody>
          <a:bodyPr wrap="none" rtlCol="0">
            <a:spAutoFit/>
          </a:bodyPr>
          <a:lstStyle/>
          <a:p>
            <a:r>
              <a:rPr lang="fr-FR" sz="1400" b="1" dirty="0"/>
              <a:t>LES FREINS</a:t>
            </a:r>
          </a:p>
        </p:txBody>
      </p:sp>
      <p:sp>
        <p:nvSpPr>
          <p:cNvPr id="47" name="ZoneTexte 46">
            <a:extLst>
              <a:ext uri="{FF2B5EF4-FFF2-40B4-BE49-F238E27FC236}">
                <a16:creationId xmlns:a16="http://schemas.microsoft.com/office/drawing/2014/main" id="{731E2149-007D-41B4-A71D-045B6EC2626B}"/>
              </a:ext>
            </a:extLst>
          </p:cNvPr>
          <p:cNvSpPr txBox="1"/>
          <p:nvPr/>
        </p:nvSpPr>
        <p:spPr>
          <a:xfrm>
            <a:off x="1711982" y="1532205"/>
            <a:ext cx="1279517" cy="307777"/>
          </a:xfrm>
          <a:prstGeom prst="rect">
            <a:avLst/>
          </a:prstGeom>
          <a:noFill/>
          <a:ln w="28575">
            <a:noFill/>
          </a:ln>
        </p:spPr>
        <p:txBody>
          <a:bodyPr wrap="none" rtlCol="0">
            <a:spAutoFit/>
          </a:bodyPr>
          <a:lstStyle/>
          <a:p>
            <a:r>
              <a:rPr lang="fr-FR" sz="1400" b="1" dirty="0"/>
              <a:t>LES ATOUTS</a:t>
            </a:r>
          </a:p>
        </p:txBody>
      </p:sp>
      <p:cxnSp>
        <p:nvCxnSpPr>
          <p:cNvPr id="48" name="Connecteur droit 47">
            <a:extLst>
              <a:ext uri="{FF2B5EF4-FFF2-40B4-BE49-F238E27FC236}">
                <a16:creationId xmlns:a16="http://schemas.microsoft.com/office/drawing/2014/main" id="{60541E49-5E7F-4279-B155-CC1E902F6A45}"/>
              </a:ext>
            </a:extLst>
          </p:cNvPr>
          <p:cNvCxnSpPr>
            <a:cxnSpLocks/>
          </p:cNvCxnSpPr>
          <p:nvPr/>
        </p:nvCxnSpPr>
        <p:spPr>
          <a:xfrm>
            <a:off x="2948177" y="1661965"/>
            <a:ext cx="100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78FF2853-D007-4328-95C8-BD7E65ADC1BF}"/>
              </a:ext>
            </a:extLst>
          </p:cNvPr>
          <p:cNvCxnSpPr>
            <a:cxnSpLocks/>
          </p:cNvCxnSpPr>
          <p:nvPr/>
        </p:nvCxnSpPr>
        <p:spPr>
          <a:xfrm>
            <a:off x="6528062" y="1655498"/>
            <a:ext cx="100800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0CB6CA7E-A9BE-4423-B32D-F5471CFFA2DE}"/>
              </a:ext>
            </a:extLst>
          </p:cNvPr>
          <p:cNvCxnSpPr>
            <a:cxnSpLocks/>
          </p:cNvCxnSpPr>
          <p:nvPr/>
        </p:nvCxnSpPr>
        <p:spPr>
          <a:xfrm>
            <a:off x="4316547" y="1655498"/>
            <a:ext cx="100800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1E4A9E3A-B76F-42B2-9B56-4D3B9AAF4EBD}"/>
              </a:ext>
            </a:extLst>
          </p:cNvPr>
          <p:cNvCxnSpPr>
            <a:cxnSpLocks/>
          </p:cNvCxnSpPr>
          <p:nvPr/>
        </p:nvCxnSpPr>
        <p:spPr>
          <a:xfrm>
            <a:off x="7682172" y="1655498"/>
            <a:ext cx="8640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B5045A53-05A0-4E54-9B89-400A1C7A0086}"/>
              </a:ext>
            </a:extLst>
          </p:cNvPr>
          <p:cNvCxnSpPr>
            <a:cxnSpLocks/>
          </p:cNvCxnSpPr>
          <p:nvPr/>
        </p:nvCxnSpPr>
        <p:spPr>
          <a:xfrm>
            <a:off x="11152976" y="1655498"/>
            <a:ext cx="8640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1872AE6-BADD-4F1F-84A4-7A2AF5F3ADC0}"/>
              </a:ext>
            </a:extLst>
          </p:cNvPr>
          <p:cNvSpPr/>
          <p:nvPr/>
        </p:nvSpPr>
        <p:spPr>
          <a:xfrm>
            <a:off x="704763" y="1895893"/>
            <a:ext cx="3240000" cy="14494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spcBef>
                <a:spcPts val="300"/>
              </a:spcBef>
            </a:pPr>
            <a:r>
              <a:rPr lang="fr-FR" sz="1200" b="1" dirty="0">
                <a:solidFill>
                  <a:schemeClr val="bg1"/>
                </a:solidFill>
              </a:rPr>
              <a:t>De plus en plus d’acteurs qui investissent dans les podcasts </a:t>
            </a:r>
            <a:r>
              <a:rPr lang="fr-FR" sz="1200" dirty="0">
                <a:solidFill>
                  <a:schemeClr val="bg1"/>
                </a:solidFill>
              </a:rPr>
              <a:t>(les radios, la presse, les plateformes, les marques, les annonceurs, etc.)</a:t>
            </a:r>
            <a:endParaRPr lang="fr-FR" sz="1200" dirty="0">
              <a:solidFill>
                <a:schemeClr val="bg1"/>
              </a:solidFill>
              <a:highlight>
                <a:srgbClr val="FF00FF"/>
              </a:highlight>
            </a:endParaRPr>
          </a:p>
        </p:txBody>
      </p:sp>
      <p:sp>
        <p:nvSpPr>
          <p:cNvPr id="62" name="Rectangle 61">
            <a:extLst>
              <a:ext uri="{FF2B5EF4-FFF2-40B4-BE49-F238E27FC236}">
                <a16:creationId xmlns:a16="http://schemas.microsoft.com/office/drawing/2014/main" id="{F32EF1AB-7B30-4E30-925C-CDF52E4E958F}"/>
              </a:ext>
            </a:extLst>
          </p:cNvPr>
          <p:cNvSpPr/>
          <p:nvPr/>
        </p:nvSpPr>
        <p:spPr>
          <a:xfrm>
            <a:off x="4316547" y="1895893"/>
            <a:ext cx="3240000" cy="14494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just">
              <a:spcBef>
                <a:spcPts val="300"/>
              </a:spcBef>
            </a:pPr>
            <a:r>
              <a:rPr lang="fr-FR" sz="1200" dirty="0">
                <a:solidFill>
                  <a:srgbClr val="1E1348"/>
                </a:solidFill>
              </a:rPr>
              <a:t>Mais des </a:t>
            </a:r>
            <a:r>
              <a:rPr lang="fr-FR" sz="1200" b="1" dirty="0">
                <a:solidFill>
                  <a:srgbClr val="1E1348"/>
                </a:solidFill>
              </a:rPr>
              <a:t>investissements relativement volatiles dans le temps</a:t>
            </a:r>
          </a:p>
        </p:txBody>
      </p:sp>
      <p:sp>
        <p:nvSpPr>
          <p:cNvPr id="63" name="Rectangle 62">
            <a:extLst>
              <a:ext uri="{FF2B5EF4-FFF2-40B4-BE49-F238E27FC236}">
                <a16:creationId xmlns:a16="http://schemas.microsoft.com/office/drawing/2014/main" id="{900B28F8-9744-4B88-88C5-C677AAC9733D}"/>
              </a:ext>
            </a:extLst>
          </p:cNvPr>
          <p:cNvSpPr/>
          <p:nvPr/>
        </p:nvSpPr>
        <p:spPr>
          <a:xfrm>
            <a:off x="7667266" y="1895893"/>
            <a:ext cx="4371957" cy="14494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913" lvl="2" indent="-171450" algn="just">
              <a:buFontTx/>
              <a:buChar char="-"/>
            </a:pPr>
            <a:r>
              <a:rPr lang="fr-FR" sz="1100" dirty="0">
                <a:solidFill>
                  <a:srgbClr val="1E1348"/>
                </a:solidFill>
              </a:rPr>
              <a:t>Une activité </a:t>
            </a:r>
            <a:r>
              <a:rPr lang="fr-FR" sz="1100" b="1" dirty="0">
                <a:solidFill>
                  <a:srgbClr val="1E1348"/>
                </a:solidFill>
              </a:rPr>
              <a:t>très sensible à l’activité économique</a:t>
            </a:r>
            <a:r>
              <a:rPr lang="fr-FR" sz="1100" dirty="0">
                <a:solidFill>
                  <a:srgbClr val="1E1348"/>
                </a:solidFill>
              </a:rPr>
              <a:t>, avec des investissements publicitaires limités en valeur </a:t>
            </a:r>
          </a:p>
          <a:p>
            <a:pPr marL="188913" lvl="2" indent="-171450" algn="just">
              <a:buFontTx/>
              <a:buChar char="-"/>
            </a:pPr>
            <a:r>
              <a:rPr lang="fr-FR" sz="1100" dirty="0">
                <a:solidFill>
                  <a:srgbClr val="1E1348"/>
                </a:solidFill>
              </a:rPr>
              <a:t>Des activités de diversifications et des </a:t>
            </a:r>
            <a:r>
              <a:rPr lang="fr-FR" sz="1100" b="1" dirty="0">
                <a:solidFill>
                  <a:srgbClr val="1E1348"/>
                </a:solidFill>
              </a:rPr>
              <a:t>acteurs qui peuvent rapidement réorienter leurs budgets de développement </a:t>
            </a:r>
            <a:r>
              <a:rPr lang="fr-FR" sz="1100" dirty="0">
                <a:solidFill>
                  <a:srgbClr val="1E1348"/>
                </a:solidFill>
              </a:rPr>
              <a:t>(ex : les plateformes, la presse)</a:t>
            </a:r>
          </a:p>
        </p:txBody>
      </p:sp>
      <p:grpSp>
        <p:nvGrpSpPr>
          <p:cNvPr id="64" name="Groupe 63">
            <a:extLst>
              <a:ext uri="{FF2B5EF4-FFF2-40B4-BE49-F238E27FC236}">
                <a16:creationId xmlns:a16="http://schemas.microsoft.com/office/drawing/2014/main" id="{C6CC9072-B91C-4C40-86FB-B4D82909A2A7}"/>
              </a:ext>
            </a:extLst>
          </p:cNvPr>
          <p:cNvGrpSpPr/>
          <p:nvPr/>
        </p:nvGrpSpPr>
        <p:grpSpPr>
          <a:xfrm>
            <a:off x="3945446" y="2460306"/>
            <a:ext cx="338032" cy="204020"/>
            <a:chOff x="3572797" y="1814976"/>
            <a:chExt cx="558648" cy="457209"/>
          </a:xfrm>
        </p:grpSpPr>
        <p:sp>
          <p:nvSpPr>
            <p:cNvPr id="65" name="Triangle isocèle 64">
              <a:extLst>
                <a:ext uri="{FF2B5EF4-FFF2-40B4-BE49-F238E27FC236}">
                  <a16:creationId xmlns:a16="http://schemas.microsoft.com/office/drawing/2014/main" id="{0E28EF5D-0F59-453C-98B5-57B67227DB75}"/>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Triangle isocèle 65">
              <a:extLst>
                <a:ext uri="{FF2B5EF4-FFF2-40B4-BE49-F238E27FC236}">
                  <a16:creationId xmlns:a16="http://schemas.microsoft.com/office/drawing/2014/main" id="{7577AAA6-F41D-44E7-BF8F-9C6F707BFDAC}"/>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7" name="ZoneTexte 66">
            <a:extLst>
              <a:ext uri="{FF2B5EF4-FFF2-40B4-BE49-F238E27FC236}">
                <a16:creationId xmlns:a16="http://schemas.microsoft.com/office/drawing/2014/main" id="{010C8347-E371-4BD0-9994-FA1AD399F5C9}"/>
              </a:ext>
            </a:extLst>
          </p:cNvPr>
          <p:cNvSpPr txBox="1"/>
          <p:nvPr/>
        </p:nvSpPr>
        <p:spPr>
          <a:xfrm>
            <a:off x="898613" y="6273225"/>
            <a:ext cx="10582184" cy="584775"/>
          </a:xfrm>
          <a:prstGeom prst="rect">
            <a:avLst/>
          </a:prstGeom>
          <a:noFill/>
        </p:spPr>
        <p:txBody>
          <a:bodyPr wrap="square" rtlCol="0">
            <a:spAutoFit/>
          </a:bodyPr>
          <a:lstStyle/>
          <a:p>
            <a:pPr algn="just"/>
            <a:r>
              <a:rPr lang="fr-FR" sz="800" dirty="0">
                <a:effectLst/>
                <a:latin typeface="+mj-lt"/>
                <a:ea typeface="Calibri" panose="020F0502020204030204" pitchFamily="34" charset="0"/>
                <a:cs typeface="Times New Roman" panose="02020603050405020304" pitchFamily="18" charset="0"/>
              </a:rPr>
              <a:t>4 - Selon la 30</a:t>
            </a:r>
            <a:r>
              <a:rPr lang="fr-FR" sz="800" baseline="30000" dirty="0">
                <a:effectLst/>
                <a:latin typeface="+mj-lt"/>
                <a:ea typeface="Calibri" panose="020F0502020204030204" pitchFamily="34" charset="0"/>
                <a:cs typeface="Times New Roman" panose="02020603050405020304" pitchFamily="18" charset="0"/>
              </a:rPr>
              <a:t>ème </a:t>
            </a:r>
            <a:r>
              <a:rPr lang="fr-FR" sz="800" dirty="0">
                <a:effectLst/>
                <a:latin typeface="+mj-lt"/>
                <a:ea typeface="Calibri" panose="020F0502020204030204" pitchFamily="34" charset="0"/>
                <a:cs typeface="Times New Roman" panose="02020603050405020304" pitchFamily="18" charset="0"/>
              </a:rPr>
              <a:t>édition de l’Observatoire de l’e-pub (juillet 2023), on observe une progression de +35 % entre les recettes publicitaires de l’audio digital (web radios, streaming musical, assistants vocaux, podcasts en téléchargement ou streaming) du S1 2022 et du S1 2023.</a:t>
            </a:r>
          </a:p>
          <a:p>
            <a:pPr algn="just"/>
            <a:r>
              <a:rPr lang="fr-FR" sz="800" dirty="0">
                <a:effectLst/>
                <a:latin typeface="+mj-lt"/>
                <a:ea typeface="Calibri" panose="020F0502020204030204" pitchFamily="34" charset="0"/>
                <a:cs typeface="Times New Roman" panose="02020603050405020304" pitchFamily="18" charset="0"/>
              </a:rPr>
              <a:t>5 - Selon la 5</a:t>
            </a:r>
            <a:r>
              <a:rPr lang="fr-FR" sz="800" baseline="30000" dirty="0">
                <a:effectLst/>
                <a:latin typeface="+mj-lt"/>
                <a:ea typeface="Calibri" panose="020F0502020204030204" pitchFamily="34" charset="0"/>
                <a:cs typeface="Times New Roman" panose="02020603050405020304" pitchFamily="18" charset="0"/>
              </a:rPr>
              <a:t>ème</a:t>
            </a:r>
            <a:r>
              <a:rPr lang="fr-FR" sz="800" dirty="0">
                <a:effectLst/>
                <a:latin typeface="+mj-lt"/>
                <a:ea typeface="Calibri" panose="020F0502020204030204" pitchFamily="34" charset="0"/>
                <a:cs typeface="Times New Roman" panose="02020603050405020304" pitchFamily="18" charset="0"/>
              </a:rPr>
              <a:t> édition de l’étude CSA-Havas pour le Paris Podcast Festival 2023, une publicité ou un message lu au début d’un podcast a déjà : donné envie à des auditeurs de se renseigner sur le produit ou le service (73 %), donné envie à des auditeurs d’acheter le produit/service (70 %) (base : auditeurs hebdomadaires de podcasts natifs). </a:t>
            </a:r>
          </a:p>
        </p:txBody>
      </p:sp>
      <p:sp>
        <p:nvSpPr>
          <p:cNvPr id="68" name="Rectangle 67">
            <a:extLst>
              <a:ext uri="{FF2B5EF4-FFF2-40B4-BE49-F238E27FC236}">
                <a16:creationId xmlns:a16="http://schemas.microsoft.com/office/drawing/2014/main" id="{0C71BBB2-8819-4670-96DC-46A53953E56D}"/>
              </a:ext>
            </a:extLst>
          </p:cNvPr>
          <p:cNvSpPr/>
          <p:nvPr/>
        </p:nvSpPr>
        <p:spPr>
          <a:xfrm>
            <a:off x="332977" y="2280535"/>
            <a:ext cx="285309" cy="28756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7463" lvl="2" algn="ctr">
              <a:spcBef>
                <a:spcPts val="300"/>
              </a:spcBef>
            </a:pPr>
            <a:r>
              <a:rPr lang="fr-FR" sz="1200" b="1" dirty="0">
                <a:solidFill>
                  <a:srgbClr val="141433"/>
                </a:solidFill>
              </a:rPr>
              <a:t>LE MARCHÉ</a:t>
            </a:r>
            <a:endParaRPr lang="fr-FR" sz="1200" dirty="0">
              <a:solidFill>
                <a:srgbClr val="141433"/>
              </a:solidFill>
            </a:endParaRPr>
          </a:p>
        </p:txBody>
      </p:sp>
    </p:spTree>
    <p:extLst>
      <p:ext uri="{BB962C8B-B14F-4D97-AF65-F5344CB8AC3E}">
        <p14:creationId xmlns:p14="http://schemas.microsoft.com/office/powerpoint/2010/main" val="3725361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774248E-8ACC-406E-B1A9-C13F63215124}"/>
              </a:ext>
            </a:extLst>
          </p:cNvPr>
          <p:cNvSpPr>
            <a:spLocks noGrp="1"/>
          </p:cNvSpPr>
          <p:nvPr>
            <p:ph type="title"/>
          </p:nvPr>
        </p:nvSpPr>
        <p:spPr/>
        <p:txBody>
          <a:bodyPr/>
          <a:lstStyle/>
          <a:p>
            <a:r>
              <a:rPr lang="fr-FR" dirty="0"/>
              <a:t>L’OBSERVATOIRE</a:t>
            </a:r>
          </a:p>
        </p:txBody>
      </p:sp>
      <p:sp>
        <p:nvSpPr>
          <p:cNvPr id="2" name="Espace réservé du numéro de diapositive 1">
            <a:extLst>
              <a:ext uri="{FF2B5EF4-FFF2-40B4-BE49-F238E27FC236}">
                <a16:creationId xmlns:a16="http://schemas.microsoft.com/office/drawing/2014/main" id="{2D6008D0-3D38-49A8-98A7-35761F973336}"/>
              </a:ext>
            </a:extLst>
          </p:cNvPr>
          <p:cNvSpPr>
            <a:spLocks noGrp="1"/>
          </p:cNvSpPr>
          <p:nvPr>
            <p:ph type="sldNum" sz="quarter" idx="12"/>
          </p:nvPr>
        </p:nvSpPr>
        <p:spPr/>
        <p:txBody>
          <a:bodyPr/>
          <a:lstStyle/>
          <a:p>
            <a:fld id="{C972D0C7-8A48-4519-8EA6-265A6FF30D7C}" type="slidenum">
              <a:rPr lang="en-US" smtClean="0"/>
              <a:pPr/>
              <a:t>31</a:t>
            </a:fld>
            <a:endParaRPr lang="en-US" dirty="0"/>
          </a:p>
        </p:txBody>
      </p:sp>
      <p:sp>
        <p:nvSpPr>
          <p:cNvPr id="7" name="Espace réservé du texte 6">
            <a:extLst>
              <a:ext uri="{FF2B5EF4-FFF2-40B4-BE49-F238E27FC236}">
                <a16:creationId xmlns:a16="http://schemas.microsoft.com/office/drawing/2014/main" id="{D353B1D1-4F8A-4D2F-858B-CF56D8B89854}"/>
              </a:ext>
            </a:extLst>
          </p:cNvPr>
          <p:cNvSpPr>
            <a:spLocks noGrp="1"/>
          </p:cNvSpPr>
          <p:nvPr>
            <p:ph type="body" sz="quarter" idx="13"/>
          </p:nvPr>
        </p:nvSpPr>
        <p:spPr>
          <a:xfrm>
            <a:off x="546100" y="733425"/>
            <a:ext cx="11483604" cy="584775"/>
          </a:xfrm>
        </p:spPr>
        <p:txBody>
          <a:bodyPr/>
          <a:lstStyle/>
          <a:p>
            <a:pPr>
              <a:spcBef>
                <a:spcPts val="0"/>
              </a:spcBef>
            </a:pPr>
            <a:r>
              <a:rPr lang="fr-FR" sz="1600" dirty="0"/>
              <a:t>SYNTHÈSE DES PREMIERS CONSTATS SUR LE NIVEAU DE DÉVELOPPEMENT DE L’ÉCOSYSTÈME (3/4)</a:t>
            </a:r>
            <a:endParaRPr lang="fr-FR" sz="1600" b="0" dirty="0">
              <a:solidFill>
                <a:srgbClr val="1E1348"/>
              </a:solidFill>
            </a:endParaRPr>
          </a:p>
          <a:p>
            <a:pPr marL="0" indent="0">
              <a:spcBef>
                <a:spcPts val="0"/>
              </a:spcBef>
              <a:buNone/>
            </a:pPr>
            <a:endParaRPr lang="fr-FR" sz="1600" dirty="0"/>
          </a:p>
        </p:txBody>
      </p:sp>
      <p:sp>
        <p:nvSpPr>
          <p:cNvPr id="26" name="Rectangle 25">
            <a:extLst>
              <a:ext uri="{FF2B5EF4-FFF2-40B4-BE49-F238E27FC236}">
                <a16:creationId xmlns:a16="http://schemas.microsoft.com/office/drawing/2014/main" id="{D787C8B1-0466-4B8E-9B34-257B6611493C}"/>
              </a:ext>
            </a:extLst>
          </p:cNvPr>
          <p:cNvSpPr/>
          <p:nvPr/>
        </p:nvSpPr>
        <p:spPr>
          <a:xfrm>
            <a:off x="704763" y="1407168"/>
            <a:ext cx="3240000" cy="1513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spcBef>
                <a:spcPts val="300"/>
              </a:spcBef>
            </a:pPr>
            <a:r>
              <a:rPr lang="fr-FR" sz="1200" b="1" dirty="0">
                <a:solidFill>
                  <a:schemeClr val="bg1"/>
                </a:solidFill>
              </a:rPr>
              <a:t>Des acteurs de la filière podcasts qui ont dépassé la phase de lancement sur leur « activité de podcasts »</a:t>
            </a:r>
            <a:endParaRPr lang="fr-FR" sz="1200" dirty="0">
              <a:solidFill>
                <a:srgbClr val="92D050"/>
              </a:solidFill>
            </a:endParaRPr>
          </a:p>
        </p:txBody>
      </p:sp>
      <p:sp>
        <p:nvSpPr>
          <p:cNvPr id="29" name="Rectangle 28">
            <a:extLst>
              <a:ext uri="{FF2B5EF4-FFF2-40B4-BE49-F238E27FC236}">
                <a16:creationId xmlns:a16="http://schemas.microsoft.com/office/drawing/2014/main" id="{DB2DD4E5-BA60-48AB-A98C-BA8660DF98D6}"/>
              </a:ext>
            </a:extLst>
          </p:cNvPr>
          <p:cNvSpPr/>
          <p:nvPr/>
        </p:nvSpPr>
        <p:spPr>
          <a:xfrm>
            <a:off x="4316547" y="1407168"/>
            <a:ext cx="2952000" cy="15138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just">
              <a:spcBef>
                <a:spcPts val="300"/>
              </a:spcBef>
            </a:pPr>
            <a:r>
              <a:rPr lang="fr-FR" sz="1200" dirty="0">
                <a:solidFill>
                  <a:srgbClr val="1E1348"/>
                </a:solidFill>
              </a:rPr>
              <a:t>Mais dont </a:t>
            </a:r>
            <a:r>
              <a:rPr lang="fr-FR" sz="1200" b="1" dirty="0">
                <a:solidFill>
                  <a:srgbClr val="1E1348"/>
                </a:solidFill>
              </a:rPr>
              <a:t>les modèles économiques ne </a:t>
            </a:r>
            <a:r>
              <a:rPr lang="fr-FR" sz="1200" dirty="0">
                <a:solidFill>
                  <a:srgbClr val="1E1348"/>
                </a:solidFill>
              </a:rPr>
              <a:t>sont</a:t>
            </a:r>
            <a:r>
              <a:rPr lang="fr-FR" sz="1200" b="1" dirty="0">
                <a:solidFill>
                  <a:srgbClr val="1E1348"/>
                </a:solidFill>
              </a:rPr>
              <a:t> pas encore stabilisés </a:t>
            </a:r>
          </a:p>
        </p:txBody>
      </p:sp>
      <p:sp>
        <p:nvSpPr>
          <p:cNvPr id="22" name="Rectangle 21">
            <a:extLst>
              <a:ext uri="{FF2B5EF4-FFF2-40B4-BE49-F238E27FC236}">
                <a16:creationId xmlns:a16="http://schemas.microsoft.com/office/drawing/2014/main" id="{A3C9EADE-E703-47C9-ADA2-69523F2A0708}"/>
              </a:ext>
            </a:extLst>
          </p:cNvPr>
          <p:cNvSpPr/>
          <p:nvPr/>
        </p:nvSpPr>
        <p:spPr>
          <a:xfrm>
            <a:off x="7505340" y="1431586"/>
            <a:ext cx="4500000" cy="1508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913" lvl="2" indent="-171450" algn="just">
              <a:buFontTx/>
              <a:buChar char="-"/>
            </a:pPr>
            <a:r>
              <a:rPr lang="fr-FR" sz="1100" dirty="0">
                <a:solidFill>
                  <a:srgbClr val="141433"/>
                </a:solidFill>
              </a:rPr>
              <a:t>Un consentement à payer pour une offre de podcasts qui ne s’est pas vérifié</a:t>
            </a:r>
            <a:r>
              <a:rPr lang="fr-FR" sz="1100" baseline="30000" dirty="0">
                <a:solidFill>
                  <a:srgbClr val="141433"/>
                </a:solidFill>
              </a:rPr>
              <a:t>6</a:t>
            </a:r>
          </a:p>
          <a:p>
            <a:pPr marL="188913" lvl="2" indent="-171450" algn="just">
              <a:buFontTx/>
              <a:buChar char="-"/>
            </a:pPr>
            <a:r>
              <a:rPr lang="fr-FR" sz="1100" dirty="0">
                <a:solidFill>
                  <a:srgbClr val="141433"/>
                </a:solidFill>
              </a:rPr>
              <a:t>Des </a:t>
            </a:r>
            <a:r>
              <a:rPr lang="fr-FR" sz="1100" b="1" dirty="0">
                <a:solidFill>
                  <a:srgbClr val="141433"/>
                </a:solidFill>
              </a:rPr>
              <a:t>difficultés à rentabiliser </a:t>
            </a:r>
            <a:r>
              <a:rPr lang="fr-FR" sz="1100" dirty="0">
                <a:solidFill>
                  <a:srgbClr val="141433"/>
                </a:solidFill>
              </a:rPr>
              <a:t>la production et la diffusion de podcasts </a:t>
            </a:r>
          </a:p>
          <a:p>
            <a:pPr marL="188913" lvl="2" indent="-171450" algn="just">
              <a:buFontTx/>
              <a:buChar char="-"/>
            </a:pPr>
            <a:r>
              <a:rPr lang="fr-FR" sz="1100" dirty="0">
                <a:solidFill>
                  <a:srgbClr val="141433"/>
                </a:solidFill>
              </a:rPr>
              <a:t>Pour stabiliser leur modèle économique, plusieurs voies cumulables possibles </a:t>
            </a:r>
            <a:r>
              <a:rPr lang="fr-FR" sz="1100" b="1" dirty="0">
                <a:solidFill>
                  <a:srgbClr val="141433"/>
                </a:solidFill>
              </a:rPr>
              <a:t>: l’intégration à de grands groupes (phénomène de concentration), la diversification des activités</a:t>
            </a:r>
          </a:p>
        </p:txBody>
      </p:sp>
      <p:grpSp>
        <p:nvGrpSpPr>
          <p:cNvPr id="41" name="Groupe 40">
            <a:extLst>
              <a:ext uri="{FF2B5EF4-FFF2-40B4-BE49-F238E27FC236}">
                <a16:creationId xmlns:a16="http://schemas.microsoft.com/office/drawing/2014/main" id="{CD3A1318-0CBD-45BF-8673-7CBD0907537F}"/>
              </a:ext>
            </a:extLst>
          </p:cNvPr>
          <p:cNvGrpSpPr/>
          <p:nvPr/>
        </p:nvGrpSpPr>
        <p:grpSpPr>
          <a:xfrm>
            <a:off x="3954867" y="2060399"/>
            <a:ext cx="338032" cy="204020"/>
            <a:chOff x="3572797" y="1814976"/>
            <a:chExt cx="558648" cy="457209"/>
          </a:xfrm>
        </p:grpSpPr>
        <p:sp>
          <p:nvSpPr>
            <p:cNvPr id="42" name="Triangle isocèle 41">
              <a:extLst>
                <a:ext uri="{FF2B5EF4-FFF2-40B4-BE49-F238E27FC236}">
                  <a16:creationId xmlns:a16="http://schemas.microsoft.com/office/drawing/2014/main" id="{9179810F-EB8F-4093-941C-395F3A9914DA}"/>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riangle isocèle 42">
              <a:extLst>
                <a:ext uri="{FF2B5EF4-FFF2-40B4-BE49-F238E27FC236}">
                  <a16:creationId xmlns:a16="http://schemas.microsoft.com/office/drawing/2014/main" id="{56AD17E0-D4C2-41F2-824B-0D5EEE2DE76C}"/>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7" name="Rectangle 26">
            <a:extLst>
              <a:ext uri="{FF2B5EF4-FFF2-40B4-BE49-F238E27FC236}">
                <a16:creationId xmlns:a16="http://schemas.microsoft.com/office/drawing/2014/main" id="{67D07A62-12D7-40A5-BE6D-D92DD5279AE3}"/>
              </a:ext>
            </a:extLst>
          </p:cNvPr>
          <p:cNvSpPr/>
          <p:nvPr/>
        </p:nvSpPr>
        <p:spPr>
          <a:xfrm>
            <a:off x="704763" y="3032921"/>
            <a:ext cx="3240000" cy="1911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spcBef>
                <a:spcPts val="300"/>
              </a:spcBef>
            </a:pPr>
            <a:r>
              <a:rPr lang="fr-FR" sz="1200" b="1" dirty="0">
                <a:solidFill>
                  <a:schemeClr val="bg1"/>
                </a:solidFill>
              </a:rPr>
              <a:t>Un écosystème qui cherche à se structurer : </a:t>
            </a:r>
            <a:r>
              <a:rPr lang="fr-FR" sz="1200" dirty="0">
                <a:solidFill>
                  <a:schemeClr val="bg1"/>
                </a:solidFill>
              </a:rPr>
              <a:t>création de syndicats, charte de bonnes pratiques, accompagnement des OGC, accords entre studios et OGC, etc.</a:t>
            </a:r>
          </a:p>
        </p:txBody>
      </p:sp>
      <p:sp>
        <p:nvSpPr>
          <p:cNvPr id="30" name="Rectangle 29">
            <a:extLst>
              <a:ext uri="{FF2B5EF4-FFF2-40B4-BE49-F238E27FC236}">
                <a16:creationId xmlns:a16="http://schemas.microsoft.com/office/drawing/2014/main" id="{34863316-82E9-4980-9D31-9A207FAE9254}"/>
              </a:ext>
            </a:extLst>
          </p:cNvPr>
          <p:cNvSpPr/>
          <p:nvPr/>
        </p:nvSpPr>
        <p:spPr>
          <a:xfrm>
            <a:off x="4316547" y="3032921"/>
            <a:ext cx="2952000" cy="191108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just">
              <a:spcBef>
                <a:spcPts val="300"/>
              </a:spcBef>
            </a:pPr>
            <a:r>
              <a:rPr lang="fr-FR" sz="1200" dirty="0">
                <a:solidFill>
                  <a:srgbClr val="1E1348"/>
                </a:solidFill>
              </a:rPr>
              <a:t>Mais des </a:t>
            </a:r>
            <a:r>
              <a:rPr lang="fr-FR" sz="1200" b="1" dirty="0">
                <a:solidFill>
                  <a:srgbClr val="1E1348"/>
                </a:solidFill>
              </a:rPr>
              <a:t>acteurs aux profils et stratégies </a:t>
            </a:r>
            <a:r>
              <a:rPr lang="fr-FR" sz="1200" b="1" dirty="0">
                <a:solidFill>
                  <a:schemeClr val="tx1"/>
                </a:solidFill>
              </a:rPr>
              <a:t>éloignés et certains d’entre eux qui n’ont pas encore signé d’accords avec les OGC</a:t>
            </a:r>
          </a:p>
        </p:txBody>
      </p:sp>
      <p:sp>
        <p:nvSpPr>
          <p:cNvPr id="23" name="Rectangle 22">
            <a:extLst>
              <a:ext uri="{FF2B5EF4-FFF2-40B4-BE49-F238E27FC236}">
                <a16:creationId xmlns:a16="http://schemas.microsoft.com/office/drawing/2014/main" id="{AB696FB2-BAC7-45A0-A7BC-79E6E2D0DA0A}"/>
              </a:ext>
            </a:extLst>
          </p:cNvPr>
          <p:cNvSpPr/>
          <p:nvPr/>
        </p:nvSpPr>
        <p:spPr>
          <a:xfrm>
            <a:off x="7505340" y="3051971"/>
            <a:ext cx="4500000" cy="1911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913" lvl="2" indent="-171450" algn="just">
              <a:buFontTx/>
              <a:buChar char="-"/>
            </a:pPr>
            <a:r>
              <a:rPr lang="fr-FR" sz="1100" dirty="0">
                <a:solidFill>
                  <a:srgbClr val="141433"/>
                </a:solidFill>
              </a:rPr>
              <a:t>Des difficultés à consolider des données sur le secteur</a:t>
            </a:r>
          </a:p>
          <a:p>
            <a:pPr marL="188913" lvl="2" indent="-171450" algn="just">
              <a:buFontTx/>
              <a:buChar char="-"/>
            </a:pPr>
            <a:r>
              <a:rPr lang="fr-FR" sz="1100" dirty="0">
                <a:solidFill>
                  <a:srgbClr val="141433"/>
                </a:solidFill>
              </a:rPr>
              <a:t>Des stratégies différentes : des acteurs dont le </a:t>
            </a:r>
            <a:r>
              <a:rPr lang="fr-FR" sz="1100" b="1" dirty="0">
                <a:solidFill>
                  <a:srgbClr val="141433"/>
                </a:solidFill>
              </a:rPr>
              <a:t>cœur de métier </a:t>
            </a:r>
            <a:r>
              <a:rPr lang="fr-FR" sz="1100" dirty="0">
                <a:solidFill>
                  <a:srgbClr val="141433"/>
                </a:solidFill>
              </a:rPr>
              <a:t>est le podcast (studios de production pure </a:t>
            </a:r>
            <a:r>
              <a:rPr lang="fr-FR" sz="1100" dirty="0" err="1">
                <a:solidFill>
                  <a:srgbClr val="141433"/>
                </a:solidFill>
              </a:rPr>
              <a:t>player</a:t>
            </a:r>
            <a:r>
              <a:rPr lang="fr-FR" sz="1100" dirty="0">
                <a:solidFill>
                  <a:srgbClr val="141433"/>
                </a:solidFill>
              </a:rPr>
              <a:t>), pour d’autres </a:t>
            </a:r>
            <a:r>
              <a:rPr lang="fr-FR" sz="1100" b="1" dirty="0">
                <a:solidFill>
                  <a:srgbClr val="141433"/>
                </a:solidFill>
              </a:rPr>
              <a:t>un relai de croissance </a:t>
            </a:r>
            <a:r>
              <a:rPr lang="fr-FR" sz="1100" dirty="0">
                <a:solidFill>
                  <a:srgbClr val="141433"/>
                </a:solidFill>
              </a:rPr>
              <a:t>(radios), ou encore une potentielle activité de </a:t>
            </a:r>
            <a:r>
              <a:rPr lang="fr-FR" sz="1100" b="1" dirty="0">
                <a:solidFill>
                  <a:srgbClr val="141433"/>
                </a:solidFill>
              </a:rPr>
              <a:t>diversification, complémentaire à leur offre principale </a:t>
            </a:r>
            <a:r>
              <a:rPr lang="fr-FR" sz="1100" dirty="0">
                <a:solidFill>
                  <a:srgbClr val="141433"/>
                </a:solidFill>
              </a:rPr>
              <a:t>(plateformes de diffusion)</a:t>
            </a:r>
          </a:p>
          <a:p>
            <a:pPr marL="188913" lvl="2" indent="-171450" algn="just">
              <a:buFontTx/>
              <a:buChar char="-"/>
            </a:pPr>
            <a:r>
              <a:rPr lang="fr-FR" sz="1100" dirty="0">
                <a:solidFill>
                  <a:srgbClr val="141433"/>
                </a:solidFill>
              </a:rPr>
              <a:t>Dans tous les cas, des </a:t>
            </a:r>
            <a:r>
              <a:rPr lang="fr-FR" sz="1100" b="1" dirty="0">
                <a:solidFill>
                  <a:srgbClr val="141433"/>
                </a:solidFill>
              </a:rPr>
              <a:t>prises de risque aux implications diverses </a:t>
            </a:r>
            <a:r>
              <a:rPr lang="fr-FR" sz="1100" dirty="0">
                <a:solidFill>
                  <a:srgbClr val="141433"/>
                </a:solidFill>
              </a:rPr>
              <a:t>: recherches de rentabilité ou non, recherches de nouveaux publics ou non, capacités d’absorption de chocs internes ou externes ou non </a:t>
            </a:r>
          </a:p>
          <a:p>
            <a:pPr marL="188913" lvl="2" indent="-171450" algn="just">
              <a:buFontTx/>
              <a:buChar char="-"/>
            </a:pPr>
            <a:r>
              <a:rPr lang="fr-FR" sz="1100" dirty="0">
                <a:solidFill>
                  <a:schemeClr val="tx1"/>
                </a:solidFill>
              </a:rPr>
              <a:t>Des discussions en cours avec certains acteurs pour les OGC</a:t>
            </a:r>
          </a:p>
        </p:txBody>
      </p:sp>
      <p:grpSp>
        <p:nvGrpSpPr>
          <p:cNvPr id="44" name="Groupe 43">
            <a:extLst>
              <a:ext uri="{FF2B5EF4-FFF2-40B4-BE49-F238E27FC236}">
                <a16:creationId xmlns:a16="http://schemas.microsoft.com/office/drawing/2014/main" id="{796062F4-A423-4E91-88C7-6CA82B6C9188}"/>
              </a:ext>
            </a:extLst>
          </p:cNvPr>
          <p:cNvGrpSpPr/>
          <p:nvPr/>
        </p:nvGrpSpPr>
        <p:grpSpPr>
          <a:xfrm>
            <a:off x="3944763" y="3926958"/>
            <a:ext cx="338032" cy="204020"/>
            <a:chOff x="3572797" y="1814976"/>
            <a:chExt cx="558648" cy="457209"/>
          </a:xfrm>
        </p:grpSpPr>
        <p:sp>
          <p:nvSpPr>
            <p:cNvPr id="45" name="Triangle isocèle 44">
              <a:extLst>
                <a:ext uri="{FF2B5EF4-FFF2-40B4-BE49-F238E27FC236}">
                  <a16:creationId xmlns:a16="http://schemas.microsoft.com/office/drawing/2014/main" id="{418BB2EB-5BF6-4611-9A37-05E62E2AF76A}"/>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Triangle isocèle 45">
              <a:extLst>
                <a:ext uri="{FF2B5EF4-FFF2-40B4-BE49-F238E27FC236}">
                  <a16:creationId xmlns:a16="http://schemas.microsoft.com/office/drawing/2014/main" id="{7A1DEC7B-9B03-41D9-B215-1A176291DACD}"/>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7">
            <a:extLst>
              <a:ext uri="{FF2B5EF4-FFF2-40B4-BE49-F238E27FC236}">
                <a16:creationId xmlns:a16="http://schemas.microsoft.com/office/drawing/2014/main" id="{8D94D822-EAD4-43BD-A2DD-B79EF36D576D}"/>
              </a:ext>
            </a:extLst>
          </p:cNvPr>
          <p:cNvGrpSpPr/>
          <p:nvPr/>
        </p:nvGrpSpPr>
        <p:grpSpPr>
          <a:xfrm>
            <a:off x="8456374" y="-1178532"/>
            <a:ext cx="338032" cy="204020"/>
            <a:chOff x="3572797" y="1814976"/>
            <a:chExt cx="558648" cy="457209"/>
          </a:xfrm>
        </p:grpSpPr>
        <p:sp>
          <p:nvSpPr>
            <p:cNvPr id="6" name="Triangle isocèle 5">
              <a:extLst>
                <a:ext uri="{FF2B5EF4-FFF2-40B4-BE49-F238E27FC236}">
                  <a16:creationId xmlns:a16="http://schemas.microsoft.com/office/drawing/2014/main" id="{2CC08453-4FAB-44B6-A672-6DC2471A84D7}"/>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riangle isocèle 32">
              <a:extLst>
                <a:ext uri="{FF2B5EF4-FFF2-40B4-BE49-F238E27FC236}">
                  <a16:creationId xmlns:a16="http://schemas.microsoft.com/office/drawing/2014/main" id="{E0853533-01C9-42E3-A900-9E0F76048520}"/>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Rectangle 30">
            <a:extLst>
              <a:ext uri="{FF2B5EF4-FFF2-40B4-BE49-F238E27FC236}">
                <a16:creationId xmlns:a16="http://schemas.microsoft.com/office/drawing/2014/main" id="{84910604-D0C6-4578-B640-1608C29C4451}"/>
              </a:ext>
            </a:extLst>
          </p:cNvPr>
          <p:cNvSpPr/>
          <p:nvPr/>
        </p:nvSpPr>
        <p:spPr>
          <a:xfrm>
            <a:off x="704763" y="5055927"/>
            <a:ext cx="3240000" cy="12517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spcBef>
                <a:spcPts val="300"/>
              </a:spcBef>
            </a:pPr>
            <a:r>
              <a:rPr lang="fr-FR" sz="1200" b="1" dirty="0">
                <a:solidFill>
                  <a:schemeClr val="bg1"/>
                </a:solidFill>
              </a:rPr>
              <a:t>Une offre audio nouvelle </a:t>
            </a:r>
            <a:r>
              <a:rPr lang="fr-FR" sz="1200" dirty="0">
                <a:solidFill>
                  <a:schemeClr val="bg1"/>
                </a:solidFill>
              </a:rPr>
              <a:t>qui permet la mise à disposition d’un </a:t>
            </a:r>
            <a:r>
              <a:rPr lang="fr-FR" sz="1200" b="1" dirty="0">
                <a:solidFill>
                  <a:schemeClr val="bg1"/>
                </a:solidFill>
              </a:rPr>
              <a:t>patrimoine sonore et d’une offre complémentaire de l’offre audio existante en radio linéaire</a:t>
            </a:r>
            <a:endParaRPr lang="fr-FR" sz="1200" dirty="0">
              <a:solidFill>
                <a:schemeClr val="bg1"/>
              </a:solidFill>
            </a:endParaRPr>
          </a:p>
        </p:txBody>
      </p:sp>
      <p:sp>
        <p:nvSpPr>
          <p:cNvPr id="32" name="Rectangle 31">
            <a:extLst>
              <a:ext uri="{FF2B5EF4-FFF2-40B4-BE49-F238E27FC236}">
                <a16:creationId xmlns:a16="http://schemas.microsoft.com/office/drawing/2014/main" id="{F961C26A-15D1-4300-A39B-BCCF816855D0}"/>
              </a:ext>
            </a:extLst>
          </p:cNvPr>
          <p:cNvSpPr/>
          <p:nvPr/>
        </p:nvSpPr>
        <p:spPr>
          <a:xfrm>
            <a:off x="4316547" y="5055927"/>
            <a:ext cx="2952000" cy="12517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just">
              <a:spcBef>
                <a:spcPts val="300"/>
              </a:spcBef>
            </a:pPr>
            <a:r>
              <a:rPr lang="fr-FR" sz="1200" b="1" dirty="0">
                <a:solidFill>
                  <a:srgbClr val="1E1348"/>
                </a:solidFill>
              </a:rPr>
              <a:t>Mais une valeur de l’offre encore parfois peu identifiée </a:t>
            </a:r>
            <a:r>
              <a:rPr lang="fr-FR" sz="1200" dirty="0">
                <a:solidFill>
                  <a:srgbClr val="1E1348"/>
                </a:solidFill>
              </a:rPr>
              <a:t>par le grand public </a:t>
            </a:r>
            <a:endParaRPr lang="fr-FR" sz="1200" b="1" dirty="0">
              <a:solidFill>
                <a:srgbClr val="FF0000"/>
              </a:solidFill>
            </a:endParaRPr>
          </a:p>
        </p:txBody>
      </p:sp>
      <p:sp>
        <p:nvSpPr>
          <p:cNvPr id="34" name="Rectangle 33">
            <a:extLst>
              <a:ext uri="{FF2B5EF4-FFF2-40B4-BE49-F238E27FC236}">
                <a16:creationId xmlns:a16="http://schemas.microsoft.com/office/drawing/2014/main" id="{840426AD-5E8E-4174-8459-49D0DA44D51D}"/>
              </a:ext>
            </a:extLst>
          </p:cNvPr>
          <p:cNvSpPr/>
          <p:nvPr/>
        </p:nvSpPr>
        <p:spPr>
          <a:xfrm>
            <a:off x="7505340" y="5074977"/>
            <a:ext cx="4500000" cy="12517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913" lvl="2" indent="-171450" algn="just">
              <a:buFontTx/>
              <a:buChar char="-"/>
            </a:pPr>
            <a:r>
              <a:rPr lang="fr-FR" sz="1100" dirty="0">
                <a:solidFill>
                  <a:srgbClr val="141433"/>
                </a:solidFill>
              </a:rPr>
              <a:t>Un modèle innovant qui permet pour </a:t>
            </a:r>
            <a:r>
              <a:rPr lang="fr-FR" sz="1100" b="1" dirty="0">
                <a:solidFill>
                  <a:srgbClr val="141433"/>
                </a:solidFill>
              </a:rPr>
              <a:t>l’audio une liberté de ton, de thématiques et de format</a:t>
            </a:r>
          </a:p>
          <a:p>
            <a:pPr marL="188913" lvl="2" indent="-171450" algn="just">
              <a:buFontTx/>
              <a:buChar char="-"/>
            </a:pPr>
            <a:r>
              <a:rPr lang="fr-FR" sz="1100" dirty="0">
                <a:solidFill>
                  <a:srgbClr val="141433"/>
                </a:solidFill>
              </a:rPr>
              <a:t>Une offre qui assure la mise à disposition d’un </a:t>
            </a:r>
            <a:r>
              <a:rPr lang="fr-FR" sz="1100" b="1" dirty="0">
                <a:solidFill>
                  <a:srgbClr val="141433"/>
                </a:solidFill>
              </a:rPr>
              <a:t>patrimoine sonore jusqu’alors inaccessible </a:t>
            </a:r>
          </a:p>
          <a:p>
            <a:pPr marL="188913" lvl="2" indent="-171450" algn="just">
              <a:buFontTx/>
              <a:buChar char="-"/>
            </a:pPr>
            <a:r>
              <a:rPr lang="fr-FR" sz="1100" b="1" dirty="0">
                <a:solidFill>
                  <a:srgbClr val="141433"/>
                </a:solidFill>
              </a:rPr>
              <a:t>Une plus-value des podcasts parfois mal appréhendée</a:t>
            </a:r>
            <a:r>
              <a:rPr lang="fr-FR" sz="1100" dirty="0">
                <a:solidFill>
                  <a:srgbClr val="141433"/>
                </a:solidFill>
              </a:rPr>
              <a:t>, qui pourrait pourtant conduire à une stimulation des usages </a:t>
            </a:r>
          </a:p>
        </p:txBody>
      </p:sp>
      <p:grpSp>
        <p:nvGrpSpPr>
          <p:cNvPr id="38" name="Groupe 37">
            <a:extLst>
              <a:ext uri="{FF2B5EF4-FFF2-40B4-BE49-F238E27FC236}">
                <a16:creationId xmlns:a16="http://schemas.microsoft.com/office/drawing/2014/main" id="{140356F4-C56A-49DD-A364-80D142F2023C}"/>
              </a:ext>
            </a:extLst>
          </p:cNvPr>
          <p:cNvGrpSpPr/>
          <p:nvPr/>
        </p:nvGrpSpPr>
        <p:grpSpPr>
          <a:xfrm>
            <a:off x="3945446" y="5526415"/>
            <a:ext cx="338032" cy="204020"/>
            <a:chOff x="3572797" y="1814976"/>
            <a:chExt cx="558648" cy="457209"/>
          </a:xfrm>
        </p:grpSpPr>
        <p:sp>
          <p:nvSpPr>
            <p:cNvPr id="39" name="Triangle isocèle 38">
              <a:extLst>
                <a:ext uri="{FF2B5EF4-FFF2-40B4-BE49-F238E27FC236}">
                  <a16:creationId xmlns:a16="http://schemas.microsoft.com/office/drawing/2014/main" id="{21FC5FA1-6489-4802-BEA3-9A68279297C1}"/>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Triangle isocèle 39">
              <a:extLst>
                <a:ext uri="{FF2B5EF4-FFF2-40B4-BE49-F238E27FC236}">
                  <a16:creationId xmlns:a16="http://schemas.microsoft.com/office/drawing/2014/main" id="{8BCE094B-0750-4365-9321-582E94F5F221}"/>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3" name="Rectangle 52">
            <a:extLst>
              <a:ext uri="{FF2B5EF4-FFF2-40B4-BE49-F238E27FC236}">
                <a16:creationId xmlns:a16="http://schemas.microsoft.com/office/drawing/2014/main" id="{366C611C-BA3A-4286-8675-7C6C7C10D92B}"/>
              </a:ext>
            </a:extLst>
          </p:cNvPr>
          <p:cNvSpPr/>
          <p:nvPr/>
        </p:nvSpPr>
        <p:spPr>
          <a:xfrm>
            <a:off x="332977" y="1885647"/>
            <a:ext cx="285309" cy="324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7463" lvl="2" algn="ctr">
              <a:spcBef>
                <a:spcPts val="300"/>
              </a:spcBef>
            </a:pPr>
            <a:r>
              <a:rPr lang="fr-FR" sz="1200" b="1" dirty="0">
                <a:solidFill>
                  <a:srgbClr val="141433"/>
                </a:solidFill>
              </a:rPr>
              <a:t>LA FILIÈRE DE PRODUCTION</a:t>
            </a:r>
            <a:endParaRPr lang="fr-FR" sz="1200" dirty="0">
              <a:solidFill>
                <a:srgbClr val="141433"/>
              </a:solidFill>
            </a:endParaRPr>
          </a:p>
        </p:txBody>
      </p:sp>
      <p:cxnSp>
        <p:nvCxnSpPr>
          <p:cNvPr id="76" name="Connecteur droit 75">
            <a:extLst>
              <a:ext uri="{FF2B5EF4-FFF2-40B4-BE49-F238E27FC236}">
                <a16:creationId xmlns:a16="http://schemas.microsoft.com/office/drawing/2014/main" id="{B1E1BB3F-C4E4-4121-8CEF-512E3B7AA556}"/>
              </a:ext>
            </a:extLst>
          </p:cNvPr>
          <p:cNvCxnSpPr/>
          <p:nvPr/>
        </p:nvCxnSpPr>
        <p:spPr>
          <a:xfrm flipH="1">
            <a:off x="7371991" y="1134402"/>
            <a:ext cx="0" cy="536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678BA45-0CB7-4060-B0D8-9C48C3A93E20}"/>
              </a:ext>
            </a:extLst>
          </p:cNvPr>
          <p:cNvCxnSpPr>
            <a:cxnSpLocks/>
          </p:cNvCxnSpPr>
          <p:nvPr/>
        </p:nvCxnSpPr>
        <p:spPr>
          <a:xfrm>
            <a:off x="715396" y="1258647"/>
            <a:ext cx="100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DF211E31-EAF9-4D0F-BC4E-1B87F15C4EDB}"/>
              </a:ext>
            </a:extLst>
          </p:cNvPr>
          <p:cNvSpPr txBox="1"/>
          <p:nvPr/>
        </p:nvSpPr>
        <p:spPr>
          <a:xfrm>
            <a:off x="8546172" y="1104760"/>
            <a:ext cx="2606804" cy="307777"/>
          </a:xfrm>
          <a:prstGeom prst="rect">
            <a:avLst/>
          </a:prstGeom>
          <a:noFill/>
          <a:ln w="28575">
            <a:noFill/>
          </a:ln>
        </p:spPr>
        <p:txBody>
          <a:bodyPr wrap="none" rtlCol="0">
            <a:spAutoFit/>
          </a:bodyPr>
          <a:lstStyle/>
          <a:p>
            <a:r>
              <a:rPr lang="fr-FR" sz="1400" b="1" dirty="0"/>
              <a:t>OPPPORTUNITÉS ET DÉFIS</a:t>
            </a:r>
          </a:p>
        </p:txBody>
      </p:sp>
      <p:sp>
        <p:nvSpPr>
          <p:cNvPr id="47" name="ZoneTexte 46">
            <a:extLst>
              <a:ext uri="{FF2B5EF4-FFF2-40B4-BE49-F238E27FC236}">
                <a16:creationId xmlns:a16="http://schemas.microsoft.com/office/drawing/2014/main" id="{F4A634EF-86AF-446D-B0C8-E438832505B6}"/>
              </a:ext>
            </a:extLst>
          </p:cNvPr>
          <p:cNvSpPr txBox="1"/>
          <p:nvPr/>
        </p:nvSpPr>
        <p:spPr>
          <a:xfrm>
            <a:off x="5146148" y="1108464"/>
            <a:ext cx="1223412" cy="307777"/>
          </a:xfrm>
          <a:prstGeom prst="rect">
            <a:avLst/>
          </a:prstGeom>
          <a:noFill/>
          <a:ln w="28575">
            <a:noFill/>
          </a:ln>
        </p:spPr>
        <p:txBody>
          <a:bodyPr wrap="none" rtlCol="0">
            <a:spAutoFit/>
          </a:bodyPr>
          <a:lstStyle/>
          <a:p>
            <a:r>
              <a:rPr lang="fr-FR" sz="1400" b="1" dirty="0"/>
              <a:t>LES FREINS</a:t>
            </a:r>
          </a:p>
        </p:txBody>
      </p:sp>
      <p:sp>
        <p:nvSpPr>
          <p:cNvPr id="48" name="ZoneTexte 47">
            <a:extLst>
              <a:ext uri="{FF2B5EF4-FFF2-40B4-BE49-F238E27FC236}">
                <a16:creationId xmlns:a16="http://schemas.microsoft.com/office/drawing/2014/main" id="{0ABE8713-EC94-4D22-BC66-B002A052BF4B}"/>
              </a:ext>
            </a:extLst>
          </p:cNvPr>
          <p:cNvSpPr txBox="1"/>
          <p:nvPr/>
        </p:nvSpPr>
        <p:spPr>
          <a:xfrm>
            <a:off x="1711982" y="1125804"/>
            <a:ext cx="1279517" cy="307777"/>
          </a:xfrm>
          <a:prstGeom prst="rect">
            <a:avLst/>
          </a:prstGeom>
          <a:noFill/>
          <a:ln w="28575">
            <a:noFill/>
          </a:ln>
        </p:spPr>
        <p:txBody>
          <a:bodyPr wrap="none" rtlCol="0">
            <a:spAutoFit/>
          </a:bodyPr>
          <a:lstStyle/>
          <a:p>
            <a:r>
              <a:rPr lang="fr-FR" sz="1400" b="1" dirty="0"/>
              <a:t>LES ATOUTS</a:t>
            </a:r>
          </a:p>
        </p:txBody>
      </p:sp>
      <p:cxnSp>
        <p:nvCxnSpPr>
          <p:cNvPr id="49" name="Connecteur droit 48">
            <a:extLst>
              <a:ext uri="{FF2B5EF4-FFF2-40B4-BE49-F238E27FC236}">
                <a16:creationId xmlns:a16="http://schemas.microsoft.com/office/drawing/2014/main" id="{9B7B8CC2-D2A8-492C-AC43-DB502617E794}"/>
              </a:ext>
            </a:extLst>
          </p:cNvPr>
          <p:cNvCxnSpPr>
            <a:cxnSpLocks/>
          </p:cNvCxnSpPr>
          <p:nvPr/>
        </p:nvCxnSpPr>
        <p:spPr>
          <a:xfrm>
            <a:off x="2948177" y="1255564"/>
            <a:ext cx="100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727CB943-703A-4ED4-91B5-04CCB3E8E50E}"/>
              </a:ext>
            </a:extLst>
          </p:cNvPr>
          <p:cNvCxnSpPr>
            <a:cxnSpLocks/>
          </p:cNvCxnSpPr>
          <p:nvPr/>
        </p:nvCxnSpPr>
        <p:spPr>
          <a:xfrm>
            <a:off x="6442337" y="1249097"/>
            <a:ext cx="82800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DFE96466-2595-42D9-A8D0-F6FFB285F3DD}"/>
              </a:ext>
            </a:extLst>
          </p:cNvPr>
          <p:cNvCxnSpPr>
            <a:cxnSpLocks/>
          </p:cNvCxnSpPr>
          <p:nvPr/>
        </p:nvCxnSpPr>
        <p:spPr>
          <a:xfrm>
            <a:off x="4316547" y="1249097"/>
            <a:ext cx="82800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AEC6739B-F743-46B8-9120-9BE8656F70E7}"/>
              </a:ext>
            </a:extLst>
          </p:cNvPr>
          <p:cNvCxnSpPr>
            <a:cxnSpLocks/>
          </p:cNvCxnSpPr>
          <p:nvPr/>
        </p:nvCxnSpPr>
        <p:spPr>
          <a:xfrm>
            <a:off x="7682172" y="1249097"/>
            <a:ext cx="8640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15A7EB57-D0AB-4101-95DB-A811F8C53F2F}"/>
              </a:ext>
            </a:extLst>
          </p:cNvPr>
          <p:cNvCxnSpPr>
            <a:cxnSpLocks/>
          </p:cNvCxnSpPr>
          <p:nvPr/>
        </p:nvCxnSpPr>
        <p:spPr>
          <a:xfrm>
            <a:off x="11152976" y="1249097"/>
            <a:ext cx="8640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4" name="ZoneTexte 63">
            <a:extLst>
              <a:ext uri="{FF2B5EF4-FFF2-40B4-BE49-F238E27FC236}">
                <a16:creationId xmlns:a16="http://schemas.microsoft.com/office/drawing/2014/main" id="{BB6DE39E-03A8-4FCF-A737-0B7DD22A3020}"/>
              </a:ext>
            </a:extLst>
          </p:cNvPr>
          <p:cNvSpPr txBox="1"/>
          <p:nvPr/>
        </p:nvSpPr>
        <p:spPr>
          <a:xfrm>
            <a:off x="847276" y="6513045"/>
            <a:ext cx="10591191" cy="338554"/>
          </a:xfrm>
          <a:prstGeom prst="rect">
            <a:avLst/>
          </a:prstGeom>
          <a:noFill/>
        </p:spPr>
        <p:txBody>
          <a:bodyPr wrap="square">
            <a:spAutoFit/>
          </a:bodyPr>
          <a:lstStyle/>
          <a:p>
            <a:r>
              <a:rPr lang="fr-FR" sz="800" dirty="0">
                <a:effectLst/>
                <a:latin typeface="+mj-lt"/>
                <a:ea typeface="Calibri" panose="020F0502020204030204" pitchFamily="34" charset="0"/>
                <a:cs typeface="Times New Roman" panose="02020603050405020304" pitchFamily="18" charset="0"/>
              </a:rPr>
              <a:t>6 - Selon la 5</a:t>
            </a:r>
            <a:r>
              <a:rPr lang="fr-FR" sz="800" baseline="30000" dirty="0">
                <a:effectLst/>
                <a:latin typeface="+mj-lt"/>
                <a:ea typeface="Calibri" panose="020F0502020204030204" pitchFamily="34" charset="0"/>
                <a:cs typeface="Times New Roman" panose="02020603050405020304" pitchFamily="18" charset="0"/>
              </a:rPr>
              <a:t>ème</a:t>
            </a:r>
            <a:r>
              <a:rPr lang="fr-FR" sz="800" dirty="0">
                <a:effectLst/>
                <a:latin typeface="+mj-lt"/>
                <a:ea typeface="Calibri" panose="020F0502020204030204" pitchFamily="34" charset="0"/>
                <a:cs typeface="Times New Roman" panose="02020603050405020304" pitchFamily="18" charset="0"/>
              </a:rPr>
              <a:t> édition de l’étude CSA-Havas pour le Paris Podcast Festival 2023, seuls 36 % d’auditeurs de podcasts natifs hebdomadaires choisissent des podcasts payants sans publicité, plutôt que des podcasts gratuits avec publicité (64 %). Pas d’évolution significative comparée à 2022.</a:t>
            </a:r>
            <a:endParaRPr lang="fr-FR" sz="800" dirty="0">
              <a:latin typeface="+mj-lt"/>
            </a:endParaRPr>
          </a:p>
        </p:txBody>
      </p:sp>
    </p:spTree>
    <p:extLst>
      <p:ext uri="{BB962C8B-B14F-4D97-AF65-F5344CB8AC3E}">
        <p14:creationId xmlns:p14="http://schemas.microsoft.com/office/powerpoint/2010/main" val="421095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774248E-8ACC-406E-B1A9-C13F63215124}"/>
              </a:ext>
            </a:extLst>
          </p:cNvPr>
          <p:cNvSpPr>
            <a:spLocks noGrp="1"/>
          </p:cNvSpPr>
          <p:nvPr>
            <p:ph type="title"/>
          </p:nvPr>
        </p:nvSpPr>
        <p:spPr/>
        <p:txBody>
          <a:bodyPr/>
          <a:lstStyle/>
          <a:p>
            <a:r>
              <a:rPr lang="fr-FR" dirty="0"/>
              <a:t>L’OBSERVATOIRE</a:t>
            </a:r>
          </a:p>
        </p:txBody>
      </p:sp>
      <p:sp>
        <p:nvSpPr>
          <p:cNvPr id="2" name="Espace réservé du numéro de diapositive 1">
            <a:extLst>
              <a:ext uri="{FF2B5EF4-FFF2-40B4-BE49-F238E27FC236}">
                <a16:creationId xmlns:a16="http://schemas.microsoft.com/office/drawing/2014/main" id="{2D6008D0-3D38-49A8-98A7-35761F973336}"/>
              </a:ext>
            </a:extLst>
          </p:cNvPr>
          <p:cNvSpPr>
            <a:spLocks noGrp="1"/>
          </p:cNvSpPr>
          <p:nvPr>
            <p:ph type="sldNum" sz="quarter" idx="12"/>
          </p:nvPr>
        </p:nvSpPr>
        <p:spPr/>
        <p:txBody>
          <a:bodyPr/>
          <a:lstStyle/>
          <a:p>
            <a:fld id="{C972D0C7-8A48-4519-8EA6-265A6FF30D7C}" type="slidenum">
              <a:rPr lang="en-US" smtClean="0"/>
              <a:pPr/>
              <a:t>32</a:t>
            </a:fld>
            <a:endParaRPr lang="en-US" dirty="0"/>
          </a:p>
        </p:txBody>
      </p:sp>
      <p:sp>
        <p:nvSpPr>
          <p:cNvPr id="7" name="Espace réservé du texte 6">
            <a:extLst>
              <a:ext uri="{FF2B5EF4-FFF2-40B4-BE49-F238E27FC236}">
                <a16:creationId xmlns:a16="http://schemas.microsoft.com/office/drawing/2014/main" id="{D353B1D1-4F8A-4D2F-858B-CF56D8B89854}"/>
              </a:ext>
            </a:extLst>
          </p:cNvPr>
          <p:cNvSpPr>
            <a:spLocks noGrp="1"/>
          </p:cNvSpPr>
          <p:nvPr>
            <p:ph type="body" sz="quarter" idx="13"/>
          </p:nvPr>
        </p:nvSpPr>
        <p:spPr>
          <a:xfrm>
            <a:off x="546100" y="733425"/>
            <a:ext cx="11483604" cy="584775"/>
          </a:xfrm>
        </p:spPr>
        <p:txBody>
          <a:bodyPr/>
          <a:lstStyle/>
          <a:p>
            <a:pPr>
              <a:spcBef>
                <a:spcPts val="0"/>
              </a:spcBef>
            </a:pPr>
            <a:r>
              <a:rPr lang="fr-FR" sz="1600" dirty="0"/>
              <a:t>SYNTHÈSE DES PREMIERS CONSTATS SUR LE NIVEAU DE DÉVELOPPEMENT DE L’ÉCOSYSTÈME (4/4)</a:t>
            </a:r>
            <a:endParaRPr lang="fr-FR" sz="1600" b="0" dirty="0">
              <a:solidFill>
                <a:srgbClr val="1E1348"/>
              </a:solidFill>
            </a:endParaRPr>
          </a:p>
          <a:p>
            <a:pPr marL="0" indent="0">
              <a:spcBef>
                <a:spcPts val="0"/>
              </a:spcBef>
              <a:buNone/>
            </a:pPr>
            <a:endParaRPr lang="fr-FR" sz="1600" dirty="0"/>
          </a:p>
        </p:txBody>
      </p:sp>
      <p:sp>
        <p:nvSpPr>
          <p:cNvPr id="26" name="Rectangle 25">
            <a:extLst>
              <a:ext uri="{FF2B5EF4-FFF2-40B4-BE49-F238E27FC236}">
                <a16:creationId xmlns:a16="http://schemas.microsoft.com/office/drawing/2014/main" id="{D787C8B1-0466-4B8E-9B34-257B6611493C}"/>
              </a:ext>
            </a:extLst>
          </p:cNvPr>
          <p:cNvSpPr/>
          <p:nvPr/>
        </p:nvSpPr>
        <p:spPr>
          <a:xfrm>
            <a:off x="704763" y="1662490"/>
            <a:ext cx="3240000" cy="11796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spcBef>
                <a:spcPts val="300"/>
              </a:spcBef>
            </a:pPr>
            <a:r>
              <a:rPr lang="fr-FR" sz="1200" b="1" dirty="0">
                <a:solidFill>
                  <a:schemeClr val="bg1"/>
                </a:solidFill>
              </a:rPr>
              <a:t>Des mesures d’audience qui intègrent de plus en plus d’acteurs</a:t>
            </a:r>
          </a:p>
        </p:txBody>
      </p:sp>
      <p:sp>
        <p:nvSpPr>
          <p:cNvPr id="29" name="Rectangle 28">
            <a:extLst>
              <a:ext uri="{FF2B5EF4-FFF2-40B4-BE49-F238E27FC236}">
                <a16:creationId xmlns:a16="http://schemas.microsoft.com/office/drawing/2014/main" id="{DB2DD4E5-BA60-48AB-A98C-BA8660DF98D6}"/>
              </a:ext>
            </a:extLst>
          </p:cNvPr>
          <p:cNvSpPr/>
          <p:nvPr/>
        </p:nvSpPr>
        <p:spPr>
          <a:xfrm>
            <a:off x="4316547" y="1662490"/>
            <a:ext cx="3240000" cy="117965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just">
              <a:spcBef>
                <a:spcPts val="300"/>
              </a:spcBef>
            </a:pPr>
            <a:r>
              <a:rPr lang="fr-FR" sz="1200" dirty="0">
                <a:solidFill>
                  <a:srgbClr val="1E1348"/>
                </a:solidFill>
              </a:rPr>
              <a:t>Mais des </a:t>
            </a:r>
            <a:r>
              <a:rPr lang="fr-FR" sz="1200" b="1" dirty="0">
                <a:solidFill>
                  <a:srgbClr val="1E1348"/>
                </a:solidFill>
              </a:rPr>
              <a:t>mesures encore éclatées </a:t>
            </a:r>
            <a:r>
              <a:rPr lang="fr-FR" sz="1200" dirty="0">
                <a:solidFill>
                  <a:srgbClr val="1E1348"/>
                </a:solidFill>
              </a:rPr>
              <a:t>et qui ne valorisent pas les spécificités liées aux podcasts</a:t>
            </a:r>
          </a:p>
        </p:txBody>
      </p:sp>
      <p:sp>
        <p:nvSpPr>
          <p:cNvPr id="22" name="Rectangle 21">
            <a:extLst>
              <a:ext uri="{FF2B5EF4-FFF2-40B4-BE49-F238E27FC236}">
                <a16:creationId xmlns:a16="http://schemas.microsoft.com/office/drawing/2014/main" id="{A3C9EADE-E703-47C9-ADA2-69523F2A0708}"/>
              </a:ext>
            </a:extLst>
          </p:cNvPr>
          <p:cNvSpPr/>
          <p:nvPr/>
        </p:nvSpPr>
        <p:spPr>
          <a:xfrm>
            <a:off x="7667266" y="1662490"/>
            <a:ext cx="4371957" cy="11796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913" lvl="2" indent="-171450" algn="just">
              <a:buFontTx/>
              <a:buChar char="-"/>
            </a:pPr>
            <a:r>
              <a:rPr lang="fr-FR" sz="1100" b="1" dirty="0">
                <a:solidFill>
                  <a:srgbClr val="1E1348"/>
                </a:solidFill>
              </a:rPr>
              <a:t>Des mesures essentielles pour la monétisation</a:t>
            </a:r>
            <a:r>
              <a:rPr lang="fr-FR" sz="1100" dirty="0">
                <a:solidFill>
                  <a:srgbClr val="1E1348"/>
                </a:solidFill>
              </a:rPr>
              <a:t>, </a:t>
            </a:r>
            <a:r>
              <a:rPr lang="fr-FR" sz="1100" b="1" dirty="0">
                <a:solidFill>
                  <a:srgbClr val="1E1348"/>
                </a:solidFill>
              </a:rPr>
              <a:t>mais aux méthodologies différentes, qui ne permettent pas pour les annonceurs de comparer les performances</a:t>
            </a:r>
          </a:p>
          <a:p>
            <a:pPr marL="188913" lvl="2" indent="-171450" algn="just">
              <a:buFontTx/>
              <a:buChar char="-"/>
            </a:pPr>
            <a:r>
              <a:rPr lang="fr-FR" sz="1100" dirty="0">
                <a:solidFill>
                  <a:srgbClr val="1E1348"/>
                </a:solidFill>
              </a:rPr>
              <a:t>Une spécificité des espaces pub podcasts qui n’est pas totalement prise en compte (long temps d’écoute, etc.)</a:t>
            </a:r>
          </a:p>
          <a:p>
            <a:pPr marL="188913" lvl="2" indent="-171450" algn="just">
              <a:buFontTx/>
              <a:buChar char="-"/>
            </a:pPr>
            <a:r>
              <a:rPr lang="fr-FR" sz="1100" dirty="0">
                <a:solidFill>
                  <a:srgbClr val="1E1348"/>
                </a:solidFill>
              </a:rPr>
              <a:t>Une offre encore peu reconnue des annonceurs</a:t>
            </a:r>
          </a:p>
        </p:txBody>
      </p:sp>
      <p:grpSp>
        <p:nvGrpSpPr>
          <p:cNvPr id="41" name="Groupe 40">
            <a:extLst>
              <a:ext uri="{FF2B5EF4-FFF2-40B4-BE49-F238E27FC236}">
                <a16:creationId xmlns:a16="http://schemas.microsoft.com/office/drawing/2014/main" id="{CD3A1318-0CBD-45BF-8673-7CBD0907537F}"/>
              </a:ext>
            </a:extLst>
          </p:cNvPr>
          <p:cNvGrpSpPr/>
          <p:nvPr/>
        </p:nvGrpSpPr>
        <p:grpSpPr>
          <a:xfrm>
            <a:off x="3954867" y="2154855"/>
            <a:ext cx="338032" cy="204020"/>
            <a:chOff x="3572797" y="1814976"/>
            <a:chExt cx="558648" cy="457209"/>
          </a:xfrm>
        </p:grpSpPr>
        <p:sp>
          <p:nvSpPr>
            <p:cNvPr id="42" name="Triangle isocèle 41">
              <a:extLst>
                <a:ext uri="{FF2B5EF4-FFF2-40B4-BE49-F238E27FC236}">
                  <a16:creationId xmlns:a16="http://schemas.microsoft.com/office/drawing/2014/main" id="{9179810F-EB8F-4093-941C-395F3A9914DA}"/>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riangle isocèle 42">
              <a:extLst>
                <a:ext uri="{FF2B5EF4-FFF2-40B4-BE49-F238E27FC236}">
                  <a16:creationId xmlns:a16="http://schemas.microsoft.com/office/drawing/2014/main" id="{56AD17E0-D4C2-41F2-824B-0D5EEE2DE76C}"/>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7" name="Rectangle 26">
            <a:extLst>
              <a:ext uri="{FF2B5EF4-FFF2-40B4-BE49-F238E27FC236}">
                <a16:creationId xmlns:a16="http://schemas.microsoft.com/office/drawing/2014/main" id="{67D07A62-12D7-40A5-BE6D-D92DD5279AE3}"/>
              </a:ext>
            </a:extLst>
          </p:cNvPr>
          <p:cNvSpPr/>
          <p:nvPr/>
        </p:nvSpPr>
        <p:spPr>
          <a:xfrm>
            <a:off x="704763" y="2928069"/>
            <a:ext cx="3240000" cy="1635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spcBef>
                <a:spcPts val="300"/>
              </a:spcBef>
            </a:pPr>
            <a:r>
              <a:rPr lang="fr-FR" sz="1200" b="1" dirty="0">
                <a:solidFill>
                  <a:schemeClr val="bg1"/>
                </a:solidFill>
              </a:rPr>
              <a:t>Un environnement porteur sur le volet technologique et sociologique (usages et terminaux)</a:t>
            </a:r>
            <a:endParaRPr lang="fr-FR" sz="1200" dirty="0">
              <a:solidFill>
                <a:schemeClr val="bg1"/>
              </a:solidFill>
            </a:endParaRPr>
          </a:p>
        </p:txBody>
      </p:sp>
      <p:sp>
        <p:nvSpPr>
          <p:cNvPr id="30" name="Rectangle 29">
            <a:extLst>
              <a:ext uri="{FF2B5EF4-FFF2-40B4-BE49-F238E27FC236}">
                <a16:creationId xmlns:a16="http://schemas.microsoft.com/office/drawing/2014/main" id="{34863316-82E9-4980-9D31-9A207FAE9254}"/>
              </a:ext>
            </a:extLst>
          </p:cNvPr>
          <p:cNvSpPr/>
          <p:nvPr/>
        </p:nvSpPr>
        <p:spPr>
          <a:xfrm>
            <a:off x="4316547" y="2928069"/>
            <a:ext cx="3240000" cy="16354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just">
              <a:spcBef>
                <a:spcPts val="300"/>
              </a:spcBef>
            </a:pPr>
            <a:r>
              <a:rPr lang="fr-FR" sz="1200" dirty="0">
                <a:solidFill>
                  <a:srgbClr val="1E1348"/>
                </a:solidFill>
              </a:rPr>
              <a:t>Mais un </a:t>
            </a:r>
            <a:r>
              <a:rPr lang="fr-FR" sz="1200" b="1" dirty="0">
                <a:solidFill>
                  <a:srgbClr val="1E1348"/>
                </a:solidFill>
              </a:rPr>
              <a:t>environnement économique instable</a:t>
            </a:r>
          </a:p>
        </p:txBody>
      </p:sp>
      <p:sp>
        <p:nvSpPr>
          <p:cNvPr id="23" name="Rectangle 22">
            <a:extLst>
              <a:ext uri="{FF2B5EF4-FFF2-40B4-BE49-F238E27FC236}">
                <a16:creationId xmlns:a16="http://schemas.microsoft.com/office/drawing/2014/main" id="{AB696FB2-BAC7-45A0-A7BC-79E6E2D0DA0A}"/>
              </a:ext>
            </a:extLst>
          </p:cNvPr>
          <p:cNvSpPr/>
          <p:nvPr/>
        </p:nvSpPr>
        <p:spPr>
          <a:xfrm>
            <a:off x="7667266" y="2928069"/>
            <a:ext cx="4371957" cy="1635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913" lvl="2" indent="-171450" algn="just">
              <a:spcBef>
                <a:spcPts val="300"/>
              </a:spcBef>
              <a:buFontTx/>
              <a:buChar char="-"/>
            </a:pPr>
            <a:r>
              <a:rPr lang="fr-FR" sz="1100" b="1" dirty="0">
                <a:solidFill>
                  <a:srgbClr val="1E1348"/>
                </a:solidFill>
              </a:rPr>
              <a:t>Une appétence pour le délinéarisé </a:t>
            </a:r>
            <a:r>
              <a:rPr lang="fr-FR" sz="1100" dirty="0">
                <a:solidFill>
                  <a:srgbClr val="1E1348"/>
                </a:solidFill>
              </a:rPr>
              <a:t>et pour le digital, mais moindre que d’autres pays européens, et surtout comparé aux Etats-Unis</a:t>
            </a:r>
          </a:p>
          <a:p>
            <a:pPr marL="188913" lvl="2" indent="-171450" algn="just">
              <a:spcBef>
                <a:spcPts val="300"/>
              </a:spcBef>
              <a:buFontTx/>
              <a:buChar char="-"/>
            </a:pPr>
            <a:r>
              <a:rPr lang="fr-FR" sz="1100" b="1" dirty="0">
                <a:solidFill>
                  <a:srgbClr val="1E1348"/>
                </a:solidFill>
              </a:rPr>
              <a:t>Une multiplicité des équipements </a:t>
            </a:r>
            <a:r>
              <a:rPr lang="fr-FR" sz="1100" dirty="0">
                <a:solidFill>
                  <a:srgbClr val="1E1348"/>
                </a:solidFill>
              </a:rPr>
              <a:t>pour accéder à l’offre (avec une place importante pour le portable)</a:t>
            </a:r>
          </a:p>
          <a:p>
            <a:pPr marL="188913" lvl="2" indent="-171450" algn="just">
              <a:spcBef>
                <a:spcPts val="300"/>
              </a:spcBef>
              <a:buFontTx/>
              <a:buChar char="-"/>
            </a:pPr>
            <a:r>
              <a:rPr lang="fr-FR" sz="1100" dirty="0">
                <a:solidFill>
                  <a:srgbClr val="1E1348"/>
                </a:solidFill>
              </a:rPr>
              <a:t>Des chocs conjoncturels difficiles à amortir pour certaines catégories d’entreprises</a:t>
            </a:r>
          </a:p>
        </p:txBody>
      </p:sp>
      <p:grpSp>
        <p:nvGrpSpPr>
          <p:cNvPr id="44" name="Groupe 43">
            <a:extLst>
              <a:ext uri="{FF2B5EF4-FFF2-40B4-BE49-F238E27FC236}">
                <a16:creationId xmlns:a16="http://schemas.microsoft.com/office/drawing/2014/main" id="{796062F4-A423-4E91-88C7-6CA82B6C9188}"/>
              </a:ext>
            </a:extLst>
          </p:cNvPr>
          <p:cNvGrpSpPr/>
          <p:nvPr/>
        </p:nvGrpSpPr>
        <p:grpSpPr>
          <a:xfrm>
            <a:off x="3954867" y="3678799"/>
            <a:ext cx="338032" cy="204020"/>
            <a:chOff x="3572797" y="1814976"/>
            <a:chExt cx="558648" cy="457209"/>
          </a:xfrm>
        </p:grpSpPr>
        <p:sp>
          <p:nvSpPr>
            <p:cNvPr id="45" name="Triangle isocèle 44">
              <a:extLst>
                <a:ext uri="{FF2B5EF4-FFF2-40B4-BE49-F238E27FC236}">
                  <a16:creationId xmlns:a16="http://schemas.microsoft.com/office/drawing/2014/main" id="{418BB2EB-5BF6-4611-9A37-05E62E2AF76A}"/>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Triangle isocèle 45">
              <a:extLst>
                <a:ext uri="{FF2B5EF4-FFF2-40B4-BE49-F238E27FC236}">
                  <a16:creationId xmlns:a16="http://schemas.microsoft.com/office/drawing/2014/main" id="{7A1DEC7B-9B03-41D9-B215-1A176291DACD}"/>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7">
            <a:extLst>
              <a:ext uri="{FF2B5EF4-FFF2-40B4-BE49-F238E27FC236}">
                <a16:creationId xmlns:a16="http://schemas.microsoft.com/office/drawing/2014/main" id="{8D94D822-EAD4-43BD-A2DD-B79EF36D576D}"/>
              </a:ext>
            </a:extLst>
          </p:cNvPr>
          <p:cNvGrpSpPr/>
          <p:nvPr/>
        </p:nvGrpSpPr>
        <p:grpSpPr>
          <a:xfrm>
            <a:off x="8456374" y="-1178532"/>
            <a:ext cx="338032" cy="204020"/>
            <a:chOff x="3572797" y="1814976"/>
            <a:chExt cx="558648" cy="457209"/>
          </a:xfrm>
        </p:grpSpPr>
        <p:sp>
          <p:nvSpPr>
            <p:cNvPr id="6" name="Triangle isocèle 5">
              <a:extLst>
                <a:ext uri="{FF2B5EF4-FFF2-40B4-BE49-F238E27FC236}">
                  <a16:creationId xmlns:a16="http://schemas.microsoft.com/office/drawing/2014/main" id="{2CC08453-4FAB-44B6-A672-6DC2471A84D7}"/>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riangle isocèle 32">
              <a:extLst>
                <a:ext uri="{FF2B5EF4-FFF2-40B4-BE49-F238E27FC236}">
                  <a16:creationId xmlns:a16="http://schemas.microsoft.com/office/drawing/2014/main" id="{E0853533-01C9-42E3-A900-9E0F76048520}"/>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Rectangle 30">
            <a:extLst>
              <a:ext uri="{FF2B5EF4-FFF2-40B4-BE49-F238E27FC236}">
                <a16:creationId xmlns:a16="http://schemas.microsoft.com/office/drawing/2014/main" id="{84910604-D0C6-4578-B640-1608C29C4451}"/>
              </a:ext>
            </a:extLst>
          </p:cNvPr>
          <p:cNvSpPr/>
          <p:nvPr/>
        </p:nvSpPr>
        <p:spPr>
          <a:xfrm>
            <a:off x="704763" y="4656667"/>
            <a:ext cx="3240000" cy="12598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spcBef>
                <a:spcPts val="300"/>
              </a:spcBef>
            </a:pPr>
            <a:r>
              <a:rPr lang="fr-FR" sz="1200" b="1" dirty="0">
                <a:solidFill>
                  <a:schemeClr val="bg1"/>
                </a:solidFill>
              </a:rPr>
              <a:t>Un environnement ouvert et la possibilité d’élargir le marché à l’international</a:t>
            </a:r>
            <a:endParaRPr lang="fr-FR" sz="1200" dirty="0">
              <a:solidFill>
                <a:schemeClr val="bg1"/>
              </a:solidFill>
            </a:endParaRPr>
          </a:p>
        </p:txBody>
      </p:sp>
      <p:sp>
        <p:nvSpPr>
          <p:cNvPr id="32" name="Rectangle 31">
            <a:extLst>
              <a:ext uri="{FF2B5EF4-FFF2-40B4-BE49-F238E27FC236}">
                <a16:creationId xmlns:a16="http://schemas.microsoft.com/office/drawing/2014/main" id="{F961C26A-15D1-4300-A39B-BCCF816855D0}"/>
              </a:ext>
            </a:extLst>
          </p:cNvPr>
          <p:cNvSpPr/>
          <p:nvPr/>
        </p:nvSpPr>
        <p:spPr>
          <a:xfrm>
            <a:off x="4316547" y="4656667"/>
            <a:ext cx="3240000" cy="125985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just">
              <a:spcBef>
                <a:spcPts val="300"/>
              </a:spcBef>
            </a:pPr>
            <a:r>
              <a:rPr lang="fr-FR" sz="1200" dirty="0">
                <a:solidFill>
                  <a:srgbClr val="1E1348"/>
                </a:solidFill>
              </a:rPr>
              <a:t>Mais des </a:t>
            </a:r>
            <a:r>
              <a:rPr lang="fr-FR" sz="1200" b="1" dirty="0">
                <a:solidFill>
                  <a:srgbClr val="1E1348"/>
                </a:solidFill>
              </a:rPr>
              <a:t>modes de consommation et un socle culturel propres à chaque pays </a:t>
            </a:r>
            <a:r>
              <a:rPr lang="fr-FR" sz="1200" dirty="0">
                <a:solidFill>
                  <a:srgbClr val="1E1348"/>
                </a:solidFill>
              </a:rPr>
              <a:t>qui limitent les possibilités</a:t>
            </a:r>
            <a:endParaRPr lang="fr-FR" sz="1200" b="1" dirty="0">
              <a:solidFill>
                <a:srgbClr val="1E1348"/>
              </a:solidFill>
            </a:endParaRPr>
          </a:p>
        </p:txBody>
      </p:sp>
      <p:sp>
        <p:nvSpPr>
          <p:cNvPr id="34" name="Rectangle 33">
            <a:extLst>
              <a:ext uri="{FF2B5EF4-FFF2-40B4-BE49-F238E27FC236}">
                <a16:creationId xmlns:a16="http://schemas.microsoft.com/office/drawing/2014/main" id="{840426AD-5E8E-4174-8459-49D0DA44D51D}"/>
              </a:ext>
            </a:extLst>
          </p:cNvPr>
          <p:cNvSpPr/>
          <p:nvPr/>
        </p:nvSpPr>
        <p:spPr>
          <a:xfrm>
            <a:off x="7667266" y="4656667"/>
            <a:ext cx="4371957" cy="12598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913" lvl="2" indent="-171450" algn="just">
              <a:spcBef>
                <a:spcPts val="300"/>
              </a:spcBef>
              <a:buFontTx/>
              <a:buChar char="-"/>
            </a:pPr>
            <a:r>
              <a:rPr lang="fr-FR" sz="1100" dirty="0">
                <a:solidFill>
                  <a:srgbClr val="1E1348"/>
                </a:solidFill>
              </a:rPr>
              <a:t>Une </a:t>
            </a:r>
            <a:r>
              <a:rPr lang="fr-FR" sz="1100" b="1" dirty="0">
                <a:solidFill>
                  <a:srgbClr val="1E1348"/>
                </a:solidFill>
              </a:rPr>
              <a:t>barrière de la langue </a:t>
            </a:r>
            <a:r>
              <a:rPr lang="fr-FR" sz="1100" dirty="0">
                <a:solidFill>
                  <a:srgbClr val="1E1348"/>
                </a:solidFill>
              </a:rPr>
              <a:t>qui limite l’ouverture à de nouveaux marchés en dehors de la francophonie, </a:t>
            </a:r>
            <a:r>
              <a:rPr lang="fr-FR" sz="1100" b="1" dirty="0">
                <a:solidFill>
                  <a:srgbClr val="1E1348"/>
                </a:solidFill>
              </a:rPr>
              <a:t>mais protège également la création française</a:t>
            </a:r>
          </a:p>
          <a:p>
            <a:pPr marL="188913" lvl="2" indent="-171450" algn="just">
              <a:spcBef>
                <a:spcPts val="300"/>
              </a:spcBef>
              <a:buFontTx/>
              <a:buChar char="-"/>
            </a:pPr>
            <a:r>
              <a:rPr lang="fr-FR" sz="1100" dirty="0">
                <a:solidFill>
                  <a:srgbClr val="1E1348"/>
                </a:solidFill>
              </a:rPr>
              <a:t>Des initiatives reposant sur </a:t>
            </a:r>
            <a:r>
              <a:rPr lang="fr-FR" sz="1100" b="1" dirty="0">
                <a:solidFill>
                  <a:srgbClr val="1E1348"/>
                </a:solidFill>
              </a:rPr>
              <a:t>l’IA qui pourraient remettre en cause ce constat</a:t>
            </a:r>
          </a:p>
          <a:p>
            <a:pPr marL="188913" lvl="2" indent="-171450" algn="just">
              <a:spcBef>
                <a:spcPts val="300"/>
              </a:spcBef>
              <a:buFontTx/>
              <a:buChar char="-"/>
            </a:pPr>
            <a:r>
              <a:rPr lang="fr-FR" sz="1100" b="1" dirty="0">
                <a:solidFill>
                  <a:schemeClr val="tx1"/>
                </a:solidFill>
              </a:rPr>
              <a:t>Des risques en matière de propriété intellectuelle</a:t>
            </a:r>
          </a:p>
        </p:txBody>
      </p:sp>
      <p:grpSp>
        <p:nvGrpSpPr>
          <p:cNvPr id="38" name="Groupe 37">
            <a:extLst>
              <a:ext uri="{FF2B5EF4-FFF2-40B4-BE49-F238E27FC236}">
                <a16:creationId xmlns:a16="http://schemas.microsoft.com/office/drawing/2014/main" id="{140356F4-C56A-49DD-A364-80D142F2023C}"/>
              </a:ext>
            </a:extLst>
          </p:cNvPr>
          <p:cNvGrpSpPr/>
          <p:nvPr/>
        </p:nvGrpSpPr>
        <p:grpSpPr>
          <a:xfrm>
            <a:off x="3956493" y="5156161"/>
            <a:ext cx="338032" cy="204020"/>
            <a:chOff x="3572797" y="1814976"/>
            <a:chExt cx="558648" cy="457209"/>
          </a:xfrm>
        </p:grpSpPr>
        <p:sp>
          <p:nvSpPr>
            <p:cNvPr id="39" name="Triangle isocèle 38">
              <a:extLst>
                <a:ext uri="{FF2B5EF4-FFF2-40B4-BE49-F238E27FC236}">
                  <a16:creationId xmlns:a16="http://schemas.microsoft.com/office/drawing/2014/main" id="{21FC5FA1-6489-4802-BEA3-9A68279297C1}"/>
                </a:ext>
              </a:extLst>
            </p:cNvPr>
            <p:cNvSpPr/>
            <p:nvPr/>
          </p:nvSpPr>
          <p:spPr>
            <a:xfrm rot="16200000">
              <a:off x="3465547" y="1922226"/>
              <a:ext cx="457202"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Triangle isocèle 39">
              <a:extLst>
                <a:ext uri="{FF2B5EF4-FFF2-40B4-BE49-F238E27FC236}">
                  <a16:creationId xmlns:a16="http://schemas.microsoft.com/office/drawing/2014/main" id="{8BCE094B-0750-4365-9321-582E94F5F221}"/>
                </a:ext>
              </a:extLst>
            </p:cNvPr>
            <p:cNvSpPr/>
            <p:nvPr/>
          </p:nvSpPr>
          <p:spPr>
            <a:xfrm rot="5400000">
              <a:off x="3781492" y="1922232"/>
              <a:ext cx="457205" cy="242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3" name="Rectangle 52">
            <a:extLst>
              <a:ext uri="{FF2B5EF4-FFF2-40B4-BE49-F238E27FC236}">
                <a16:creationId xmlns:a16="http://schemas.microsoft.com/office/drawing/2014/main" id="{366C611C-BA3A-4286-8675-7C6C7C10D92B}"/>
              </a:ext>
            </a:extLst>
          </p:cNvPr>
          <p:cNvSpPr/>
          <p:nvPr/>
        </p:nvSpPr>
        <p:spPr>
          <a:xfrm>
            <a:off x="332977" y="1916161"/>
            <a:ext cx="285309" cy="324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7463" lvl="2" algn="ctr">
              <a:spcBef>
                <a:spcPts val="300"/>
              </a:spcBef>
            </a:pPr>
            <a:r>
              <a:rPr lang="fr-FR" sz="1200" b="1" dirty="0">
                <a:solidFill>
                  <a:srgbClr val="141433"/>
                </a:solidFill>
              </a:rPr>
              <a:t>L’ENVIRONNEMENT</a:t>
            </a:r>
            <a:endParaRPr lang="fr-FR" sz="1200" dirty="0">
              <a:solidFill>
                <a:srgbClr val="141433"/>
              </a:solidFill>
            </a:endParaRPr>
          </a:p>
        </p:txBody>
      </p:sp>
      <p:cxnSp>
        <p:nvCxnSpPr>
          <p:cNvPr id="76" name="Connecteur droit 75">
            <a:extLst>
              <a:ext uri="{FF2B5EF4-FFF2-40B4-BE49-F238E27FC236}">
                <a16:creationId xmlns:a16="http://schemas.microsoft.com/office/drawing/2014/main" id="{B1E1BB3F-C4E4-4121-8CEF-512E3B7AA556}"/>
              </a:ext>
            </a:extLst>
          </p:cNvPr>
          <p:cNvCxnSpPr/>
          <p:nvPr/>
        </p:nvCxnSpPr>
        <p:spPr>
          <a:xfrm flipH="1">
            <a:off x="7600591" y="1336679"/>
            <a:ext cx="0" cy="475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46F316EF-5117-4CA4-9B8E-489A72A9563B}"/>
              </a:ext>
            </a:extLst>
          </p:cNvPr>
          <p:cNvCxnSpPr>
            <a:cxnSpLocks/>
          </p:cNvCxnSpPr>
          <p:nvPr/>
        </p:nvCxnSpPr>
        <p:spPr>
          <a:xfrm>
            <a:off x="715396" y="1491190"/>
            <a:ext cx="100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AE8DF823-A285-4A8F-8D8B-A7352C928FB4}"/>
              </a:ext>
            </a:extLst>
          </p:cNvPr>
          <p:cNvSpPr txBox="1"/>
          <p:nvPr/>
        </p:nvSpPr>
        <p:spPr>
          <a:xfrm>
            <a:off x="8546172" y="1337303"/>
            <a:ext cx="2606804" cy="307777"/>
          </a:xfrm>
          <a:prstGeom prst="rect">
            <a:avLst/>
          </a:prstGeom>
          <a:noFill/>
          <a:ln w="28575">
            <a:noFill/>
          </a:ln>
        </p:spPr>
        <p:txBody>
          <a:bodyPr wrap="none" rtlCol="0">
            <a:spAutoFit/>
          </a:bodyPr>
          <a:lstStyle/>
          <a:p>
            <a:r>
              <a:rPr lang="fr-FR" sz="1400" b="1" dirty="0"/>
              <a:t>OPPPORTUNITÉS ET DÉFIS</a:t>
            </a:r>
          </a:p>
        </p:txBody>
      </p:sp>
      <p:sp>
        <p:nvSpPr>
          <p:cNvPr id="37" name="ZoneTexte 36">
            <a:extLst>
              <a:ext uri="{FF2B5EF4-FFF2-40B4-BE49-F238E27FC236}">
                <a16:creationId xmlns:a16="http://schemas.microsoft.com/office/drawing/2014/main" id="{D7B805C0-4741-4417-B117-7A4B27C64F82}"/>
              </a:ext>
            </a:extLst>
          </p:cNvPr>
          <p:cNvSpPr txBox="1"/>
          <p:nvPr/>
        </p:nvSpPr>
        <p:spPr>
          <a:xfrm>
            <a:off x="5336648" y="1341007"/>
            <a:ext cx="1223412" cy="307777"/>
          </a:xfrm>
          <a:prstGeom prst="rect">
            <a:avLst/>
          </a:prstGeom>
          <a:noFill/>
          <a:ln w="28575">
            <a:noFill/>
          </a:ln>
        </p:spPr>
        <p:txBody>
          <a:bodyPr wrap="none" rtlCol="0">
            <a:spAutoFit/>
          </a:bodyPr>
          <a:lstStyle/>
          <a:p>
            <a:r>
              <a:rPr lang="fr-FR" sz="1400" b="1" dirty="0"/>
              <a:t>LES FREINS</a:t>
            </a:r>
          </a:p>
        </p:txBody>
      </p:sp>
      <p:sp>
        <p:nvSpPr>
          <p:cNvPr id="47" name="ZoneTexte 46">
            <a:extLst>
              <a:ext uri="{FF2B5EF4-FFF2-40B4-BE49-F238E27FC236}">
                <a16:creationId xmlns:a16="http://schemas.microsoft.com/office/drawing/2014/main" id="{EEE5F279-55D2-464F-A8E5-C79B87DFDAE1}"/>
              </a:ext>
            </a:extLst>
          </p:cNvPr>
          <p:cNvSpPr txBox="1"/>
          <p:nvPr/>
        </p:nvSpPr>
        <p:spPr>
          <a:xfrm>
            <a:off x="1711982" y="1358347"/>
            <a:ext cx="1279517" cy="307777"/>
          </a:xfrm>
          <a:prstGeom prst="rect">
            <a:avLst/>
          </a:prstGeom>
          <a:noFill/>
          <a:ln w="28575">
            <a:noFill/>
          </a:ln>
        </p:spPr>
        <p:txBody>
          <a:bodyPr wrap="none" rtlCol="0">
            <a:spAutoFit/>
          </a:bodyPr>
          <a:lstStyle/>
          <a:p>
            <a:r>
              <a:rPr lang="fr-FR" sz="1400" b="1" dirty="0"/>
              <a:t>LES ATOUTS</a:t>
            </a:r>
          </a:p>
        </p:txBody>
      </p:sp>
      <p:cxnSp>
        <p:nvCxnSpPr>
          <p:cNvPr id="48" name="Connecteur droit 47">
            <a:extLst>
              <a:ext uri="{FF2B5EF4-FFF2-40B4-BE49-F238E27FC236}">
                <a16:creationId xmlns:a16="http://schemas.microsoft.com/office/drawing/2014/main" id="{F35B8F45-7F05-40A5-A046-01A589CC8B4F}"/>
              </a:ext>
            </a:extLst>
          </p:cNvPr>
          <p:cNvCxnSpPr>
            <a:cxnSpLocks/>
          </p:cNvCxnSpPr>
          <p:nvPr/>
        </p:nvCxnSpPr>
        <p:spPr>
          <a:xfrm>
            <a:off x="2948177" y="1488107"/>
            <a:ext cx="100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6FB678D5-404F-44A8-B822-0A550641C6BE}"/>
              </a:ext>
            </a:extLst>
          </p:cNvPr>
          <p:cNvCxnSpPr>
            <a:cxnSpLocks/>
          </p:cNvCxnSpPr>
          <p:nvPr/>
        </p:nvCxnSpPr>
        <p:spPr>
          <a:xfrm>
            <a:off x="6528062" y="1481640"/>
            <a:ext cx="100800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1B69BD72-9CCF-48D0-91BA-01D518473564}"/>
              </a:ext>
            </a:extLst>
          </p:cNvPr>
          <p:cNvCxnSpPr>
            <a:cxnSpLocks/>
          </p:cNvCxnSpPr>
          <p:nvPr/>
        </p:nvCxnSpPr>
        <p:spPr>
          <a:xfrm>
            <a:off x="4316547" y="1481640"/>
            <a:ext cx="100800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AEFE94EC-955B-472E-AC75-63E0AE377138}"/>
              </a:ext>
            </a:extLst>
          </p:cNvPr>
          <p:cNvCxnSpPr>
            <a:cxnSpLocks/>
          </p:cNvCxnSpPr>
          <p:nvPr/>
        </p:nvCxnSpPr>
        <p:spPr>
          <a:xfrm>
            <a:off x="7682172" y="1481640"/>
            <a:ext cx="8640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3A9F97B6-CCA7-40D4-8244-1255A9DC458B}"/>
              </a:ext>
            </a:extLst>
          </p:cNvPr>
          <p:cNvCxnSpPr>
            <a:cxnSpLocks/>
          </p:cNvCxnSpPr>
          <p:nvPr/>
        </p:nvCxnSpPr>
        <p:spPr>
          <a:xfrm>
            <a:off x="11152976" y="1481640"/>
            <a:ext cx="8640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268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8A39B983-8604-49C0-84F6-40F552AB59AE}"/>
              </a:ext>
            </a:extLst>
          </p:cNvPr>
          <p:cNvSpPr>
            <a:spLocks noGrp="1"/>
          </p:cNvSpPr>
          <p:nvPr>
            <p:ph type="body" sz="quarter" idx="13"/>
          </p:nvPr>
        </p:nvSpPr>
        <p:spPr>
          <a:xfrm>
            <a:off x="7904653" y="1083468"/>
            <a:ext cx="1930017" cy="1769715"/>
          </a:xfrm>
        </p:spPr>
        <p:txBody>
          <a:bodyPr/>
          <a:lstStyle/>
          <a:p>
            <a:pPr algn="ctr"/>
            <a:r>
              <a:rPr lang="fr-FR" dirty="0"/>
              <a:t>03</a:t>
            </a:r>
          </a:p>
        </p:txBody>
      </p:sp>
      <p:sp>
        <p:nvSpPr>
          <p:cNvPr id="17" name="Espace réservé du numéro de diapositive 16">
            <a:extLst>
              <a:ext uri="{FF2B5EF4-FFF2-40B4-BE49-F238E27FC236}">
                <a16:creationId xmlns:a16="http://schemas.microsoft.com/office/drawing/2014/main" id="{EF509ECE-89D5-472B-A5C6-7FE4FA363F17}"/>
              </a:ext>
            </a:extLst>
          </p:cNvPr>
          <p:cNvSpPr>
            <a:spLocks noGrp="1"/>
          </p:cNvSpPr>
          <p:nvPr>
            <p:ph type="sldNum" sz="quarter" idx="12"/>
          </p:nvPr>
        </p:nvSpPr>
        <p:spPr/>
        <p:txBody>
          <a:bodyPr/>
          <a:lstStyle/>
          <a:p>
            <a:fld id="{C972D0C7-8A48-4519-8EA6-265A6FF30D7C}" type="slidenum">
              <a:rPr lang="en-US" smtClean="0"/>
              <a:pPr/>
              <a:t>33</a:t>
            </a:fld>
            <a:endParaRPr lang="en-US" dirty="0"/>
          </a:p>
        </p:txBody>
      </p:sp>
      <p:sp>
        <p:nvSpPr>
          <p:cNvPr id="6" name="Espace réservé du texte 15">
            <a:extLst>
              <a:ext uri="{FF2B5EF4-FFF2-40B4-BE49-F238E27FC236}">
                <a16:creationId xmlns:a16="http://schemas.microsoft.com/office/drawing/2014/main" id="{54EDA8AC-4480-450A-AE87-A1243EB6E2BF}"/>
              </a:ext>
            </a:extLst>
          </p:cNvPr>
          <p:cNvSpPr txBox="1">
            <a:spLocks/>
          </p:cNvSpPr>
          <p:nvPr/>
        </p:nvSpPr>
        <p:spPr>
          <a:xfrm>
            <a:off x="5772538" y="2567271"/>
            <a:ext cx="6419462" cy="2693045"/>
          </a:xfrm>
          <a:prstGeom prst="rect">
            <a:avLst/>
          </a:prstGeom>
        </p:spPr>
        <p:txBody>
          <a:bodyPr vert="horz" wrap="square" lIns="72000" tIns="45720" rIns="0" bIns="45720" rtlCol="0">
            <a:spAutoFit/>
          </a:bodyPr>
          <a:lstStyle>
            <a:lvl1pPr marL="0" indent="0" algn="l" defTabSz="914400" rtl="0" eaLnBrk="1" latinLnBrk="0" hangingPunct="1">
              <a:lnSpc>
                <a:spcPct val="100000"/>
              </a:lnSpc>
              <a:spcBef>
                <a:spcPts val="4200"/>
              </a:spcBef>
              <a:buSzPct val="150000"/>
              <a:buFont typeface="Arial" panose="020B0604020202020204" pitchFamily="34" charset="0"/>
              <a:buNone/>
              <a:defRPr sz="3150" b="1" kern="1200" cap="all" baseline="0">
                <a:solidFill>
                  <a:schemeClr val="tx2"/>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10" kern="1200" cap="none"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000" dirty="0"/>
              <a:t>LE NIVEAU DE DÉVELOPPEMENT DU SECTEUR : enjeux et prochaines étapes</a:t>
            </a:r>
          </a:p>
          <a:p>
            <a:pPr>
              <a:spcBef>
                <a:spcPts val="0"/>
              </a:spcBef>
            </a:pPr>
            <a:endParaRPr lang="fr-FR" sz="2500" dirty="0"/>
          </a:p>
          <a:p>
            <a:pPr>
              <a:spcBef>
                <a:spcPts val="0"/>
              </a:spcBef>
            </a:pPr>
            <a:r>
              <a:rPr lang="fr-FR" sz="1800" dirty="0">
                <a:solidFill>
                  <a:schemeClr val="bg1">
                    <a:lumMod val="85000"/>
                  </a:schemeClr>
                </a:solidFill>
              </a:rPr>
              <a:t>Les enjeux du secteur</a:t>
            </a:r>
          </a:p>
          <a:p>
            <a:pPr>
              <a:spcBef>
                <a:spcPts val="0"/>
              </a:spcBef>
            </a:pPr>
            <a:r>
              <a:rPr lang="fr-FR" sz="1800" dirty="0"/>
              <a:t>les prochaines étapes pour approfondir l’analyse</a:t>
            </a:r>
          </a:p>
        </p:txBody>
      </p:sp>
    </p:spTree>
    <p:extLst>
      <p:ext uri="{BB962C8B-B14F-4D97-AF65-F5344CB8AC3E}">
        <p14:creationId xmlns:p14="http://schemas.microsoft.com/office/powerpoint/2010/main" val="2330322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34</a:t>
            </a:fld>
            <a:endParaRPr lang="en-US" dirty="0"/>
          </a:p>
        </p:txBody>
      </p:sp>
      <p:sp>
        <p:nvSpPr>
          <p:cNvPr id="7" name="Espace réservé du texte 6">
            <a:extLst>
              <a:ext uri="{FF2B5EF4-FFF2-40B4-BE49-F238E27FC236}">
                <a16:creationId xmlns:a16="http://schemas.microsoft.com/office/drawing/2014/main" id="{9222E7DA-E792-4C05-8773-181C4FC3F2C5}"/>
              </a:ext>
            </a:extLst>
          </p:cNvPr>
          <p:cNvSpPr>
            <a:spLocks noGrp="1"/>
          </p:cNvSpPr>
          <p:nvPr>
            <p:ph type="body" sz="quarter" idx="13"/>
          </p:nvPr>
        </p:nvSpPr>
        <p:spPr>
          <a:xfrm>
            <a:off x="546100" y="733425"/>
            <a:ext cx="11481060" cy="338554"/>
          </a:xfrm>
        </p:spPr>
        <p:txBody>
          <a:bodyPr/>
          <a:lstStyle/>
          <a:p>
            <a:pPr>
              <a:spcBef>
                <a:spcPts val="0"/>
              </a:spcBef>
            </a:pPr>
            <a:r>
              <a:rPr lang="fr-FR" sz="1600" dirty="0"/>
              <a:t>CONCLUSIONS ET PROCHAINES ÉTAPES</a:t>
            </a:r>
          </a:p>
        </p:txBody>
      </p:sp>
      <p:sp>
        <p:nvSpPr>
          <p:cNvPr id="4" name="Titre 3"/>
          <p:cNvSpPr>
            <a:spLocks noGrp="1"/>
          </p:cNvSpPr>
          <p:nvPr>
            <p:ph type="title"/>
          </p:nvPr>
        </p:nvSpPr>
        <p:spPr/>
        <p:txBody>
          <a:bodyPr/>
          <a:lstStyle/>
          <a:p>
            <a:r>
              <a:rPr lang="fr-FR" dirty="0"/>
              <a:t>L’OBSERVATOIRE</a:t>
            </a:r>
          </a:p>
        </p:txBody>
      </p:sp>
      <p:sp>
        <p:nvSpPr>
          <p:cNvPr id="9" name="Rectangle 8">
            <a:extLst>
              <a:ext uri="{FF2B5EF4-FFF2-40B4-BE49-F238E27FC236}">
                <a16:creationId xmlns:a16="http://schemas.microsoft.com/office/drawing/2014/main" id="{E4ACA3CA-6222-40B7-A3B6-E90C577CEA8D}"/>
              </a:ext>
            </a:extLst>
          </p:cNvPr>
          <p:cNvSpPr/>
          <p:nvPr/>
        </p:nvSpPr>
        <p:spPr>
          <a:xfrm>
            <a:off x="381347" y="1578273"/>
            <a:ext cx="3747793" cy="4848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3" lvl="2" algn="just"/>
            <a:r>
              <a:rPr lang="fr-FR" sz="1200" u="sng" dirty="0">
                <a:solidFill>
                  <a:schemeClr val="bg1"/>
                </a:solidFill>
              </a:rPr>
              <a:t>Une offre innovante qui a dépassé la phase de lancement, et un marché qui évolue rapidement et bénéficie de nombreux atouts, mais qui cherche encore à se stabiliser : </a:t>
            </a:r>
          </a:p>
          <a:p>
            <a:pPr marL="17463" lvl="2" algn="just"/>
            <a:endParaRPr lang="fr-FR" sz="1200" dirty="0">
              <a:solidFill>
                <a:schemeClr val="bg1"/>
              </a:solidFill>
            </a:endParaRPr>
          </a:p>
          <a:p>
            <a:pPr marL="303213" lvl="2" indent="-285750" algn="just">
              <a:buFont typeface="Courier New" panose="02070309020205020404" pitchFamily="49" charset="0"/>
              <a:buChar char="o"/>
            </a:pPr>
            <a:r>
              <a:rPr lang="fr-FR" sz="1200" dirty="0">
                <a:solidFill>
                  <a:schemeClr val="bg1"/>
                </a:solidFill>
              </a:rPr>
              <a:t>Un marché qui dispose </a:t>
            </a:r>
            <a:r>
              <a:rPr lang="fr-FR" sz="1200" b="1" dirty="0">
                <a:solidFill>
                  <a:schemeClr val="bg1"/>
                </a:solidFill>
              </a:rPr>
              <a:t>d’une offre foisonnante et d’une forte dynamique de la demande,</a:t>
            </a:r>
            <a:r>
              <a:rPr lang="fr-FR" sz="1200" dirty="0">
                <a:solidFill>
                  <a:schemeClr val="bg1"/>
                </a:solidFill>
              </a:rPr>
              <a:t> mais qui demeure </a:t>
            </a:r>
            <a:r>
              <a:rPr lang="fr-FR" sz="1200" b="1" dirty="0">
                <a:solidFill>
                  <a:schemeClr val="bg1"/>
                </a:solidFill>
              </a:rPr>
              <a:t>fragile économiquement </a:t>
            </a:r>
            <a:r>
              <a:rPr lang="fr-FR" sz="1200" dirty="0">
                <a:solidFill>
                  <a:schemeClr val="bg1"/>
                </a:solidFill>
              </a:rPr>
              <a:t>(difficulté à trouver des modèles économiques stables pour les acteurs)</a:t>
            </a:r>
          </a:p>
          <a:p>
            <a:pPr marL="303213" lvl="2" indent="-285750" algn="just">
              <a:buFont typeface="Courier New" panose="02070309020205020404" pitchFamily="49" charset="0"/>
              <a:buChar char="o"/>
            </a:pPr>
            <a:endParaRPr lang="fr-FR" sz="1200" dirty="0">
              <a:solidFill>
                <a:schemeClr val="bg1"/>
              </a:solidFill>
            </a:endParaRPr>
          </a:p>
          <a:p>
            <a:pPr marL="303213" lvl="2" indent="-285750" algn="just">
              <a:buFont typeface="Courier New" panose="02070309020205020404" pitchFamily="49" charset="0"/>
              <a:buChar char="o"/>
            </a:pPr>
            <a:r>
              <a:rPr lang="fr-FR" sz="1200" dirty="0">
                <a:solidFill>
                  <a:schemeClr val="bg1"/>
                </a:solidFill>
              </a:rPr>
              <a:t>Un </a:t>
            </a:r>
            <a:r>
              <a:rPr lang="fr-FR" sz="1200" b="1" dirty="0">
                <a:solidFill>
                  <a:schemeClr val="bg1"/>
                </a:solidFill>
              </a:rPr>
              <a:t>écosystème hétérogène </a:t>
            </a:r>
            <a:r>
              <a:rPr lang="fr-FR" sz="1200" dirty="0">
                <a:solidFill>
                  <a:schemeClr val="bg1"/>
                </a:solidFill>
              </a:rPr>
              <a:t>qui </a:t>
            </a:r>
            <a:r>
              <a:rPr lang="fr-FR" sz="1200" b="1" dirty="0">
                <a:solidFill>
                  <a:schemeClr val="bg1"/>
                </a:solidFill>
              </a:rPr>
              <a:t>tente de se structurer</a:t>
            </a:r>
            <a:r>
              <a:rPr lang="fr-FR" sz="1200" dirty="0">
                <a:solidFill>
                  <a:schemeClr val="bg1"/>
                </a:solidFill>
              </a:rPr>
              <a:t>, à travers des mouvements de concentration et des initiatives variées, mais qui fait face à la </a:t>
            </a:r>
            <a:r>
              <a:rPr lang="fr-FR" sz="1200" b="1" dirty="0">
                <a:solidFill>
                  <a:schemeClr val="bg1"/>
                </a:solidFill>
              </a:rPr>
              <a:t>multiplicité des intérêts et stratégies </a:t>
            </a:r>
            <a:r>
              <a:rPr lang="fr-FR" sz="1200" dirty="0">
                <a:solidFill>
                  <a:schemeClr val="bg1"/>
                </a:solidFill>
              </a:rPr>
              <a:t>des parties prenantes </a:t>
            </a:r>
          </a:p>
          <a:p>
            <a:pPr marL="303213" lvl="2" indent="-285750" algn="just">
              <a:buFont typeface="Courier New" panose="02070309020205020404" pitchFamily="49" charset="0"/>
              <a:buChar char="o"/>
            </a:pPr>
            <a:endParaRPr lang="fr-FR" sz="1200" dirty="0">
              <a:solidFill>
                <a:schemeClr val="bg1"/>
              </a:solidFill>
            </a:endParaRPr>
          </a:p>
          <a:p>
            <a:pPr marL="303213" lvl="2" indent="-285750" algn="just">
              <a:buFont typeface="Courier New" panose="02070309020205020404" pitchFamily="49" charset="0"/>
              <a:buChar char="o"/>
            </a:pPr>
            <a:r>
              <a:rPr lang="fr-FR" sz="1200" dirty="0">
                <a:solidFill>
                  <a:schemeClr val="bg1"/>
                </a:solidFill>
              </a:rPr>
              <a:t>Une </a:t>
            </a:r>
            <a:r>
              <a:rPr lang="fr-FR" sz="1200" b="1" dirty="0">
                <a:solidFill>
                  <a:schemeClr val="bg1"/>
                </a:solidFill>
              </a:rPr>
              <a:t>offre culturelle innovante</a:t>
            </a:r>
            <a:r>
              <a:rPr lang="fr-FR" sz="1200" dirty="0">
                <a:solidFill>
                  <a:schemeClr val="bg1"/>
                </a:solidFill>
              </a:rPr>
              <a:t>, dont la plus-value n’est </a:t>
            </a:r>
            <a:r>
              <a:rPr lang="fr-FR" sz="1200" b="1" dirty="0">
                <a:solidFill>
                  <a:schemeClr val="bg1"/>
                </a:solidFill>
              </a:rPr>
              <a:t>pas toujours bien appréhendée</a:t>
            </a:r>
          </a:p>
          <a:p>
            <a:pPr marL="17463" lvl="2"/>
            <a:endParaRPr lang="fr-FR" sz="1200" b="1" dirty="0">
              <a:solidFill>
                <a:schemeClr val="bg1"/>
              </a:solidFill>
            </a:endParaRPr>
          </a:p>
        </p:txBody>
      </p:sp>
      <p:sp>
        <p:nvSpPr>
          <p:cNvPr id="14" name="Rectangle 13">
            <a:extLst>
              <a:ext uri="{FF2B5EF4-FFF2-40B4-BE49-F238E27FC236}">
                <a16:creationId xmlns:a16="http://schemas.microsoft.com/office/drawing/2014/main" id="{8E8C9ADA-C13C-41CD-AE5F-EEE09E064F1C}"/>
              </a:ext>
            </a:extLst>
          </p:cNvPr>
          <p:cNvSpPr/>
          <p:nvPr/>
        </p:nvSpPr>
        <p:spPr>
          <a:xfrm>
            <a:off x="4281543" y="1578272"/>
            <a:ext cx="3747793" cy="4848098"/>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3" lvl="2" algn="just">
              <a:spcBef>
                <a:spcPts val="300"/>
              </a:spcBef>
            </a:pPr>
            <a:r>
              <a:rPr lang="fr-FR" sz="1200" u="sng" dirty="0">
                <a:solidFill>
                  <a:srgbClr val="1E1348"/>
                </a:solidFill>
              </a:rPr>
              <a:t>Pour pleinement apprécier le degré de maturité du marché et ainsi éclairer la réflexion des pouvoirs publics dans leurs prises de décisions sur le secteur :</a:t>
            </a:r>
          </a:p>
          <a:p>
            <a:pPr marL="17463" lvl="2" algn="just">
              <a:spcBef>
                <a:spcPts val="300"/>
              </a:spcBef>
            </a:pPr>
            <a:endParaRPr lang="fr-FR" sz="1200" u="sng" dirty="0">
              <a:solidFill>
                <a:srgbClr val="1E1348"/>
              </a:solidFill>
            </a:endParaRPr>
          </a:p>
          <a:p>
            <a:pPr marL="188913" lvl="2" indent="-171450" algn="just">
              <a:spcBef>
                <a:spcPts val="300"/>
              </a:spcBef>
              <a:buFont typeface="Courier New" panose="02070309020205020404" pitchFamily="49" charset="0"/>
              <a:buChar char="o"/>
            </a:pPr>
            <a:r>
              <a:rPr lang="fr-FR" sz="1200" dirty="0">
                <a:solidFill>
                  <a:srgbClr val="1E1348"/>
                </a:solidFill>
              </a:rPr>
              <a:t>Quels sont les </a:t>
            </a:r>
            <a:r>
              <a:rPr lang="fr-FR" sz="1200" b="1" dirty="0">
                <a:solidFill>
                  <a:srgbClr val="1E1348"/>
                </a:solidFill>
              </a:rPr>
              <a:t>modèles économiques pérennes </a:t>
            </a:r>
            <a:r>
              <a:rPr lang="fr-FR" sz="1200" dirty="0">
                <a:solidFill>
                  <a:srgbClr val="1E1348"/>
                </a:solidFill>
              </a:rPr>
              <a:t>pour les podcasts et quelles sont leurs </a:t>
            </a:r>
            <a:r>
              <a:rPr lang="fr-FR" sz="1200" b="1" dirty="0">
                <a:solidFill>
                  <a:srgbClr val="1E1348"/>
                </a:solidFill>
              </a:rPr>
              <a:t>modalités de mise en œuvre ?</a:t>
            </a:r>
          </a:p>
          <a:p>
            <a:pPr marL="188913" lvl="2" indent="-171450" algn="just">
              <a:spcBef>
                <a:spcPts val="300"/>
              </a:spcBef>
              <a:buFont typeface="Courier New" panose="02070309020205020404" pitchFamily="49" charset="0"/>
              <a:buChar char="o"/>
            </a:pPr>
            <a:endParaRPr lang="fr-FR" sz="1200" b="1" dirty="0">
              <a:solidFill>
                <a:srgbClr val="1E1348"/>
              </a:solidFill>
            </a:endParaRPr>
          </a:p>
          <a:p>
            <a:pPr marL="188913" lvl="2" indent="-171450" algn="just">
              <a:spcBef>
                <a:spcPts val="300"/>
              </a:spcBef>
              <a:buFont typeface="Courier New" panose="02070309020205020404" pitchFamily="49" charset="0"/>
              <a:buChar char="o"/>
            </a:pPr>
            <a:r>
              <a:rPr lang="fr-FR" sz="1200" dirty="0">
                <a:solidFill>
                  <a:srgbClr val="1E1348"/>
                </a:solidFill>
              </a:rPr>
              <a:t>Quel est le </a:t>
            </a:r>
            <a:r>
              <a:rPr lang="fr-FR" sz="1200" b="1" dirty="0">
                <a:solidFill>
                  <a:srgbClr val="1E1348"/>
                </a:solidFill>
              </a:rPr>
              <a:t>poids économique du secteur ? </a:t>
            </a:r>
          </a:p>
          <a:p>
            <a:pPr marL="188913" lvl="2" indent="-171450" algn="just">
              <a:spcBef>
                <a:spcPts val="300"/>
              </a:spcBef>
              <a:buFont typeface="Courier New" panose="02070309020205020404" pitchFamily="49" charset="0"/>
              <a:buChar char="o"/>
            </a:pPr>
            <a:endParaRPr lang="fr-FR" sz="1200" b="1" dirty="0">
              <a:solidFill>
                <a:srgbClr val="1E1348"/>
              </a:solidFill>
            </a:endParaRPr>
          </a:p>
          <a:p>
            <a:pPr marL="188913" lvl="2" indent="-171450" algn="just">
              <a:spcBef>
                <a:spcPts val="300"/>
              </a:spcBef>
              <a:buFont typeface="Courier New" panose="02070309020205020404" pitchFamily="49" charset="0"/>
              <a:buChar char="o"/>
            </a:pPr>
            <a:r>
              <a:rPr lang="fr-FR" sz="1200" dirty="0">
                <a:solidFill>
                  <a:srgbClr val="1E1348"/>
                </a:solidFill>
              </a:rPr>
              <a:t>Quels sont </a:t>
            </a:r>
            <a:r>
              <a:rPr lang="fr-FR" sz="1200" b="1" dirty="0">
                <a:solidFill>
                  <a:srgbClr val="1E1348"/>
                </a:solidFill>
              </a:rPr>
              <a:t>les spécificités de l’offre</a:t>
            </a:r>
            <a:r>
              <a:rPr lang="fr-FR" sz="1200" dirty="0">
                <a:solidFill>
                  <a:srgbClr val="1E1348"/>
                </a:solidFill>
              </a:rPr>
              <a:t> des podcasts et les </a:t>
            </a:r>
            <a:r>
              <a:rPr lang="fr-FR" sz="1200" b="1" dirty="0">
                <a:solidFill>
                  <a:srgbClr val="1E1348"/>
                </a:solidFill>
              </a:rPr>
              <a:t>apports à la création </a:t>
            </a:r>
            <a:r>
              <a:rPr lang="fr-FR" sz="1200" dirty="0">
                <a:solidFill>
                  <a:srgbClr val="1E1348"/>
                </a:solidFill>
              </a:rPr>
              <a:t>existante</a:t>
            </a:r>
            <a:r>
              <a:rPr lang="fr-FR" sz="1200" b="1" dirty="0">
                <a:solidFill>
                  <a:srgbClr val="1E1348"/>
                </a:solidFill>
              </a:rPr>
              <a:t> ? </a:t>
            </a:r>
            <a:r>
              <a:rPr lang="fr-FR" sz="1200" dirty="0">
                <a:solidFill>
                  <a:srgbClr val="1E1348"/>
                </a:solidFill>
              </a:rPr>
              <a:t>Dans quelle mesure est-il </a:t>
            </a:r>
            <a:r>
              <a:rPr lang="fr-FR" sz="1200" b="1" dirty="0">
                <a:solidFill>
                  <a:srgbClr val="1E1348"/>
                </a:solidFill>
              </a:rPr>
              <a:t>possible de s’appuyer sur ces spécificités pour faire du succès </a:t>
            </a:r>
            <a:r>
              <a:rPr lang="fr-FR" sz="1200" dirty="0">
                <a:solidFill>
                  <a:srgbClr val="1E1348"/>
                </a:solidFill>
              </a:rPr>
              <a:t>des usages, un succès économique ? </a:t>
            </a:r>
          </a:p>
        </p:txBody>
      </p:sp>
      <p:sp>
        <p:nvSpPr>
          <p:cNvPr id="16" name="Rectangle 15">
            <a:extLst>
              <a:ext uri="{FF2B5EF4-FFF2-40B4-BE49-F238E27FC236}">
                <a16:creationId xmlns:a16="http://schemas.microsoft.com/office/drawing/2014/main" id="{516BB50C-7835-4FE6-8DD8-297B49A3D74B}"/>
              </a:ext>
            </a:extLst>
          </p:cNvPr>
          <p:cNvSpPr/>
          <p:nvPr/>
        </p:nvSpPr>
        <p:spPr>
          <a:xfrm>
            <a:off x="8181739" y="1578272"/>
            <a:ext cx="3747793" cy="4848098"/>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3" lvl="2" algn="just">
              <a:spcBef>
                <a:spcPts val="300"/>
              </a:spcBef>
            </a:pPr>
            <a:r>
              <a:rPr lang="fr-FR" sz="1200" u="sng" dirty="0">
                <a:solidFill>
                  <a:srgbClr val="1E1348"/>
                </a:solidFill>
              </a:rPr>
              <a:t>Pour répondre aux problématiques posées, deux axes complémentaires à explorer pour l’Observatoire : </a:t>
            </a:r>
          </a:p>
          <a:p>
            <a:pPr marL="17463" lvl="2" algn="just">
              <a:spcBef>
                <a:spcPts val="300"/>
              </a:spcBef>
            </a:pPr>
            <a:endParaRPr lang="fr-FR" sz="1200" dirty="0">
              <a:solidFill>
                <a:srgbClr val="141433"/>
              </a:solidFill>
            </a:endParaRPr>
          </a:p>
          <a:p>
            <a:pPr marL="188913" lvl="2" indent="-171450" algn="just">
              <a:spcBef>
                <a:spcPts val="300"/>
              </a:spcBef>
              <a:buFont typeface="Courier New" panose="02070309020205020404" pitchFamily="49" charset="0"/>
              <a:buChar char="o"/>
            </a:pPr>
            <a:r>
              <a:rPr lang="fr-FR" sz="1200" dirty="0">
                <a:solidFill>
                  <a:srgbClr val="141433"/>
                </a:solidFill>
              </a:rPr>
              <a:t>Des travaux de </a:t>
            </a:r>
            <a:r>
              <a:rPr lang="fr-FR" sz="1200" b="1" dirty="0">
                <a:solidFill>
                  <a:srgbClr val="141433"/>
                </a:solidFill>
              </a:rPr>
              <a:t>l’Axe 1 </a:t>
            </a:r>
            <a:r>
              <a:rPr lang="fr-FR" sz="1200" dirty="0">
                <a:solidFill>
                  <a:srgbClr val="141433"/>
                </a:solidFill>
              </a:rPr>
              <a:t>qui seront </a:t>
            </a:r>
            <a:r>
              <a:rPr lang="fr-FR" sz="1200" b="1" dirty="0">
                <a:solidFill>
                  <a:srgbClr val="141433"/>
                </a:solidFill>
              </a:rPr>
              <a:t>enrichis courant 2024, d’un focus sur les auteurs</a:t>
            </a:r>
            <a:r>
              <a:rPr lang="fr-FR" sz="1200" dirty="0">
                <a:solidFill>
                  <a:srgbClr val="141433"/>
                </a:solidFill>
              </a:rPr>
              <a:t>, leurs profils et problématiques au sein de l’écosystème</a:t>
            </a:r>
          </a:p>
          <a:p>
            <a:pPr marL="188913" lvl="2" indent="-171450" algn="just">
              <a:spcBef>
                <a:spcPts val="300"/>
              </a:spcBef>
              <a:buFont typeface="Courier New" panose="02070309020205020404" pitchFamily="49" charset="0"/>
              <a:buChar char="o"/>
            </a:pPr>
            <a:endParaRPr lang="fr-FR" sz="1200" dirty="0">
              <a:solidFill>
                <a:srgbClr val="141433"/>
              </a:solidFill>
            </a:endParaRPr>
          </a:p>
          <a:p>
            <a:pPr marL="188913" lvl="2" indent="-171450" algn="just">
              <a:spcBef>
                <a:spcPts val="300"/>
              </a:spcBef>
              <a:buFont typeface="Courier New" panose="02070309020205020404" pitchFamily="49" charset="0"/>
              <a:buChar char="o"/>
            </a:pPr>
            <a:r>
              <a:rPr lang="fr-FR" sz="1200" dirty="0">
                <a:solidFill>
                  <a:srgbClr val="141433"/>
                </a:solidFill>
              </a:rPr>
              <a:t>Des travaux de </a:t>
            </a:r>
            <a:r>
              <a:rPr lang="fr-FR" sz="1200" b="1" dirty="0">
                <a:solidFill>
                  <a:srgbClr val="141433"/>
                </a:solidFill>
              </a:rPr>
              <a:t>l’Axe 2</a:t>
            </a:r>
            <a:r>
              <a:rPr lang="fr-FR" sz="1200" dirty="0">
                <a:solidFill>
                  <a:srgbClr val="141433"/>
                </a:solidFill>
              </a:rPr>
              <a:t> </a:t>
            </a:r>
            <a:r>
              <a:rPr lang="fr-FR" sz="1200" b="1" dirty="0">
                <a:solidFill>
                  <a:srgbClr val="141433"/>
                </a:solidFill>
              </a:rPr>
              <a:t>sur l’offre</a:t>
            </a:r>
            <a:r>
              <a:rPr lang="fr-FR" sz="1200" dirty="0">
                <a:solidFill>
                  <a:srgbClr val="141433"/>
                </a:solidFill>
              </a:rPr>
              <a:t>, qui permettront </a:t>
            </a:r>
            <a:r>
              <a:rPr lang="fr-FR" sz="1200" b="1" dirty="0">
                <a:solidFill>
                  <a:srgbClr val="141433"/>
                </a:solidFill>
              </a:rPr>
              <a:t>d’évaluer la spécificité de l’offre </a:t>
            </a:r>
            <a:r>
              <a:rPr lang="fr-FR" sz="1200" dirty="0">
                <a:solidFill>
                  <a:srgbClr val="141433"/>
                </a:solidFill>
              </a:rPr>
              <a:t>des podcasts, par rapport à l’offre culturelle existante</a:t>
            </a:r>
          </a:p>
          <a:p>
            <a:pPr marL="188913" lvl="2" indent="-171450" algn="just">
              <a:spcBef>
                <a:spcPts val="300"/>
              </a:spcBef>
              <a:buFont typeface="Courier New" panose="02070309020205020404" pitchFamily="49" charset="0"/>
              <a:buChar char="o"/>
            </a:pPr>
            <a:endParaRPr lang="fr-FR" sz="1200" dirty="0">
              <a:solidFill>
                <a:srgbClr val="141433"/>
              </a:solidFill>
            </a:endParaRPr>
          </a:p>
          <a:p>
            <a:pPr marL="188913" lvl="2" indent="-171450" algn="just">
              <a:spcBef>
                <a:spcPts val="300"/>
              </a:spcBef>
              <a:buFont typeface="Courier New" panose="02070309020205020404" pitchFamily="49" charset="0"/>
              <a:buChar char="o"/>
            </a:pPr>
            <a:r>
              <a:rPr lang="fr-FR" sz="1200" dirty="0">
                <a:solidFill>
                  <a:srgbClr val="141433"/>
                </a:solidFill>
              </a:rPr>
              <a:t>Des travaux de </a:t>
            </a:r>
            <a:r>
              <a:rPr lang="fr-FR" sz="1200" b="1" dirty="0">
                <a:solidFill>
                  <a:srgbClr val="141433"/>
                </a:solidFill>
              </a:rPr>
              <a:t>l’Axe 3</a:t>
            </a:r>
            <a:r>
              <a:rPr lang="fr-FR" sz="1200" dirty="0">
                <a:solidFill>
                  <a:srgbClr val="141433"/>
                </a:solidFill>
              </a:rPr>
              <a:t> qui permettront de détailler les </a:t>
            </a:r>
            <a:r>
              <a:rPr lang="fr-FR" sz="1200" b="1" dirty="0">
                <a:solidFill>
                  <a:srgbClr val="141433"/>
                </a:solidFill>
              </a:rPr>
              <a:t>principaux modèles économiques</a:t>
            </a:r>
            <a:r>
              <a:rPr lang="fr-FR" sz="1200" dirty="0">
                <a:solidFill>
                  <a:srgbClr val="141433"/>
                </a:solidFill>
              </a:rPr>
              <a:t>, d’apprécier leurs spécificités et </a:t>
            </a:r>
            <a:r>
              <a:rPr lang="fr-FR" sz="1200" b="1" dirty="0">
                <a:solidFill>
                  <a:srgbClr val="141433"/>
                </a:solidFill>
              </a:rPr>
              <a:t>modalités de pérennité</a:t>
            </a:r>
            <a:r>
              <a:rPr lang="fr-FR" sz="1200" dirty="0">
                <a:solidFill>
                  <a:srgbClr val="141433"/>
                </a:solidFill>
              </a:rPr>
              <a:t>, d’estimer de manière plus globale </a:t>
            </a:r>
            <a:r>
              <a:rPr lang="fr-FR" sz="1200" b="1" dirty="0">
                <a:solidFill>
                  <a:srgbClr val="141433"/>
                </a:solidFill>
              </a:rPr>
              <a:t>le poids économique du secteur </a:t>
            </a:r>
          </a:p>
          <a:p>
            <a:pPr marL="188913" lvl="2" indent="-171450" algn="just">
              <a:spcBef>
                <a:spcPts val="300"/>
              </a:spcBef>
              <a:buFont typeface="Courier New" panose="02070309020205020404" pitchFamily="49" charset="0"/>
              <a:buChar char="o"/>
            </a:pPr>
            <a:endParaRPr lang="fr-FR" sz="1200" dirty="0">
              <a:solidFill>
                <a:srgbClr val="141433"/>
              </a:solidFill>
            </a:endParaRPr>
          </a:p>
          <a:p>
            <a:pPr marL="188913" lvl="2" indent="-171450" algn="just">
              <a:spcBef>
                <a:spcPts val="300"/>
              </a:spcBef>
              <a:buFont typeface="Courier New" panose="02070309020205020404" pitchFamily="49" charset="0"/>
              <a:buChar char="o"/>
            </a:pPr>
            <a:r>
              <a:rPr lang="fr-FR" sz="1200" dirty="0">
                <a:solidFill>
                  <a:srgbClr val="141433"/>
                </a:solidFill>
              </a:rPr>
              <a:t>Une </a:t>
            </a:r>
            <a:r>
              <a:rPr lang="fr-FR" sz="1200" b="1" dirty="0">
                <a:solidFill>
                  <a:srgbClr val="141433"/>
                </a:solidFill>
              </a:rPr>
              <a:t>mise à jour régulière de la cartographie du secteur </a:t>
            </a:r>
            <a:r>
              <a:rPr lang="fr-FR" sz="1200" dirty="0">
                <a:solidFill>
                  <a:srgbClr val="141433"/>
                </a:solidFill>
              </a:rPr>
              <a:t>et de ses dynamiques à prévoir</a:t>
            </a:r>
          </a:p>
          <a:p>
            <a:pPr marL="188913" lvl="2" indent="-171450" algn="just">
              <a:spcBef>
                <a:spcPts val="300"/>
              </a:spcBef>
              <a:buFont typeface="Courier New" panose="02070309020205020404" pitchFamily="49" charset="0"/>
              <a:buChar char="o"/>
            </a:pPr>
            <a:endParaRPr lang="fr-FR" sz="1200" b="1" dirty="0">
              <a:solidFill>
                <a:srgbClr val="141433"/>
              </a:solidFill>
            </a:endParaRPr>
          </a:p>
          <a:p>
            <a:pPr marL="188913" lvl="2" indent="-171450" algn="just">
              <a:spcBef>
                <a:spcPts val="300"/>
              </a:spcBef>
              <a:buFont typeface="Courier New" panose="02070309020205020404" pitchFamily="49" charset="0"/>
              <a:buChar char="o"/>
            </a:pPr>
            <a:endParaRPr lang="fr-FR" sz="1200" b="1" dirty="0">
              <a:solidFill>
                <a:srgbClr val="141433"/>
              </a:solidFill>
            </a:endParaRPr>
          </a:p>
          <a:p>
            <a:pPr marL="17463" lvl="2" algn="just">
              <a:spcBef>
                <a:spcPts val="300"/>
              </a:spcBef>
            </a:pPr>
            <a:endParaRPr lang="fr-FR" sz="1200" b="1" dirty="0">
              <a:solidFill>
                <a:srgbClr val="141433"/>
              </a:solidFill>
            </a:endParaRPr>
          </a:p>
          <a:p>
            <a:pPr marL="188913" lvl="2" indent="-171450" algn="just">
              <a:spcBef>
                <a:spcPts val="300"/>
              </a:spcBef>
              <a:buFont typeface="Courier New" panose="02070309020205020404" pitchFamily="49" charset="0"/>
              <a:buChar char="o"/>
            </a:pPr>
            <a:endParaRPr lang="fr-FR" sz="1200" dirty="0">
              <a:solidFill>
                <a:srgbClr val="141433"/>
              </a:solidFill>
            </a:endParaRPr>
          </a:p>
        </p:txBody>
      </p:sp>
      <p:sp>
        <p:nvSpPr>
          <p:cNvPr id="17" name="Flèche : pentagone 16">
            <a:extLst>
              <a:ext uri="{FF2B5EF4-FFF2-40B4-BE49-F238E27FC236}">
                <a16:creationId xmlns:a16="http://schemas.microsoft.com/office/drawing/2014/main" id="{8977234C-D1D4-4CA5-8EDB-373C961763D3}"/>
              </a:ext>
            </a:extLst>
          </p:cNvPr>
          <p:cNvSpPr/>
          <p:nvPr/>
        </p:nvSpPr>
        <p:spPr>
          <a:xfrm>
            <a:off x="372406" y="1136619"/>
            <a:ext cx="3847555" cy="3770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CONSTATS</a:t>
            </a:r>
          </a:p>
        </p:txBody>
      </p:sp>
      <p:sp>
        <p:nvSpPr>
          <p:cNvPr id="18" name="Flèche : chevron 17">
            <a:extLst>
              <a:ext uri="{FF2B5EF4-FFF2-40B4-BE49-F238E27FC236}">
                <a16:creationId xmlns:a16="http://schemas.microsoft.com/office/drawing/2014/main" id="{8D62B37A-44BB-494B-81F5-A272BFCC79E3}"/>
              </a:ext>
            </a:extLst>
          </p:cNvPr>
          <p:cNvSpPr/>
          <p:nvPr/>
        </p:nvSpPr>
        <p:spPr>
          <a:xfrm>
            <a:off x="4281543" y="1136619"/>
            <a:ext cx="3747793" cy="377012"/>
          </a:xfrm>
          <a:prstGeom prst="chevron">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141433"/>
                </a:solidFill>
              </a:rPr>
              <a:t>PROBLÉMATIQUES</a:t>
            </a:r>
          </a:p>
        </p:txBody>
      </p:sp>
      <p:sp>
        <p:nvSpPr>
          <p:cNvPr id="19" name="Flèche : chevron 18">
            <a:extLst>
              <a:ext uri="{FF2B5EF4-FFF2-40B4-BE49-F238E27FC236}">
                <a16:creationId xmlns:a16="http://schemas.microsoft.com/office/drawing/2014/main" id="{D1F24C8B-1D15-4D11-826F-369CB8C7F613}"/>
              </a:ext>
            </a:extLst>
          </p:cNvPr>
          <p:cNvSpPr/>
          <p:nvPr/>
        </p:nvSpPr>
        <p:spPr>
          <a:xfrm>
            <a:off x="8201629" y="1136619"/>
            <a:ext cx="3747793" cy="377012"/>
          </a:xfrm>
          <a:prstGeom prst="chevron">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141433"/>
                </a:solidFill>
              </a:rPr>
              <a:t>PROCHAINES ÉTAPES</a:t>
            </a:r>
          </a:p>
        </p:txBody>
      </p:sp>
    </p:spTree>
    <p:extLst>
      <p:ext uri="{BB962C8B-B14F-4D97-AF65-F5344CB8AC3E}">
        <p14:creationId xmlns:p14="http://schemas.microsoft.com/office/powerpoint/2010/main" val="1884300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au 23"/>
          <p:cNvGraphicFramePr>
            <a:graphicFrameLocks noGrp="1"/>
          </p:cNvGraphicFramePr>
          <p:nvPr>
            <p:extLst>
              <p:ext uri="{D42A27DB-BD31-4B8C-83A1-F6EECF244321}">
                <p14:modId xmlns:p14="http://schemas.microsoft.com/office/powerpoint/2010/main" val="2097082686"/>
              </p:ext>
            </p:extLst>
          </p:nvPr>
        </p:nvGraphicFramePr>
        <p:xfrm>
          <a:off x="4241683" y="1821057"/>
          <a:ext cx="6273918" cy="4026158"/>
        </p:xfrm>
        <a:graphic>
          <a:graphicData uri="http://schemas.openxmlformats.org/drawingml/2006/table">
            <a:tbl>
              <a:tblPr/>
              <a:tblGrid>
                <a:gridCol w="1045653">
                  <a:extLst>
                    <a:ext uri="{9D8B030D-6E8A-4147-A177-3AD203B41FA5}">
                      <a16:colId xmlns:a16="http://schemas.microsoft.com/office/drawing/2014/main" val="3231798443"/>
                    </a:ext>
                  </a:extLst>
                </a:gridCol>
                <a:gridCol w="1045653">
                  <a:extLst>
                    <a:ext uri="{9D8B030D-6E8A-4147-A177-3AD203B41FA5}">
                      <a16:colId xmlns:a16="http://schemas.microsoft.com/office/drawing/2014/main" val="20005"/>
                    </a:ext>
                  </a:extLst>
                </a:gridCol>
                <a:gridCol w="1045653">
                  <a:extLst>
                    <a:ext uri="{9D8B030D-6E8A-4147-A177-3AD203B41FA5}">
                      <a16:colId xmlns:a16="http://schemas.microsoft.com/office/drawing/2014/main" val="20006"/>
                    </a:ext>
                  </a:extLst>
                </a:gridCol>
                <a:gridCol w="1045653">
                  <a:extLst>
                    <a:ext uri="{9D8B030D-6E8A-4147-A177-3AD203B41FA5}">
                      <a16:colId xmlns:a16="http://schemas.microsoft.com/office/drawing/2014/main" val="20007"/>
                    </a:ext>
                  </a:extLst>
                </a:gridCol>
                <a:gridCol w="1045653">
                  <a:extLst>
                    <a:ext uri="{9D8B030D-6E8A-4147-A177-3AD203B41FA5}">
                      <a16:colId xmlns:a16="http://schemas.microsoft.com/office/drawing/2014/main" val="20008"/>
                    </a:ext>
                  </a:extLst>
                </a:gridCol>
                <a:gridCol w="1045653">
                  <a:extLst>
                    <a:ext uri="{9D8B030D-6E8A-4147-A177-3AD203B41FA5}">
                      <a16:colId xmlns:a16="http://schemas.microsoft.com/office/drawing/2014/main" val="20009"/>
                    </a:ext>
                  </a:extLst>
                </a:gridCol>
              </a:tblGrid>
              <a:tr h="411610">
                <a:tc>
                  <a:txBody>
                    <a:bodyPr/>
                    <a:lstStyle/>
                    <a:p>
                      <a:pPr algn="ctr" rtl="0" fontAlgn="ctr"/>
                      <a:r>
                        <a:rPr lang="fr-FR" sz="1200" b="1" i="0" u="none" strike="noStrike" dirty="0">
                          <a:solidFill>
                            <a:srgbClr val="FFFFFF"/>
                          </a:solidFill>
                          <a:effectLst/>
                          <a:latin typeface="+mj-lt"/>
                        </a:rPr>
                        <a:t>Janv.</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1348"/>
                    </a:solidFill>
                  </a:tcPr>
                </a:tc>
                <a:tc>
                  <a:txBody>
                    <a:bodyPr/>
                    <a:lstStyle/>
                    <a:p>
                      <a:pPr algn="ctr" rtl="0" fontAlgn="ctr"/>
                      <a:r>
                        <a:rPr lang="fr-FR" sz="1200" b="1" i="0" u="none" strike="noStrike" dirty="0">
                          <a:solidFill>
                            <a:srgbClr val="FFFFFF"/>
                          </a:solidFill>
                          <a:effectLst/>
                          <a:latin typeface="+mj-lt"/>
                        </a:rPr>
                        <a:t>Fév.</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1348"/>
                    </a:solidFill>
                  </a:tcPr>
                </a:tc>
                <a:tc>
                  <a:txBody>
                    <a:bodyPr/>
                    <a:lstStyle/>
                    <a:p>
                      <a:pPr algn="ctr" rtl="0" fontAlgn="ctr"/>
                      <a:r>
                        <a:rPr lang="fr-FR" sz="1200" b="1" i="0" u="none" strike="noStrike" dirty="0">
                          <a:solidFill>
                            <a:srgbClr val="FFFFFF"/>
                          </a:solidFill>
                          <a:effectLst/>
                          <a:latin typeface="+mj-lt"/>
                        </a:rPr>
                        <a:t>Mars</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1348"/>
                    </a:solidFill>
                  </a:tcPr>
                </a:tc>
                <a:tc>
                  <a:txBody>
                    <a:bodyPr/>
                    <a:lstStyle/>
                    <a:p>
                      <a:pPr algn="ctr" rtl="0" fontAlgn="ctr"/>
                      <a:r>
                        <a:rPr lang="fr-FR" sz="1200" b="1" i="0" u="none" strike="noStrike" dirty="0">
                          <a:solidFill>
                            <a:srgbClr val="FFFFFF"/>
                          </a:solidFill>
                          <a:effectLst/>
                          <a:latin typeface="+mj-lt"/>
                        </a:rPr>
                        <a:t>Avril</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1348"/>
                    </a:solidFill>
                  </a:tcPr>
                </a:tc>
                <a:tc>
                  <a:txBody>
                    <a:bodyPr/>
                    <a:lstStyle/>
                    <a:p>
                      <a:pPr algn="ctr" rtl="0" fontAlgn="ctr"/>
                      <a:r>
                        <a:rPr lang="fr-FR" sz="1200" b="1" i="0" u="none" strike="noStrike" dirty="0">
                          <a:solidFill>
                            <a:srgbClr val="FFFFFF"/>
                          </a:solidFill>
                          <a:effectLst/>
                          <a:latin typeface="+mj-lt"/>
                        </a:rPr>
                        <a:t>Mai</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1348"/>
                    </a:solidFill>
                  </a:tcPr>
                </a:tc>
                <a:tc>
                  <a:txBody>
                    <a:bodyPr/>
                    <a:lstStyle/>
                    <a:p>
                      <a:pPr algn="ctr" rtl="0" fontAlgn="ctr"/>
                      <a:r>
                        <a:rPr lang="fr-FR" sz="1200" b="1" i="0" u="none" strike="noStrike" dirty="0">
                          <a:solidFill>
                            <a:srgbClr val="FFFFFF"/>
                          </a:solidFill>
                          <a:effectLst/>
                          <a:latin typeface="+mj-lt"/>
                        </a:rPr>
                        <a:t>Juin</a:t>
                      </a: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1348"/>
                    </a:solidFill>
                  </a:tcPr>
                </a:tc>
                <a:extLst>
                  <a:ext uri="{0D108BD9-81ED-4DB2-BD59-A6C34878D82A}">
                    <a16:rowId xmlns:a16="http://schemas.microsoft.com/office/drawing/2014/main" val="2734237354"/>
                  </a:ext>
                </a:extLst>
              </a:tr>
              <a:tr h="3614548">
                <a:tc>
                  <a:txBody>
                    <a:bodyPr/>
                    <a:lstStyle/>
                    <a:p>
                      <a:pPr algn="ctr" rtl="0" fontAlgn="ctr"/>
                      <a:endParaRPr lang="fr-FR" sz="1000" b="0" i="0" u="none" strike="noStrike" dirty="0">
                        <a:solidFill>
                          <a:srgbClr val="000000"/>
                        </a:solidFill>
                        <a:effectLst/>
                        <a:latin typeface="+mj-lt"/>
                      </a:endParaRPr>
                    </a:p>
                  </a:txBody>
                  <a:tcPr marL="6350" marR="6350" marT="635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rtl="0" fontAlgn="ctr"/>
                      <a:endParaRPr lang="fr-FR" sz="1000" b="0" i="0" u="none" strike="noStrike" dirty="0">
                        <a:solidFill>
                          <a:srgbClr val="000000"/>
                        </a:solidFill>
                        <a:effectLst/>
                        <a:latin typeface="+mj-lt"/>
                      </a:endParaRPr>
                    </a:p>
                  </a:txBody>
                  <a:tcPr marL="6350" marR="6350" marT="635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rtl="0" fontAlgn="ctr"/>
                      <a:endParaRPr lang="fr-FR" sz="1000" b="0" i="0" u="none" strike="noStrike" dirty="0">
                        <a:solidFill>
                          <a:srgbClr val="000000"/>
                        </a:solidFill>
                        <a:effectLst/>
                        <a:latin typeface="+mj-lt"/>
                      </a:endParaRPr>
                    </a:p>
                  </a:txBody>
                  <a:tcPr marL="6350" marR="6350" marT="635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rtl="0" fontAlgn="ctr"/>
                      <a:endParaRPr lang="fr-FR" sz="1000" b="0" i="0" u="none" strike="noStrike" dirty="0">
                        <a:solidFill>
                          <a:srgbClr val="000000"/>
                        </a:solidFill>
                        <a:effectLst/>
                        <a:latin typeface="+mj-lt"/>
                      </a:endParaRPr>
                    </a:p>
                  </a:txBody>
                  <a:tcPr marL="6350" marR="6350" marT="635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rtl="0" fontAlgn="ctr"/>
                      <a:endParaRPr lang="fr-FR" sz="1000" b="0" i="0" u="none" strike="noStrike" dirty="0">
                        <a:solidFill>
                          <a:srgbClr val="000000"/>
                        </a:solidFill>
                        <a:effectLst/>
                        <a:latin typeface="+mj-lt"/>
                      </a:endParaRPr>
                    </a:p>
                  </a:txBody>
                  <a:tcPr marL="6350" marR="6350" marT="635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rtl="0" fontAlgn="ctr"/>
                      <a:endParaRPr lang="fr-FR" sz="1000" b="0" i="0" u="none" strike="noStrike" dirty="0">
                        <a:solidFill>
                          <a:srgbClr val="000000"/>
                        </a:solidFill>
                        <a:effectLst/>
                        <a:latin typeface="+mj-lt"/>
                      </a:endParaRPr>
                    </a:p>
                  </a:txBody>
                  <a:tcPr marL="6350" marR="6350" marT="635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96671617"/>
                  </a:ext>
                </a:extLst>
              </a:tr>
            </a:tbl>
          </a:graphicData>
        </a:graphic>
      </p:graphicFrame>
      <p:cxnSp>
        <p:nvCxnSpPr>
          <p:cNvPr id="44" name="Connecteur droit 43">
            <a:extLst>
              <a:ext uri="{FF2B5EF4-FFF2-40B4-BE49-F238E27FC236}">
                <a16:creationId xmlns:a16="http://schemas.microsoft.com/office/drawing/2014/main" id="{0E4EEE9B-B780-48DE-8639-F6E6543E5148}"/>
              </a:ext>
            </a:extLst>
          </p:cNvPr>
          <p:cNvCxnSpPr>
            <a:cxnSpLocks/>
          </p:cNvCxnSpPr>
          <p:nvPr/>
        </p:nvCxnSpPr>
        <p:spPr>
          <a:xfrm flipH="1">
            <a:off x="4549717" y="1912251"/>
            <a:ext cx="0" cy="338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EC6A4EF0-0951-4B04-B377-365CEBD837D4}"/>
              </a:ext>
            </a:extLst>
          </p:cNvPr>
          <p:cNvCxnSpPr>
            <a:cxnSpLocks/>
          </p:cNvCxnSpPr>
          <p:nvPr/>
        </p:nvCxnSpPr>
        <p:spPr>
          <a:xfrm>
            <a:off x="5608365" y="1818502"/>
            <a:ext cx="0" cy="9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97D82E61-E449-4F8D-8D01-4FEE8C84ECE7}"/>
              </a:ext>
            </a:extLst>
          </p:cNvPr>
          <p:cNvCxnSpPr>
            <a:cxnSpLocks/>
          </p:cNvCxnSpPr>
          <p:nvPr/>
        </p:nvCxnSpPr>
        <p:spPr>
          <a:xfrm>
            <a:off x="5708564" y="1897259"/>
            <a:ext cx="0" cy="158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35</a:t>
            </a:fld>
            <a:endParaRPr lang="en-US"/>
          </a:p>
        </p:txBody>
      </p:sp>
      <p:sp>
        <p:nvSpPr>
          <p:cNvPr id="4" name="Titre 3"/>
          <p:cNvSpPr>
            <a:spLocks noGrp="1"/>
          </p:cNvSpPr>
          <p:nvPr>
            <p:ph type="title"/>
          </p:nvPr>
        </p:nvSpPr>
        <p:spPr/>
        <p:txBody>
          <a:bodyPr/>
          <a:lstStyle/>
          <a:p>
            <a:r>
              <a:rPr lang="fr-FR" dirty="0"/>
              <a:t>Prochaines étapes</a:t>
            </a:r>
          </a:p>
        </p:txBody>
      </p:sp>
      <p:sp>
        <p:nvSpPr>
          <p:cNvPr id="43" name="Triangle isocèle 42"/>
          <p:cNvSpPr/>
          <p:nvPr/>
        </p:nvSpPr>
        <p:spPr>
          <a:xfrm>
            <a:off x="5494214" y="2724340"/>
            <a:ext cx="243949" cy="214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fr-FR" sz="1200" dirty="0"/>
          </a:p>
        </p:txBody>
      </p:sp>
      <p:sp>
        <p:nvSpPr>
          <p:cNvPr id="27" name="Espace réservé du texte 6">
            <a:extLst>
              <a:ext uri="{FF2B5EF4-FFF2-40B4-BE49-F238E27FC236}">
                <a16:creationId xmlns:a16="http://schemas.microsoft.com/office/drawing/2014/main" id="{449260EC-645F-4FE8-BEBA-300A35015C28}"/>
              </a:ext>
            </a:extLst>
          </p:cNvPr>
          <p:cNvSpPr txBox="1">
            <a:spLocks/>
          </p:cNvSpPr>
          <p:nvPr/>
        </p:nvSpPr>
        <p:spPr>
          <a:xfrm>
            <a:off x="546100" y="798119"/>
            <a:ext cx="11483604" cy="338554"/>
          </a:xfrm>
          <a:prstGeom prst="rect">
            <a:avLst/>
          </a:prstGeom>
        </p:spPr>
        <p:txBody>
          <a:bodyPr vert="horz" wrap="square" lIns="72000" tIns="45720" rIns="91440" bIns="45720" rtlCol="0">
            <a:spAutoFit/>
          </a:bodyPr>
          <a:lstStyle>
            <a:lvl1pPr marL="190500" indent="-190500" algn="l" defTabSz="914400" rtl="0" eaLnBrk="1" latinLnBrk="0" hangingPunct="1">
              <a:lnSpc>
                <a:spcPct val="100000"/>
              </a:lnSpc>
              <a:spcBef>
                <a:spcPts val="4200"/>
              </a:spcBef>
              <a:buSzPct val="150000"/>
              <a:buFontTx/>
              <a:buBlip>
                <a:blip r:embed="rId3"/>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CALENDRIER DE FINALISATION DE L’AXE 1 ET ENTAME DE L’AXE 2</a:t>
            </a:r>
          </a:p>
        </p:txBody>
      </p:sp>
      <p:grpSp>
        <p:nvGrpSpPr>
          <p:cNvPr id="2" name="Groupe 1">
            <a:extLst>
              <a:ext uri="{FF2B5EF4-FFF2-40B4-BE49-F238E27FC236}">
                <a16:creationId xmlns:a16="http://schemas.microsoft.com/office/drawing/2014/main" id="{662042B4-EA17-473C-A622-725A633DC967}"/>
              </a:ext>
            </a:extLst>
          </p:cNvPr>
          <p:cNvGrpSpPr/>
          <p:nvPr/>
        </p:nvGrpSpPr>
        <p:grpSpPr>
          <a:xfrm>
            <a:off x="889738" y="2557424"/>
            <a:ext cx="3299328" cy="1578142"/>
            <a:chOff x="1327913" y="4283400"/>
            <a:chExt cx="1632026" cy="1308800"/>
          </a:xfrm>
        </p:grpSpPr>
        <p:sp>
          <p:nvSpPr>
            <p:cNvPr id="29" name="Rectangle 28">
              <a:extLst>
                <a:ext uri="{FF2B5EF4-FFF2-40B4-BE49-F238E27FC236}">
                  <a16:creationId xmlns:a16="http://schemas.microsoft.com/office/drawing/2014/main" id="{FE7A4285-C53B-4C0F-9CE0-6AE6F2099992}"/>
                </a:ext>
              </a:extLst>
            </p:cNvPr>
            <p:cNvSpPr/>
            <p:nvPr/>
          </p:nvSpPr>
          <p:spPr>
            <a:xfrm>
              <a:off x="1327913" y="4960397"/>
              <a:ext cx="1625659" cy="6318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Publication des résultats</a:t>
              </a:r>
            </a:p>
          </p:txBody>
        </p:sp>
        <p:sp>
          <p:nvSpPr>
            <p:cNvPr id="49" name="Rectangle 48">
              <a:extLst>
                <a:ext uri="{FF2B5EF4-FFF2-40B4-BE49-F238E27FC236}">
                  <a16:creationId xmlns:a16="http://schemas.microsoft.com/office/drawing/2014/main" id="{FAB40416-5E40-445E-8280-172983B2EE46}"/>
                </a:ext>
              </a:extLst>
            </p:cNvPr>
            <p:cNvSpPr/>
            <p:nvPr/>
          </p:nvSpPr>
          <p:spPr>
            <a:xfrm>
              <a:off x="1334280" y="4283400"/>
              <a:ext cx="1625659" cy="6318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1</a:t>
              </a:r>
              <a:r>
                <a:rPr lang="fr-FR" sz="1200" b="1" baseline="30000" dirty="0">
                  <a:solidFill>
                    <a:schemeClr val="bg1"/>
                  </a:solidFill>
                </a:rPr>
                <a:t>ère</a:t>
              </a:r>
              <a:r>
                <a:rPr lang="fr-FR" sz="1200" b="1" dirty="0">
                  <a:solidFill>
                    <a:schemeClr val="bg1"/>
                  </a:solidFill>
                </a:rPr>
                <a:t> présentation des résultats au public</a:t>
              </a:r>
            </a:p>
          </p:txBody>
        </p:sp>
      </p:grpSp>
      <p:sp>
        <p:nvSpPr>
          <p:cNvPr id="25" name="Rectangle 24">
            <a:extLst>
              <a:ext uri="{FF2B5EF4-FFF2-40B4-BE49-F238E27FC236}">
                <a16:creationId xmlns:a16="http://schemas.microsoft.com/office/drawing/2014/main" id="{E9A90B5B-60CF-4568-88CB-44B1418FF0C8}"/>
              </a:ext>
            </a:extLst>
          </p:cNvPr>
          <p:cNvSpPr/>
          <p:nvPr/>
        </p:nvSpPr>
        <p:spPr>
          <a:xfrm rot="10800000" flipV="1">
            <a:off x="7228114" y="4220020"/>
            <a:ext cx="3287481" cy="75805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a:solidFill>
                  <a:srgbClr val="1E1348"/>
                </a:solidFill>
              </a:rPr>
              <a:t>Courant du T2 2024</a:t>
            </a:r>
          </a:p>
        </p:txBody>
      </p:sp>
      <p:sp>
        <p:nvSpPr>
          <p:cNvPr id="32" name="Rectangle 31">
            <a:extLst>
              <a:ext uri="{FF2B5EF4-FFF2-40B4-BE49-F238E27FC236}">
                <a16:creationId xmlns:a16="http://schemas.microsoft.com/office/drawing/2014/main" id="{F47209B2-42DC-42C2-8ACF-452FF56260BD}"/>
              </a:ext>
            </a:extLst>
          </p:cNvPr>
          <p:cNvSpPr/>
          <p:nvPr/>
        </p:nvSpPr>
        <p:spPr>
          <a:xfrm>
            <a:off x="4241683" y="1457094"/>
            <a:ext cx="6273912" cy="290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2024</a:t>
            </a:r>
          </a:p>
        </p:txBody>
      </p:sp>
      <p:sp>
        <p:nvSpPr>
          <p:cNvPr id="38" name="Rectangle 37">
            <a:extLst>
              <a:ext uri="{FF2B5EF4-FFF2-40B4-BE49-F238E27FC236}">
                <a16:creationId xmlns:a16="http://schemas.microsoft.com/office/drawing/2014/main" id="{4ECB1986-2184-420A-841D-0B31FE28D34F}"/>
              </a:ext>
            </a:extLst>
          </p:cNvPr>
          <p:cNvSpPr/>
          <p:nvPr/>
        </p:nvSpPr>
        <p:spPr>
          <a:xfrm>
            <a:off x="4908946" y="3669992"/>
            <a:ext cx="1651652" cy="638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buClr>
                <a:schemeClr val="accent1"/>
              </a:buClr>
              <a:buSzPct val="100000"/>
            </a:pPr>
            <a:r>
              <a:rPr lang="fr-FR" sz="1000" i="1" dirty="0">
                <a:solidFill>
                  <a:schemeClr val="tx1"/>
                </a:solidFill>
                <a:latin typeface="+mj-lt"/>
                <a:ea typeface="Verdana" panose="020B0604030504040204" pitchFamily="34" charset="0"/>
              </a:rPr>
              <a:t>Publication à la suite de la présentation lors du festival </a:t>
            </a:r>
          </a:p>
        </p:txBody>
      </p:sp>
      <p:sp>
        <p:nvSpPr>
          <p:cNvPr id="53" name="Rectangle 52">
            <a:extLst>
              <a:ext uri="{FF2B5EF4-FFF2-40B4-BE49-F238E27FC236}">
                <a16:creationId xmlns:a16="http://schemas.microsoft.com/office/drawing/2014/main" id="{E1490BC0-35C9-41D4-9D6E-20B954DD0E8F}"/>
              </a:ext>
            </a:extLst>
          </p:cNvPr>
          <p:cNvSpPr/>
          <p:nvPr/>
        </p:nvSpPr>
        <p:spPr>
          <a:xfrm>
            <a:off x="902611" y="4216247"/>
            <a:ext cx="3286456" cy="7618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Publication des travaux sur les auteurs (Axe 1 bis)</a:t>
            </a:r>
          </a:p>
        </p:txBody>
      </p:sp>
      <p:sp>
        <p:nvSpPr>
          <p:cNvPr id="57" name="Rectangle 56">
            <a:extLst>
              <a:ext uri="{FF2B5EF4-FFF2-40B4-BE49-F238E27FC236}">
                <a16:creationId xmlns:a16="http://schemas.microsoft.com/office/drawing/2014/main" id="{BB0B9DB0-A67E-4D67-A4A9-127053B2CB04}"/>
              </a:ext>
            </a:extLst>
          </p:cNvPr>
          <p:cNvSpPr/>
          <p:nvPr/>
        </p:nvSpPr>
        <p:spPr>
          <a:xfrm>
            <a:off x="4908946" y="2964997"/>
            <a:ext cx="1347186" cy="448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buClr>
                <a:schemeClr val="accent1"/>
              </a:buClr>
              <a:buSzPct val="100000"/>
            </a:pPr>
            <a:r>
              <a:rPr lang="fr-FR" sz="1000" i="1" dirty="0">
                <a:solidFill>
                  <a:schemeClr val="tx1"/>
                </a:solidFill>
                <a:latin typeface="+mj-lt"/>
                <a:ea typeface="Verdana" panose="020B0604030504040204" pitchFamily="34" charset="0"/>
              </a:rPr>
              <a:t>Festival longueurs d’ondes 9 février (Brest)</a:t>
            </a:r>
          </a:p>
        </p:txBody>
      </p:sp>
      <p:sp>
        <p:nvSpPr>
          <p:cNvPr id="59" name="Triangle isocèle 58">
            <a:extLst>
              <a:ext uri="{FF2B5EF4-FFF2-40B4-BE49-F238E27FC236}">
                <a16:creationId xmlns:a16="http://schemas.microsoft.com/office/drawing/2014/main" id="{D3794A3E-028C-4D7D-81A8-4F78A0FDAACB}"/>
              </a:ext>
            </a:extLst>
          </p:cNvPr>
          <p:cNvSpPr/>
          <p:nvPr/>
        </p:nvSpPr>
        <p:spPr>
          <a:xfrm>
            <a:off x="5586590" y="3499004"/>
            <a:ext cx="243949" cy="214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fr-FR" sz="1200" dirty="0"/>
          </a:p>
        </p:txBody>
      </p:sp>
      <p:sp>
        <p:nvSpPr>
          <p:cNvPr id="28" name="Rectangle 27">
            <a:extLst>
              <a:ext uri="{FF2B5EF4-FFF2-40B4-BE49-F238E27FC236}">
                <a16:creationId xmlns:a16="http://schemas.microsoft.com/office/drawing/2014/main" id="{CF3AE965-6ACB-49E9-802D-8EAFD82A750C}"/>
              </a:ext>
            </a:extLst>
          </p:cNvPr>
          <p:cNvSpPr/>
          <p:nvPr/>
        </p:nvSpPr>
        <p:spPr>
          <a:xfrm>
            <a:off x="892748" y="5085392"/>
            <a:ext cx="3286456" cy="7618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Entame des travaux de l’Axe 2</a:t>
            </a:r>
          </a:p>
        </p:txBody>
      </p:sp>
      <p:sp>
        <p:nvSpPr>
          <p:cNvPr id="33" name="Rectangle 32">
            <a:extLst>
              <a:ext uri="{FF2B5EF4-FFF2-40B4-BE49-F238E27FC236}">
                <a16:creationId xmlns:a16="http://schemas.microsoft.com/office/drawing/2014/main" id="{785C0B86-1B4F-4214-8956-9CC2578DEC3C}"/>
              </a:ext>
            </a:extLst>
          </p:cNvPr>
          <p:cNvSpPr/>
          <p:nvPr/>
        </p:nvSpPr>
        <p:spPr>
          <a:xfrm>
            <a:off x="4008271" y="5378108"/>
            <a:ext cx="1071058" cy="606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buClr>
                <a:schemeClr val="accent1"/>
              </a:buClr>
              <a:buSzPct val="100000"/>
            </a:pPr>
            <a:r>
              <a:rPr lang="fr-FR" sz="1000" i="1" dirty="0">
                <a:solidFill>
                  <a:schemeClr val="tx1"/>
                </a:solidFill>
                <a:latin typeface="+mj-lt"/>
                <a:ea typeface="Verdana" panose="020B0604030504040204" pitchFamily="34" charset="0"/>
              </a:rPr>
              <a:t>Début des travaux de l’Axe 2</a:t>
            </a:r>
          </a:p>
        </p:txBody>
      </p:sp>
      <p:sp>
        <p:nvSpPr>
          <p:cNvPr id="34" name="Triangle isocèle 33">
            <a:extLst>
              <a:ext uri="{FF2B5EF4-FFF2-40B4-BE49-F238E27FC236}">
                <a16:creationId xmlns:a16="http://schemas.microsoft.com/office/drawing/2014/main" id="{6A69FD92-CAD4-4F0D-B461-ACDE9B748FEA}"/>
              </a:ext>
            </a:extLst>
          </p:cNvPr>
          <p:cNvSpPr/>
          <p:nvPr/>
        </p:nvSpPr>
        <p:spPr>
          <a:xfrm>
            <a:off x="4421826" y="5177870"/>
            <a:ext cx="243949" cy="214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fr-FR" sz="1200" dirty="0"/>
          </a:p>
        </p:txBody>
      </p:sp>
    </p:spTree>
    <p:extLst>
      <p:ext uri="{BB962C8B-B14F-4D97-AF65-F5344CB8AC3E}">
        <p14:creationId xmlns:p14="http://schemas.microsoft.com/office/powerpoint/2010/main" val="2594937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54EDA8AC-4480-450A-AE87-A1243EB6E2BF}"/>
              </a:ext>
            </a:extLst>
          </p:cNvPr>
          <p:cNvSpPr>
            <a:spLocks noGrp="1"/>
          </p:cNvSpPr>
          <p:nvPr>
            <p:ph type="body" sz="quarter" idx="14"/>
          </p:nvPr>
        </p:nvSpPr>
        <p:spPr>
          <a:xfrm>
            <a:off x="5935662" y="2744554"/>
            <a:ext cx="5710237" cy="577081"/>
          </a:xfrm>
        </p:spPr>
        <p:txBody>
          <a:bodyPr/>
          <a:lstStyle/>
          <a:p>
            <a:r>
              <a:rPr lang="fr-FR" dirty="0"/>
              <a:t>MERCI</a:t>
            </a:r>
          </a:p>
        </p:txBody>
      </p:sp>
      <p:sp>
        <p:nvSpPr>
          <p:cNvPr id="17" name="Espace réservé du numéro de diapositive 16">
            <a:extLst>
              <a:ext uri="{FF2B5EF4-FFF2-40B4-BE49-F238E27FC236}">
                <a16:creationId xmlns:a16="http://schemas.microsoft.com/office/drawing/2014/main" id="{EF509ECE-89D5-472B-A5C6-7FE4FA363F17}"/>
              </a:ext>
            </a:extLst>
          </p:cNvPr>
          <p:cNvSpPr>
            <a:spLocks noGrp="1"/>
          </p:cNvSpPr>
          <p:nvPr>
            <p:ph type="sldNum" sz="quarter" idx="12"/>
          </p:nvPr>
        </p:nvSpPr>
        <p:spPr/>
        <p:txBody>
          <a:bodyPr/>
          <a:lstStyle/>
          <a:p>
            <a:fld id="{C972D0C7-8A48-4519-8EA6-265A6FF30D7C}" type="slidenum">
              <a:rPr lang="en-US" smtClean="0"/>
              <a:pPr/>
              <a:t>36</a:t>
            </a:fld>
            <a:endParaRPr lang="en-US" dirty="0"/>
          </a:p>
        </p:txBody>
      </p:sp>
    </p:spTree>
    <p:extLst>
      <p:ext uri="{BB962C8B-B14F-4D97-AF65-F5344CB8AC3E}">
        <p14:creationId xmlns:p14="http://schemas.microsoft.com/office/powerpoint/2010/main" val="233663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24738" y="2446355"/>
            <a:ext cx="3582721" cy="904857"/>
          </a:xfrm>
          <a:prstGeom prst="rect">
            <a:avLst/>
          </a:prstGeom>
          <a:solidFill>
            <a:schemeClr val="accent1">
              <a:lumMod val="50000"/>
              <a:lumOff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spcBef>
                <a:spcPts val="300"/>
              </a:spcBef>
            </a:pPr>
            <a:endParaRPr lang="fr-FR" sz="1200" dirty="0">
              <a:solidFill>
                <a:srgbClr val="1E1348"/>
              </a:solidFill>
            </a:endParaRPr>
          </a:p>
        </p:txBody>
      </p:sp>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4</a:t>
            </a:fld>
            <a:endParaRPr lang="en-US"/>
          </a:p>
        </p:txBody>
      </p:sp>
      <p:sp>
        <p:nvSpPr>
          <p:cNvPr id="4" name="Titre 3"/>
          <p:cNvSpPr>
            <a:spLocks noGrp="1"/>
          </p:cNvSpPr>
          <p:nvPr>
            <p:ph type="title"/>
          </p:nvPr>
        </p:nvSpPr>
        <p:spPr>
          <a:xfrm>
            <a:off x="546100" y="314453"/>
            <a:ext cx="5400000" cy="145424"/>
          </a:xfrm>
        </p:spPr>
        <p:txBody>
          <a:bodyPr/>
          <a:lstStyle/>
          <a:p>
            <a:r>
              <a:rPr lang="fr-FR"/>
              <a:t>L’OBSERVATOIRE</a:t>
            </a:r>
            <a:endParaRPr lang="fr-FR" dirty="0"/>
          </a:p>
        </p:txBody>
      </p:sp>
      <p:sp>
        <p:nvSpPr>
          <p:cNvPr id="16" name="Rectangle 15"/>
          <p:cNvSpPr/>
          <p:nvPr/>
        </p:nvSpPr>
        <p:spPr>
          <a:xfrm>
            <a:off x="813445" y="2309934"/>
            <a:ext cx="3417701" cy="859194"/>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AXE 1 : </a:t>
            </a:r>
          </a:p>
          <a:p>
            <a:pPr algn="ctr"/>
            <a:r>
              <a:rPr lang="fr-FR" sz="1400" b="1" dirty="0">
                <a:solidFill>
                  <a:schemeClr val="bg1"/>
                </a:solidFill>
              </a:rPr>
              <a:t>Cartographie du secteur et de ses dynamiques</a:t>
            </a:r>
          </a:p>
        </p:txBody>
      </p:sp>
      <p:sp>
        <p:nvSpPr>
          <p:cNvPr id="14" name="Rectangle 13"/>
          <p:cNvSpPr/>
          <p:nvPr/>
        </p:nvSpPr>
        <p:spPr>
          <a:xfrm>
            <a:off x="4404371" y="2446355"/>
            <a:ext cx="3582721" cy="904857"/>
          </a:xfrm>
          <a:prstGeom prst="rect">
            <a:avLst/>
          </a:prstGeom>
          <a:solidFill>
            <a:schemeClr val="accent1">
              <a:lumMod val="25000"/>
              <a:lumOff val="7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spcBef>
                <a:spcPts val="300"/>
              </a:spcBef>
            </a:pPr>
            <a:endParaRPr lang="fr-FR" sz="1200" dirty="0">
              <a:solidFill>
                <a:srgbClr val="1E1348"/>
              </a:solidFill>
            </a:endParaRPr>
          </a:p>
        </p:txBody>
      </p:sp>
      <p:sp>
        <p:nvSpPr>
          <p:cNvPr id="15" name="Rectangle 14"/>
          <p:cNvSpPr/>
          <p:nvPr/>
        </p:nvSpPr>
        <p:spPr>
          <a:xfrm>
            <a:off x="4493078" y="2309934"/>
            <a:ext cx="3417701" cy="859194"/>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AXE 2 : </a:t>
            </a:r>
          </a:p>
          <a:p>
            <a:pPr algn="ctr"/>
            <a:r>
              <a:rPr lang="fr-FR" sz="1400" b="1" dirty="0">
                <a:solidFill>
                  <a:schemeClr val="bg1"/>
                </a:solidFill>
              </a:rPr>
              <a:t>Étude de l’offre</a:t>
            </a:r>
          </a:p>
        </p:txBody>
      </p:sp>
      <p:sp>
        <p:nvSpPr>
          <p:cNvPr id="17" name="Rectangle 16"/>
          <p:cNvSpPr/>
          <p:nvPr/>
        </p:nvSpPr>
        <p:spPr>
          <a:xfrm>
            <a:off x="8063179" y="2446356"/>
            <a:ext cx="3582721" cy="9048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spcBef>
                <a:spcPts val="300"/>
              </a:spcBef>
            </a:pPr>
            <a:endParaRPr lang="fr-FR" sz="1200" dirty="0">
              <a:solidFill>
                <a:srgbClr val="1E1348"/>
              </a:solidFill>
            </a:endParaRPr>
          </a:p>
        </p:txBody>
      </p:sp>
      <p:sp>
        <p:nvSpPr>
          <p:cNvPr id="18" name="Rectangle 17"/>
          <p:cNvSpPr/>
          <p:nvPr/>
        </p:nvSpPr>
        <p:spPr>
          <a:xfrm>
            <a:off x="8151886" y="2309934"/>
            <a:ext cx="3417701" cy="85919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AXE 3 : </a:t>
            </a:r>
          </a:p>
          <a:p>
            <a:pPr algn="ctr"/>
            <a:r>
              <a:rPr lang="fr-FR" sz="1400" b="1" dirty="0">
                <a:solidFill>
                  <a:schemeClr val="bg1"/>
                </a:solidFill>
              </a:rPr>
              <a:t>Étude de l’économie du secteur</a:t>
            </a:r>
          </a:p>
        </p:txBody>
      </p:sp>
      <p:sp>
        <p:nvSpPr>
          <p:cNvPr id="26" name="Rectangle 25"/>
          <p:cNvSpPr/>
          <p:nvPr/>
        </p:nvSpPr>
        <p:spPr>
          <a:xfrm>
            <a:off x="3203196" y="4353890"/>
            <a:ext cx="2781300" cy="50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300"/>
              </a:spcBef>
            </a:pPr>
            <a:r>
              <a:rPr lang="fr-FR" sz="1400" dirty="0">
                <a:solidFill>
                  <a:srgbClr val="1E1348"/>
                </a:solidFill>
              </a:rPr>
              <a:t>Vision globale du secteur et des interactions entre acteurs</a:t>
            </a:r>
          </a:p>
        </p:txBody>
      </p:sp>
      <p:sp>
        <p:nvSpPr>
          <p:cNvPr id="27" name="Rectangle 26"/>
          <p:cNvSpPr/>
          <p:nvPr/>
        </p:nvSpPr>
        <p:spPr>
          <a:xfrm>
            <a:off x="6836372" y="4353890"/>
            <a:ext cx="2707678" cy="638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300"/>
              </a:spcBef>
            </a:pPr>
            <a:r>
              <a:rPr lang="fr-FR" sz="1400" dirty="0">
                <a:solidFill>
                  <a:srgbClr val="1E1348"/>
                </a:solidFill>
              </a:rPr>
              <a:t>État des lieux de l’offre et de ses dynamiques</a:t>
            </a:r>
          </a:p>
        </p:txBody>
      </p:sp>
      <p:sp>
        <p:nvSpPr>
          <p:cNvPr id="30" name="Rectangle 29"/>
          <p:cNvSpPr/>
          <p:nvPr/>
        </p:nvSpPr>
        <p:spPr>
          <a:xfrm>
            <a:off x="9961504" y="4353891"/>
            <a:ext cx="2230496" cy="50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300"/>
              </a:spcBef>
            </a:pPr>
            <a:r>
              <a:rPr lang="fr-FR" sz="1400" dirty="0">
                <a:solidFill>
                  <a:srgbClr val="1E1348"/>
                </a:solidFill>
              </a:rPr>
              <a:t>Etude approfondie de l’économie du secteur</a:t>
            </a:r>
          </a:p>
        </p:txBody>
      </p:sp>
      <p:sp>
        <p:nvSpPr>
          <p:cNvPr id="5" name="Organigramme : Processus 4"/>
          <p:cNvSpPr/>
          <p:nvPr/>
        </p:nvSpPr>
        <p:spPr>
          <a:xfrm>
            <a:off x="738041" y="3459505"/>
            <a:ext cx="3582721" cy="18290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Processus 19"/>
          <p:cNvSpPr/>
          <p:nvPr/>
        </p:nvSpPr>
        <p:spPr>
          <a:xfrm>
            <a:off x="4410222" y="3459505"/>
            <a:ext cx="3582721" cy="18290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Processus 20"/>
          <p:cNvSpPr/>
          <p:nvPr/>
        </p:nvSpPr>
        <p:spPr>
          <a:xfrm>
            <a:off x="8076481" y="3459505"/>
            <a:ext cx="3582721" cy="18290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lèche vers le bas 1"/>
          <p:cNvSpPr/>
          <p:nvPr/>
        </p:nvSpPr>
        <p:spPr>
          <a:xfrm>
            <a:off x="4331114" y="3707482"/>
            <a:ext cx="169069" cy="57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vers le bas 32"/>
          <p:cNvSpPr/>
          <p:nvPr/>
        </p:nvSpPr>
        <p:spPr>
          <a:xfrm>
            <a:off x="7991946" y="3707481"/>
            <a:ext cx="169069" cy="57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vers le bas 33"/>
          <p:cNvSpPr/>
          <p:nvPr/>
        </p:nvSpPr>
        <p:spPr>
          <a:xfrm>
            <a:off x="11669637" y="3708441"/>
            <a:ext cx="169069" cy="57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716805" y="2172077"/>
            <a:ext cx="490236" cy="346356"/>
          </a:xfrm>
          <a:prstGeom prst="rect">
            <a:avLst/>
          </a:prstGeom>
          <a:solidFill>
            <a:srgbClr val="1E1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CT</a:t>
            </a:r>
          </a:p>
        </p:txBody>
      </p:sp>
      <p:sp>
        <p:nvSpPr>
          <p:cNvPr id="35" name="Rectangle 34"/>
          <p:cNvSpPr/>
          <p:nvPr/>
        </p:nvSpPr>
        <p:spPr>
          <a:xfrm>
            <a:off x="4404369" y="2172077"/>
            <a:ext cx="490236" cy="346356"/>
          </a:xfrm>
          <a:prstGeom prst="rect">
            <a:avLst/>
          </a:prstGeom>
          <a:solidFill>
            <a:srgbClr val="1E1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MT</a:t>
            </a:r>
          </a:p>
        </p:txBody>
      </p:sp>
      <p:sp>
        <p:nvSpPr>
          <p:cNvPr id="36" name="Rectangle 35"/>
          <p:cNvSpPr/>
          <p:nvPr/>
        </p:nvSpPr>
        <p:spPr>
          <a:xfrm>
            <a:off x="8063179" y="2172077"/>
            <a:ext cx="490236" cy="346356"/>
          </a:xfrm>
          <a:prstGeom prst="rect">
            <a:avLst/>
          </a:prstGeom>
          <a:solidFill>
            <a:srgbClr val="1E1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LT</a:t>
            </a:r>
          </a:p>
        </p:txBody>
      </p:sp>
      <p:sp>
        <p:nvSpPr>
          <p:cNvPr id="40" name="Rectangle 39"/>
          <p:cNvSpPr/>
          <p:nvPr/>
        </p:nvSpPr>
        <p:spPr>
          <a:xfrm>
            <a:off x="914212" y="6589407"/>
            <a:ext cx="3836043" cy="296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rgbClr val="1E1348"/>
                </a:solidFill>
              </a:rPr>
              <a:t>CT : court terme / MT : moyen terme / LT : long terme</a:t>
            </a:r>
          </a:p>
        </p:txBody>
      </p:sp>
      <p:sp>
        <p:nvSpPr>
          <p:cNvPr id="8" name="Espace réservé du texte 7">
            <a:extLst>
              <a:ext uri="{FF2B5EF4-FFF2-40B4-BE49-F238E27FC236}">
                <a16:creationId xmlns:a16="http://schemas.microsoft.com/office/drawing/2014/main" id="{3122F0A3-B48A-4157-AA45-BABAF6EAA337}"/>
              </a:ext>
            </a:extLst>
          </p:cNvPr>
          <p:cNvSpPr>
            <a:spLocks noGrp="1"/>
          </p:cNvSpPr>
          <p:nvPr>
            <p:ph type="body" sz="quarter" idx="13"/>
          </p:nvPr>
        </p:nvSpPr>
        <p:spPr>
          <a:xfrm>
            <a:off x="546100" y="1122039"/>
            <a:ext cx="11099800" cy="338554"/>
          </a:xfrm>
        </p:spPr>
        <p:txBody>
          <a:bodyPr/>
          <a:lstStyle/>
          <a:p>
            <a:r>
              <a:rPr lang="fr-FR" sz="1600" dirty="0"/>
              <a:t>LES TROIS AXES D’ÉTUDE DE L’OBSERVATOIRE</a:t>
            </a:r>
          </a:p>
        </p:txBody>
      </p:sp>
    </p:spTree>
    <p:extLst>
      <p:ext uri="{BB962C8B-B14F-4D97-AF65-F5344CB8AC3E}">
        <p14:creationId xmlns:p14="http://schemas.microsoft.com/office/powerpoint/2010/main" val="297983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5</a:t>
            </a:fld>
            <a:endParaRPr lang="en-US" dirty="0"/>
          </a:p>
        </p:txBody>
      </p:sp>
      <p:sp>
        <p:nvSpPr>
          <p:cNvPr id="7" name="Espace réservé du texte 6">
            <a:extLst>
              <a:ext uri="{FF2B5EF4-FFF2-40B4-BE49-F238E27FC236}">
                <a16:creationId xmlns:a16="http://schemas.microsoft.com/office/drawing/2014/main" id="{9222E7DA-E792-4C05-8773-181C4FC3F2C5}"/>
              </a:ext>
            </a:extLst>
          </p:cNvPr>
          <p:cNvSpPr>
            <a:spLocks noGrp="1"/>
          </p:cNvSpPr>
          <p:nvPr>
            <p:ph type="body" sz="quarter" idx="13"/>
          </p:nvPr>
        </p:nvSpPr>
        <p:spPr>
          <a:xfrm>
            <a:off x="713077" y="1002621"/>
            <a:ext cx="9464593" cy="357627"/>
          </a:xfrm>
        </p:spPr>
        <p:txBody>
          <a:bodyPr/>
          <a:lstStyle/>
          <a:p>
            <a:pPr>
              <a:spcBef>
                <a:spcPts val="0"/>
              </a:spcBef>
            </a:pPr>
            <a:r>
              <a:rPr lang="fr-FR" sz="1600" dirty="0"/>
              <a:t>UN OBSERVATOIRE POUR ÉVALUER LE DÉVELOPPEMENT DU SECTEUR</a:t>
            </a:r>
            <a:r>
              <a:rPr lang="fr-FR" sz="1600" b="0" dirty="0"/>
              <a:t>   </a:t>
            </a:r>
            <a:endParaRPr lang="fr-FR" sz="1600" b="0" dirty="0">
              <a:solidFill>
                <a:srgbClr val="1E1348"/>
              </a:solidFill>
            </a:endParaRPr>
          </a:p>
          <a:p>
            <a:pPr marL="0" indent="0">
              <a:spcBef>
                <a:spcPts val="0"/>
              </a:spcBef>
              <a:buNone/>
            </a:pPr>
            <a:endParaRPr lang="fr-FR" sz="1600" dirty="0"/>
          </a:p>
        </p:txBody>
      </p:sp>
      <p:sp>
        <p:nvSpPr>
          <p:cNvPr id="4" name="Titre 3"/>
          <p:cNvSpPr>
            <a:spLocks noGrp="1"/>
          </p:cNvSpPr>
          <p:nvPr>
            <p:ph type="title"/>
          </p:nvPr>
        </p:nvSpPr>
        <p:spPr/>
        <p:txBody>
          <a:bodyPr/>
          <a:lstStyle/>
          <a:p>
            <a:r>
              <a:rPr lang="fr-FR" dirty="0"/>
              <a:t>L’OBSERVATOIRE</a:t>
            </a:r>
          </a:p>
        </p:txBody>
      </p:sp>
      <p:sp>
        <p:nvSpPr>
          <p:cNvPr id="9" name="Rectangle 8">
            <a:extLst>
              <a:ext uri="{FF2B5EF4-FFF2-40B4-BE49-F238E27FC236}">
                <a16:creationId xmlns:a16="http://schemas.microsoft.com/office/drawing/2014/main" id="{242D120D-771F-4776-8315-4019E6B72637}"/>
              </a:ext>
            </a:extLst>
          </p:cNvPr>
          <p:cNvSpPr/>
          <p:nvPr/>
        </p:nvSpPr>
        <p:spPr>
          <a:xfrm>
            <a:off x="3472223" y="2542332"/>
            <a:ext cx="8414063" cy="136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Tosh" pitchFamily="2" charset="0"/>
              <a:buChar char="→"/>
            </a:pPr>
            <a:r>
              <a:rPr lang="fr-FR" sz="1400" dirty="0">
                <a:solidFill>
                  <a:srgbClr val="1E1348"/>
                </a:solidFill>
              </a:rPr>
              <a:t>Quelles sont les principales catégories d’acteurs du secteur ? </a:t>
            </a:r>
          </a:p>
          <a:p>
            <a:pPr marL="285750" indent="-285750">
              <a:buFont typeface="Tosh" pitchFamily="2" charset="0"/>
              <a:buChar char="→"/>
            </a:pPr>
            <a:r>
              <a:rPr lang="fr-FR" sz="1400" dirty="0">
                <a:solidFill>
                  <a:srgbClr val="1E1348"/>
                </a:solidFill>
              </a:rPr>
              <a:t>Quels sont leurs liens ? Comment fonctionne l’écosystème ? Quelles sont ses spécificités ? </a:t>
            </a:r>
          </a:p>
          <a:p>
            <a:pPr marL="285750" indent="-285750">
              <a:buFont typeface="Tosh" pitchFamily="2" charset="0"/>
              <a:buChar char="→"/>
            </a:pPr>
            <a:r>
              <a:rPr lang="fr-FR" sz="1400" dirty="0">
                <a:solidFill>
                  <a:srgbClr val="1E1348"/>
                </a:solidFill>
              </a:rPr>
              <a:t>Quelles sont les caractéristiques des principales catégories d’acteurs ? </a:t>
            </a:r>
          </a:p>
          <a:p>
            <a:pPr marL="285750" indent="-285750">
              <a:buFont typeface="Tosh" pitchFamily="2" charset="0"/>
              <a:buChar char="→"/>
            </a:pPr>
            <a:r>
              <a:rPr lang="fr-FR" sz="1400" dirty="0">
                <a:solidFill>
                  <a:srgbClr val="1E1348"/>
                </a:solidFill>
              </a:rPr>
              <a:t>Quelles sont les tendances du secteur ?</a:t>
            </a:r>
          </a:p>
        </p:txBody>
      </p:sp>
      <p:sp>
        <p:nvSpPr>
          <p:cNvPr id="10" name="Rectangle 9">
            <a:extLst>
              <a:ext uri="{FF2B5EF4-FFF2-40B4-BE49-F238E27FC236}">
                <a16:creationId xmlns:a16="http://schemas.microsoft.com/office/drawing/2014/main" id="{6DA66915-54B0-4A1B-B9A8-7D4CE1ED0D94}"/>
              </a:ext>
            </a:extLst>
          </p:cNvPr>
          <p:cNvSpPr/>
          <p:nvPr/>
        </p:nvSpPr>
        <p:spPr>
          <a:xfrm>
            <a:off x="786485" y="1672707"/>
            <a:ext cx="11099801" cy="527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400" b="1" dirty="0">
                <a:solidFill>
                  <a:schemeClr val="bg1"/>
                </a:solidFill>
              </a:rPr>
              <a:t>LES QUESTIONS AUXQUELLES LES TRAVAUX DE L’AXE 1 DE L’OBSERVATOIRE RÉPONDENT :</a:t>
            </a:r>
          </a:p>
        </p:txBody>
      </p:sp>
      <p:sp>
        <p:nvSpPr>
          <p:cNvPr id="11" name="Rectangle 10">
            <a:extLst>
              <a:ext uri="{FF2B5EF4-FFF2-40B4-BE49-F238E27FC236}">
                <a16:creationId xmlns:a16="http://schemas.microsoft.com/office/drawing/2014/main" id="{F23A436E-4E07-4509-B16C-6FE111AF0CF9}"/>
              </a:ext>
            </a:extLst>
          </p:cNvPr>
          <p:cNvSpPr/>
          <p:nvPr/>
        </p:nvSpPr>
        <p:spPr>
          <a:xfrm>
            <a:off x="786488" y="2542332"/>
            <a:ext cx="2486102"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400" b="1" dirty="0">
                <a:solidFill>
                  <a:schemeClr val="bg1"/>
                </a:solidFill>
              </a:rPr>
              <a:t>DÉCRIRE LE SECTEUR POUR MIEUX LE COMPRENDRE </a:t>
            </a:r>
          </a:p>
          <a:p>
            <a:pPr marL="17463" lvl="2" algn="ctr"/>
            <a:r>
              <a:rPr lang="fr-FR" sz="1200" i="1" dirty="0">
                <a:solidFill>
                  <a:schemeClr val="bg1"/>
                </a:solidFill>
              </a:rPr>
              <a:t>(partie descriptive)</a:t>
            </a:r>
          </a:p>
        </p:txBody>
      </p:sp>
      <p:sp>
        <p:nvSpPr>
          <p:cNvPr id="12" name="Rectangle 11">
            <a:extLst>
              <a:ext uri="{FF2B5EF4-FFF2-40B4-BE49-F238E27FC236}">
                <a16:creationId xmlns:a16="http://schemas.microsoft.com/office/drawing/2014/main" id="{880AD46D-CF47-4A5D-8117-3D493A70B358}"/>
              </a:ext>
            </a:extLst>
          </p:cNvPr>
          <p:cNvSpPr/>
          <p:nvPr/>
        </p:nvSpPr>
        <p:spPr>
          <a:xfrm>
            <a:off x="3472223" y="4006982"/>
            <a:ext cx="8414063" cy="136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Tosh" pitchFamily="2" charset="0"/>
              <a:buChar char="→"/>
            </a:pPr>
            <a:r>
              <a:rPr lang="fr-FR" sz="1400" dirty="0">
                <a:solidFill>
                  <a:srgbClr val="1E1348"/>
                </a:solidFill>
              </a:rPr>
              <a:t>Quels sont les enjeux du secteur ? </a:t>
            </a:r>
          </a:p>
          <a:p>
            <a:pPr marL="285750" lvl="1" indent="-285750">
              <a:buFont typeface="Tosh" pitchFamily="2" charset="0"/>
              <a:buChar char="→"/>
            </a:pPr>
            <a:r>
              <a:rPr lang="fr-FR" sz="1400" dirty="0">
                <a:solidFill>
                  <a:srgbClr val="1E1348"/>
                </a:solidFill>
              </a:rPr>
              <a:t>Quelles sont les prochaines étapes permettant d’approfondir l’analyse du secteur et de son développement ?</a:t>
            </a:r>
          </a:p>
        </p:txBody>
      </p:sp>
      <p:sp>
        <p:nvSpPr>
          <p:cNvPr id="13" name="Rectangle 12">
            <a:extLst>
              <a:ext uri="{FF2B5EF4-FFF2-40B4-BE49-F238E27FC236}">
                <a16:creationId xmlns:a16="http://schemas.microsoft.com/office/drawing/2014/main" id="{FD548D65-B0D3-47F2-9F44-26B68E206632}"/>
              </a:ext>
            </a:extLst>
          </p:cNvPr>
          <p:cNvSpPr/>
          <p:nvPr/>
        </p:nvSpPr>
        <p:spPr>
          <a:xfrm>
            <a:off x="786486" y="4006982"/>
            <a:ext cx="2486102"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400" b="1" dirty="0">
                <a:solidFill>
                  <a:schemeClr val="bg1"/>
                </a:solidFill>
              </a:rPr>
              <a:t>ÉVALUER LE NIVEAU DE DÉVELOPPEMENT DU SECTEUR </a:t>
            </a:r>
          </a:p>
          <a:p>
            <a:pPr marL="17463" lvl="2" algn="ctr"/>
            <a:r>
              <a:rPr lang="fr-FR" sz="1200" i="1" dirty="0">
                <a:solidFill>
                  <a:schemeClr val="bg1"/>
                </a:solidFill>
              </a:rPr>
              <a:t>(partie analytique)</a:t>
            </a:r>
          </a:p>
        </p:txBody>
      </p:sp>
      <p:sp>
        <p:nvSpPr>
          <p:cNvPr id="17" name="Organigramme : Processus 26">
            <a:extLst>
              <a:ext uri="{FF2B5EF4-FFF2-40B4-BE49-F238E27FC236}">
                <a16:creationId xmlns:a16="http://schemas.microsoft.com/office/drawing/2014/main" id="{6C28748F-4262-4167-8789-6B606F76918F}"/>
              </a:ext>
            </a:extLst>
          </p:cNvPr>
          <p:cNvSpPr/>
          <p:nvPr/>
        </p:nvSpPr>
        <p:spPr>
          <a:xfrm rot="5400000">
            <a:off x="2684953" y="3172332"/>
            <a:ext cx="1368000" cy="108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Processus 26">
            <a:extLst>
              <a:ext uri="{FF2B5EF4-FFF2-40B4-BE49-F238E27FC236}">
                <a16:creationId xmlns:a16="http://schemas.microsoft.com/office/drawing/2014/main" id="{81CD7B70-6CE9-44F0-9420-DE8C70D90D30}"/>
              </a:ext>
            </a:extLst>
          </p:cNvPr>
          <p:cNvSpPr/>
          <p:nvPr/>
        </p:nvSpPr>
        <p:spPr>
          <a:xfrm rot="5400000">
            <a:off x="2684953" y="4636982"/>
            <a:ext cx="1368000" cy="108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3DB0008-38A9-40D8-A45C-73EE11D6D4D2}"/>
              </a:ext>
            </a:extLst>
          </p:cNvPr>
          <p:cNvSpPr/>
          <p:nvPr/>
        </p:nvSpPr>
        <p:spPr>
          <a:xfrm>
            <a:off x="482759" y="2921327"/>
            <a:ext cx="504000" cy="50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2"/>
                </a:solidFill>
              </a:rPr>
              <a:t>1.</a:t>
            </a:r>
          </a:p>
        </p:txBody>
      </p:sp>
      <p:sp>
        <p:nvSpPr>
          <p:cNvPr id="20" name="Ellipse 19">
            <a:extLst>
              <a:ext uri="{FF2B5EF4-FFF2-40B4-BE49-F238E27FC236}">
                <a16:creationId xmlns:a16="http://schemas.microsoft.com/office/drawing/2014/main" id="{AE25A43E-735E-48AB-9A60-9687B4EF69AB}"/>
              </a:ext>
            </a:extLst>
          </p:cNvPr>
          <p:cNvSpPr/>
          <p:nvPr/>
        </p:nvSpPr>
        <p:spPr>
          <a:xfrm>
            <a:off x="482759" y="4380501"/>
            <a:ext cx="504000" cy="50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2"/>
                </a:solidFill>
              </a:rPr>
              <a:t>2.</a:t>
            </a:r>
          </a:p>
        </p:txBody>
      </p:sp>
    </p:spTree>
    <p:extLst>
      <p:ext uri="{BB962C8B-B14F-4D97-AF65-F5344CB8AC3E}">
        <p14:creationId xmlns:p14="http://schemas.microsoft.com/office/powerpoint/2010/main" val="200038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8A39B983-8604-49C0-84F6-40F552AB59AE}"/>
              </a:ext>
            </a:extLst>
          </p:cNvPr>
          <p:cNvSpPr>
            <a:spLocks noGrp="1"/>
          </p:cNvSpPr>
          <p:nvPr>
            <p:ph type="body" sz="quarter" idx="13"/>
          </p:nvPr>
        </p:nvSpPr>
        <p:spPr>
          <a:xfrm>
            <a:off x="8073771" y="1056172"/>
            <a:ext cx="1591781" cy="1769715"/>
          </a:xfrm>
        </p:spPr>
        <p:txBody>
          <a:bodyPr/>
          <a:lstStyle/>
          <a:p>
            <a:pPr algn="ctr"/>
            <a:r>
              <a:rPr lang="fr-FR" dirty="0"/>
              <a:t>01</a:t>
            </a:r>
          </a:p>
        </p:txBody>
      </p:sp>
      <p:sp>
        <p:nvSpPr>
          <p:cNvPr id="16" name="Espace réservé du texte 15">
            <a:extLst>
              <a:ext uri="{FF2B5EF4-FFF2-40B4-BE49-F238E27FC236}">
                <a16:creationId xmlns:a16="http://schemas.microsoft.com/office/drawing/2014/main" id="{54EDA8AC-4480-450A-AE87-A1243EB6E2BF}"/>
              </a:ext>
            </a:extLst>
          </p:cNvPr>
          <p:cNvSpPr>
            <a:spLocks noGrp="1"/>
          </p:cNvSpPr>
          <p:nvPr>
            <p:ph type="body" sz="quarter" idx="14"/>
          </p:nvPr>
        </p:nvSpPr>
        <p:spPr>
          <a:xfrm>
            <a:off x="5935662" y="2744554"/>
            <a:ext cx="5832000" cy="1392689"/>
          </a:xfrm>
        </p:spPr>
        <p:txBody>
          <a:bodyPr/>
          <a:lstStyle/>
          <a:p>
            <a:pPr algn="ctr"/>
            <a:r>
              <a:rPr lang="fr-FR" sz="3000" dirty="0"/>
              <a:t>Démarche mise en œuvre</a:t>
            </a:r>
          </a:p>
          <a:p>
            <a:pPr algn="ctr"/>
            <a:r>
              <a:rPr lang="fr-FR" sz="1800" dirty="0"/>
              <a:t>Calendrier des travaux et méthodologie</a:t>
            </a:r>
          </a:p>
        </p:txBody>
      </p:sp>
      <p:sp>
        <p:nvSpPr>
          <p:cNvPr id="17" name="Espace réservé du numéro de diapositive 16">
            <a:extLst>
              <a:ext uri="{FF2B5EF4-FFF2-40B4-BE49-F238E27FC236}">
                <a16:creationId xmlns:a16="http://schemas.microsoft.com/office/drawing/2014/main" id="{EF509ECE-89D5-472B-A5C6-7FE4FA363F17}"/>
              </a:ext>
            </a:extLst>
          </p:cNvPr>
          <p:cNvSpPr>
            <a:spLocks noGrp="1"/>
          </p:cNvSpPr>
          <p:nvPr>
            <p:ph type="sldNum" sz="quarter" idx="12"/>
          </p:nvPr>
        </p:nvSpPr>
        <p:spPr/>
        <p:txBody>
          <a:bodyPr/>
          <a:lstStyle/>
          <a:p>
            <a:fld id="{C972D0C7-8A48-4519-8EA6-265A6FF30D7C}" type="slidenum">
              <a:rPr lang="en-US" smtClean="0"/>
              <a:pPr/>
              <a:t>6</a:t>
            </a:fld>
            <a:endParaRPr lang="en-US" dirty="0"/>
          </a:p>
        </p:txBody>
      </p:sp>
    </p:spTree>
    <p:extLst>
      <p:ext uri="{BB962C8B-B14F-4D97-AF65-F5344CB8AC3E}">
        <p14:creationId xmlns:p14="http://schemas.microsoft.com/office/powerpoint/2010/main" val="404313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a:extLst>
              <a:ext uri="{FF2B5EF4-FFF2-40B4-BE49-F238E27FC236}">
                <a16:creationId xmlns:a16="http://schemas.microsoft.com/office/drawing/2014/main" id="{440F9FC1-90C4-4A7D-96F1-8CAF2146E5F0}"/>
              </a:ext>
            </a:extLst>
          </p:cNvPr>
          <p:cNvSpPr/>
          <p:nvPr/>
        </p:nvSpPr>
        <p:spPr>
          <a:xfrm>
            <a:off x="7006098" y="1098268"/>
            <a:ext cx="5050389" cy="4195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endParaRPr>
          </a:p>
        </p:txBody>
      </p:sp>
      <p:sp>
        <p:nvSpPr>
          <p:cNvPr id="129" name="Rectangle 128">
            <a:extLst>
              <a:ext uri="{FF2B5EF4-FFF2-40B4-BE49-F238E27FC236}">
                <a16:creationId xmlns:a16="http://schemas.microsoft.com/office/drawing/2014/main" id="{D7CAAE34-943A-4BC7-929B-B1562B2CCC11}"/>
              </a:ext>
            </a:extLst>
          </p:cNvPr>
          <p:cNvSpPr/>
          <p:nvPr/>
        </p:nvSpPr>
        <p:spPr>
          <a:xfrm>
            <a:off x="6444343" y="3870696"/>
            <a:ext cx="5465094" cy="25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endParaRPr>
          </a:p>
        </p:txBody>
      </p:sp>
      <p:sp>
        <p:nvSpPr>
          <p:cNvPr id="126" name="Rectangle 125">
            <a:extLst>
              <a:ext uri="{FF2B5EF4-FFF2-40B4-BE49-F238E27FC236}">
                <a16:creationId xmlns:a16="http://schemas.microsoft.com/office/drawing/2014/main" id="{7C1DF586-F3C9-4283-B4BD-B04887F39714}"/>
              </a:ext>
            </a:extLst>
          </p:cNvPr>
          <p:cNvSpPr/>
          <p:nvPr/>
        </p:nvSpPr>
        <p:spPr>
          <a:xfrm>
            <a:off x="6444343" y="1161718"/>
            <a:ext cx="5465094" cy="25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endParaRPr>
          </a:p>
        </p:txBody>
      </p:sp>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7</a:t>
            </a:fld>
            <a:endParaRPr lang="en-US" dirty="0"/>
          </a:p>
        </p:txBody>
      </p:sp>
      <p:sp>
        <p:nvSpPr>
          <p:cNvPr id="4" name="Titre 3"/>
          <p:cNvSpPr>
            <a:spLocks noGrp="1"/>
          </p:cNvSpPr>
          <p:nvPr>
            <p:ph type="title"/>
          </p:nvPr>
        </p:nvSpPr>
        <p:spPr/>
        <p:txBody>
          <a:bodyPr/>
          <a:lstStyle/>
          <a:p>
            <a:r>
              <a:rPr lang="fr-FR"/>
              <a:t>L’OBSERVATOIRE</a:t>
            </a:r>
            <a:endParaRPr lang="fr-FR" dirty="0"/>
          </a:p>
        </p:txBody>
      </p:sp>
      <p:sp>
        <p:nvSpPr>
          <p:cNvPr id="43" name="Triangle isocèle 42"/>
          <p:cNvSpPr/>
          <p:nvPr/>
        </p:nvSpPr>
        <p:spPr>
          <a:xfrm>
            <a:off x="852211" y="1317282"/>
            <a:ext cx="243949" cy="214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fr-FR" sz="1200" dirty="0"/>
          </a:p>
        </p:txBody>
      </p:sp>
      <p:sp>
        <p:nvSpPr>
          <p:cNvPr id="54" name="Rectangle 53"/>
          <p:cNvSpPr/>
          <p:nvPr/>
        </p:nvSpPr>
        <p:spPr>
          <a:xfrm>
            <a:off x="2900276" y="1598508"/>
            <a:ext cx="2880000"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fr-FR" sz="1100" b="1" dirty="0">
                <a:solidFill>
                  <a:srgbClr val="1E1348"/>
                </a:solidFill>
              </a:rPr>
              <a:t>Entretiens</a:t>
            </a:r>
            <a:r>
              <a:rPr lang="fr-FR" sz="1100" dirty="0">
                <a:solidFill>
                  <a:srgbClr val="1E1348"/>
                </a:solidFill>
              </a:rPr>
              <a:t> pour </a:t>
            </a:r>
            <a:r>
              <a:rPr lang="fr-FR" sz="1100" b="1" dirty="0">
                <a:solidFill>
                  <a:srgbClr val="1E1348"/>
                </a:solidFill>
              </a:rPr>
              <a:t>discuter</a:t>
            </a:r>
            <a:r>
              <a:rPr lang="fr-FR" sz="1100" dirty="0">
                <a:solidFill>
                  <a:srgbClr val="1E1348"/>
                </a:solidFill>
              </a:rPr>
              <a:t> de leurs </a:t>
            </a:r>
            <a:r>
              <a:rPr lang="fr-FR" sz="1100" b="1" dirty="0">
                <a:solidFill>
                  <a:srgbClr val="1E1348"/>
                </a:solidFill>
              </a:rPr>
              <a:t>activités</a:t>
            </a:r>
            <a:r>
              <a:rPr lang="fr-FR" sz="1100" dirty="0">
                <a:solidFill>
                  <a:srgbClr val="1E1348"/>
                </a:solidFill>
              </a:rPr>
              <a:t> et de leur </a:t>
            </a:r>
            <a:r>
              <a:rPr lang="fr-FR" sz="1100" b="1" dirty="0">
                <a:solidFill>
                  <a:srgbClr val="1E1348"/>
                </a:solidFill>
              </a:rPr>
              <a:t>vision du secteur </a:t>
            </a:r>
            <a:r>
              <a:rPr lang="fr-FR" sz="1100" dirty="0">
                <a:solidFill>
                  <a:srgbClr val="1E1348"/>
                </a:solidFill>
              </a:rPr>
              <a:t>(45 min à 1h15) </a:t>
            </a:r>
          </a:p>
          <a:p>
            <a:pPr marL="285750" indent="-285750" algn="just">
              <a:buFontTx/>
              <a:buChar char="-"/>
            </a:pPr>
            <a:r>
              <a:rPr lang="fr-FR" sz="1100" b="1" dirty="0">
                <a:solidFill>
                  <a:srgbClr val="1E1348"/>
                </a:solidFill>
              </a:rPr>
              <a:t>Discussion</a:t>
            </a:r>
            <a:r>
              <a:rPr lang="fr-FR" sz="1100" dirty="0">
                <a:solidFill>
                  <a:srgbClr val="1E1348"/>
                </a:solidFill>
              </a:rPr>
              <a:t> </a:t>
            </a:r>
            <a:r>
              <a:rPr lang="fr-FR" sz="1100" b="1" dirty="0">
                <a:solidFill>
                  <a:srgbClr val="1E1348"/>
                </a:solidFill>
              </a:rPr>
              <a:t>autour des questionnaires </a:t>
            </a:r>
            <a:r>
              <a:rPr lang="fr-FR" sz="1100" dirty="0">
                <a:solidFill>
                  <a:srgbClr val="1E1348"/>
                </a:solidFill>
              </a:rPr>
              <a:t>visant à collecter les données de l’étude</a:t>
            </a:r>
          </a:p>
        </p:txBody>
      </p:sp>
      <p:sp>
        <p:nvSpPr>
          <p:cNvPr id="27" name="Espace réservé du texte 6">
            <a:extLst>
              <a:ext uri="{FF2B5EF4-FFF2-40B4-BE49-F238E27FC236}">
                <a16:creationId xmlns:a16="http://schemas.microsoft.com/office/drawing/2014/main" id="{449260EC-645F-4FE8-BEBA-300A35015C28}"/>
              </a:ext>
            </a:extLst>
          </p:cNvPr>
          <p:cNvSpPr txBox="1">
            <a:spLocks/>
          </p:cNvSpPr>
          <p:nvPr/>
        </p:nvSpPr>
        <p:spPr>
          <a:xfrm>
            <a:off x="546100" y="798119"/>
            <a:ext cx="11483604" cy="338554"/>
          </a:xfrm>
          <a:prstGeom prst="rect">
            <a:avLst/>
          </a:prstGeom>
        </p:spPr>
        <p:txBody>
          <a:bodyPr vert="horz" wrap="square" lIns="72000" tIns="45720" rIns="91440" bIns="45720" rtlCol="0">
            <a:spAutoFit/>
          </a:bodyPr>
          <a:lstStyle>
            <a:lvl1pPr marL="190500" indent="-190500" algn="l" defTabSz="914400" rtl="0" eaLnBrk="1" latinLnBrk="0" hangingPunct="1">
              <a:lnSpc>
                <a:spcPct val="100000"/>
              </a:lnSpc>
              <a:spcBef>
                <a:spcPts val="4200"/>
              </a:spcBef>
              <a:buSzPct val="150000"/>
              <a:buFontTx/>
              <a:buBlip>
                <a:blip r:embed="rId3"/>
              </a:buBlip>
              <a:defRPr sz="1400" b="1" kern="1200">
                <a:solidFill>
                  <a:schemeClr val="tx2"/>
                </a:solidFill>
                <a:latin typeface="+mn-lt"/>
                <a:ea typeface="+mn-ea"/>
                <a:cs typeface="+mn-cs"/>
              </a:defRPr>
            </a:lvl1pPr>
            <a:lvl2pPr marL="190500" indent="0" algn="l" defTabSz="914400" rtl="0" eaLnBrk="1" latinLnBrk="0" hangingPunct="1">
              <a:lnSpc>
                <a:spcPct val="100000"/>
              </a:lnSpc>
              <a:spcBef>
                <a:spcPts val="300"/>
              </a:spcBef>
              <a:buFont typeface="Arial" panose="020B0604020202020204" pitchFamily="34" charset="0"/>
              <a:buNone/>
              <a:defRPr sz="1250" kern="1200" cap="all" baseline="0">
                <a:solidFill>
                  <a:schemeClr val="tx2"/>
                </a:solidFill>
                <a:latin typeface="Tosh Light" pitchFamily="2" charset="0"/>
                <a:ea typeface="+mn-ea"/>
                <a:cs typeface="+mn-cs"/>
              </a:defRPr>
            </a:lvl2pPr>
            <a:lvl3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3pPr>
            <a:lvl4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4pPr>
            <a:lvl5pPr marL="17463" indent="0" algn="l" defTabSz="914400" rtl="0" eaLnBrk="1" latinLnBrk="0" hangingPunct="1">
              <a:lnSpc>
                <a:spcPct val="100000"/>
              </a:lnSpc>
              <a:spcBef>
                <a:spcPts val="1100"/>
              </a:spcBef>
              <a:buFont typeface="Arial" panose="020B0604020202020204" pitchFamily="34" charset="0"/>
              <a:buNone/>
              <a:defRPr sz="12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CALENDRIER DE L’AXE 1 : DES TRAVAUX EN 3 PHASES</a:t>
            </a:r>
          </a:p>
        </p:txBody>
      </p:sp>
      <p:sp>
        <p:nvSpPr>
          <p:cNvPr id="46" name="Rectangle 45">
            <a:extLst>
              <a:ext uri="{FF2B5EF4-FFF2-40B4-BE49-F238E27FC236}">
                <a16:creationId xmlns:a16="http://schemas.microsoft.com/office/drawing/2014/main" id="{1C46D33B-545B-4E76-AC5B-EF498305DC2E}"/>
              </a:ext>
            </a:extLst>
          </p:cNvPr>
          <p:cNvSpPr/>
          <p:nvPr/>
        </p:nvSpPr>
        <p:spPr>
          <a:xfrm>
            <a:off x="2900276" y="3360743"/>
            <a:ext cx="2880000"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fr-FR" sz="1100" b="1" dirty="0">
                <a:solidFill>
                  <a:srgbClr val="1E1348"/>
                </a:solidFill>
              </a:rPr>
              <a:t>Envoi des questionnaires </a:t>
            </a:r>
            <a:r>
              <a:rPr lang="fr-FR" sz="1100" dirty="0">
                <a:solidFill>
                  <a:srgbClr val="1E1348"/>
                </a:solidFill>
              </a:rPr>
              <a:t>(par mail sous format Word et Excel - aux acteurs du secteur sollicités, mise en ligne du questionnaire pour les auteurs en septembre, avec une sollicitation via les OGC)</a:t>
            </a:r>
          </a:p>
          <a:p>
            <a:pPr marL="285750" indent="-285750" algn="just">
              <a:buFontTx/>
              <a:buChar char="-"/>
            </a:pPr>
            <a:r>
              <a:rPr lang="fr-FR" sz="1100" b="1" dirty="0">
                <a:solidFill>
                  <a:srgbClr val="1E1348"/>
                </a:solidFill>
              </a:rPr>
              <a:t>Retours </a:t>
            </a:r>
            <a:r>
              <a:rPr lang="fr-FR" sz="1100" dirty="0">
                <a:solidFill>
                  <a:srgbClr val="1E1348"/>
                </a:solidFill>
              </a:rPr>
              <a:t>suite</a:t>
            </a:r>
            <a:r>
              <a:rPr lang="fr-FR" sz="1100" b="1" dirty="0">
                <a:solidFill>
                  <a:srgbClr val="1E1348"/>
                </a:solidFill>
              </a:rPr>
              <a:t> </a:t>
            </a:r>
            <a:r>
              <a:rPr lang="fr-FR" sz="1100" dirty="0">
                <a:solidFill>
                  <a:srgbClr val="1E1348"/>
                </a:solidFill>
              </a:rPr>
              <a:t>aux questionnaires (mai à décembre)</a:t>
            </a:r>
          </a:p>
        </p:txBody>
      </p:sp>
      <p:sp>
        <p:nvSpPr>
          <p:cNvPr id="51" name="Rectangle 50">
            <a:extLst>
              <a:ext uri="{FF2B5EF4-FFF2-40B4-BE49-F238E27FC236}">
                <a16:creationId xmlns:a16="http://schemas.microsoft.com/office/drawing/2014/main" id="{C6A4A1D7-1682-4465-833E-D7F9E4E62155}"/>
              </a:ext>
            </a:extLst>
          </p:cNvPr>
          <p:cNvSpPr/>
          <p:nvPr/>
        </p:nvSpPr>
        <p:spPr>
          <a:xfrm>
            <a:off x="2900276" y="4860221"/>
            <a:ext cx="2880000"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1E1348"/>
                </a:solidFill>
              </a:rPr>
              <a:t>Travaux d’analyse </a:t>
            </a:r>
            <a:r>
              <a:rPr lang="fr-FR" sz="1100" dirty="0">
                <a:solidFill>
                  <a:srgbClr val="1E1348"/>
                </a:solidFill>
              </a:rPr>
              <a:t>et de </a:t>
            </a:r>
            <a:r>
              <a:rPr lang="fr-FR" sz="1100" b="1" dirty="0">
                <a:solidFill>
                  <a:srgbClr val="1E1348"/>
                </a:solidFill>
              </a:rPr>
              <a:t>synthèse</a:t>
            </a:r>
            <a:r>
              <a:rPr lang="fr-FR" sz="1100" dirty="0">
                <a:solidFill>
                  <a:srgbClr val="1E1348"/>
                </a:solidFill>
              </a:rPr>
              <a:t> sur base :</a:t>
            </a:r>
          </a:p>
          <a:p>
            <a:pPr marL="285750" indent="-285750" algn="just">
              <a:buFontTx/>
              <a:buChar char="-"/>
            </a:pPr>
            <a:r>
              <a:rPr lang="fr-FR" sz="1100" dirty="0">
                <a:solidFill>
                  <a:srgbClr val="1E1348"/>
                </a:solidFill>
              </a:rPr>
              <a:t>Des entretiens </a:t>
            </a:r>
          </a:p>
          <a:p>
            <a:pPr marL="285750" indent="-285750" algn="just">
              <a:buFontTx/>
              <a:buChar char="-"/>
            </a:pPr>
            <a:r>
              <a:rPr lang="fr-FR" sz="1100" dirty="0">
                <a:solidFill>
                  <a:srgbClr val="1E1348"/>
                </a:solidFill>
              </a:rPr>
              <a:t>Des réponses aux questionnaires</a:t>
            </a:r>
          </a:p>
          <a:p>
            <a:pPr marL="285750" indent="-285750" algn="just">
              <a:buFontTx/>
              <a:buChar char="-"/>
            </a:pPr>
            <a:r>
              <a:rPr lang="fr-FR" sz="1100" dirty="0">
                <a:solidFill>
                  <a:srgbClr val="1E1348"/>
                </a:solidFill>
              </a:rPr>
              <a:t>De travaux de veille sectorielle</a:t>
            </a:r>
          </a:p>
          <a:p>
            <a:pPr marL="285750" indent="-285750">
              <a:buFontTx/>
              <a:buChar char="-"/>
            </a:pPr>
            <a:endParaRPr lang="fr-FR" sz="1100" dirty="0">
              <a:solidFill>
                <a:srgbClr val="1E1348"/>
              </a:solidFill>
            </a:endParaRPr>
          </a:p>
        </p:txBody>
      </p:sp>
      <p:sp>
        <p:nvSpPr>
          <p:cNvPr id="58" name="Triangle isocèle 57">
            <a:extLst>
              <a:ext uri="{FF2B5EF4-FFF2-40B4-BE49-F238E27FC236}">
                <a16:creationId xmlns:a16="http://schemas.microsoft.com/office/drawing/2014/main" id="{87E67EA8-452C-46B2-BB2F-9842E355456B}"/>
              </a:ext>
            </a:extLst>
          </p:cNvPr>
          <p:cNvSpPr/>
          <p:nvPr/>
        </p:nvSpPr>
        <p:spPr>
          <a:xfrm>
            <a:off x="899836" y="6300410"/>
            <a:ext cx="243949" cy="214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fr-FR" sz="1200" dirty="0"/>
          </a:p>
        </p:txBody>
      </p:sp>
      <p:sp>
        <p:nvSpPr>
          <p:cNvPr id="23" name="Rectangle 22">
            <a:extLst>
              <a:ext uri="{FF2B5EF4-FFF2-40B4-BE49-F238E27FC236}">
                <a16:creationId xmlns:a16="http://schemas.microsoft.com/office/drawing/2014/main" id="{5B05B754-31E4-486B-848A-5E16E3E6207B}"/>
              </a:ext>
            </a:extLst>
          </p:cNvPr>
          <p:cNvSpPr/>
          <p:nvPr/>
        </p:nvSpPr>
        <p:spPr>
          <a:xfrm>
            <a:off x="1233877" y="1354109"/>
            <a:ext cx="3017017" cy="25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r>
              <a:rPr lang="fr-FR" sz="1000" b="1" dirty="0">
                <a:solidFill>
                  <a:schemeClr val="tx2"/>
                </a:solidFill>
              </a:rPr>
              <a:t>14 octobre 2022 1</a:t>
            </a:r>
            <a:r>
              <a:rPr lang="fr-FR" sz="1000" b="1" baseline="30000" dirty="0">
                <a:solidFill>
                  <a:schemeClr val="tx2"/>
                </a:solidFill>
              </a:rPr>
              <a:t>ère</a:t>
            </a:r>
            <a:r>
              <a:rPr lang="fr-FR" sz="1000" b="1" dirty="0">
                <a:solidFill>
                  <a:schemeClr val="tx2"/>
                </a:solidFill>
              </a:rPr>
              <a:t> réunion plénière</a:t>
            </a:r>
          </a:p>
        </p:txBody>
      </p:sp>
      <p:sp>
        <p:nvSpPr>
          <p:cNvPr id="29" name="Rectangle 28">
            <a:extLst>
              <a:ext uri="{FF2B5EF4-FFF2-40B4-BE49-F238E27FC236}">
                <a16:creationId xmlns:a16="http://schemas.microsoft.com/office/drawing/2014/main" id="{FE7A4285-C53B-4C0F-9CE0-6AE6F2099992}"/>
              </a:ext>
            </a:extLst>
          </p:cNvPr>
          <p:cNvSpPr/>
          <p:nvPr/>
        </p:nvSpPr>
        <p:spPr>
          <a:xfrm>
            <a:off x="1243800" y="1598508"/>
            <a:ext cx="1656478" cy="14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ENTRETIENS AVEC LES ACTEURS DU SECTEUR</a:t>
            </a:r>
          </a:p>
        </p:txBody>
      </p:sp>
      <p:sp>
        <p:nvSpPr>
          <p:cNvPr id="37" name="Rectangle 36">
            <a:extLst>
              <a:ext uri="{FF2B5EF4-FFF2-40B4-BE49-F238E27FC236}">
                <a16:creationId xmlns:a16="http://schemas.microsoft.com/office/drawing/2014/main" id="{8BBF0FC5-62E6-430C-A492-ABBA341D59C0}"/>
              </a:ext>
            </a:extLst>
          </p:cNvPr>
          <p:cNvSpPr/>
          <p:nvPr/>
        </p:nvSpPr>
        <p:spPr>
          <a:xfrm>
            <a:off x="1243799" y="3360744"/>
            <a:ext cx="1656479" cy="1440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ADMINISTRATION DES QUESTIONNAIRES</a:t>
            </a:r>
          </a:p>
        </p:txBody>
      </p:sp>
      <p:sp>
        <p:nvSpPr>
          <p:cNvPr id="52" name="Rectangle 51">
            <a:extLst>
              <a:ext uri="{FF2B5EF4-FFF2-40B4-BE49-F238E27FC236}">
                <a16:creationId xmlns:a16="http://schemas.microsoft.com/office/drawing/2014/main" id="{17C6ABF9-0A46-4506-89DD-093F1E939A79}"/>
              </a:ext>
            </a:extLst>
          </p:cNvPr>
          <p:cNvSpPr/>
          <p:nvPr/>
        </p:nvSpPr>
        <p:spPr>
          <a:xfrm>
            <a:off x="1232191" y="4860222"/>
            <a:ext cx="1668087" cy="144000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TRAVAUX D’ANALYSE ET DE SYNTHÈSE</a:t>
            </a:r>
          </a:p>
        </p:txBody>
      </p:sp>
      <p:sp>
        <p:nvSpPr>
          <p:cNvPr id="33" name="Rectangle 32">
            <a:extLst>
              <a:ext uri="{FF2B5EF4-FFF2-40B4-BE49-F238E27FC236}">
                <a16:creationId xmlns:a16="http://schemas.microsoft.com/office/drawing/2014/main" id="{84A18F44-4599-4709-81C3-C9C8D1C749F3}"/>
              </a:ext>
            </a:extLst>
          </p:cNvPr>
          <p:cNvSpPr/>
          <p:nvPr/>
        </p:nvSpPr>
        <p:spPr>
          <a:xfrm>
            <a:off x="1233877" y="6301012"/>
            <a:ext cx="7308000" cy="333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000" b="1" dirty="0">
                <a:solidFill>
                  <a:srgbClr val="1E1348"/>
                </a:solidFill>
              </a:rPr>
              <a:t>19 décembre 2023 : partage des premiers résultats avec les membres du comité élargi pour discussion</a:t>
            </a:r>
          </a:p>
        </p:txBody>
      </p:sp>
      <p:sp>
        <p:nvSpPr>
          <p:cNvPr id="34" name="Rectangle 33">
            <a:extLst>
              <a:ext uri="{FF2B5EF4-FFF2-40B4-BE49-F238E27FC236}">
                <a16:creationId xmlns:a16="http://schemas.microsoft.com/office/drawing/2014/main" id="{890EE0DB-791D-49BC-90D6-1D8891536DC3}"/>
              </a:ext>
            </a:extLst>
          </p:cNvPr>
          <p:cNvSpPr/>
          <p:nvPr/>
        </p:nvSpPr>
        <p:spPr>
          <a:xfrm>
            <a:off x="829161" y="1598508"/>
            <a:ext cx="387855" cy="14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200" b="1" dirty="0">
                <a:solidFill>
                  <a:schemeClr val="bg1"/>
                </a:solidFill>
              </a:rPr>
              <a:t>Phase 1 </a:t>
            </a:r>
          </a:p>
          <a:p>
            <a:pPr algn="ctr"/>
            <a:r>
              <a:rPr lang="fr-FR" sz="1000" b="1" dirty="0">
                <a:solidFill>
                  <a:schemeClr val="bg1"/>
                </a:solidFill>
              </a:rPr>
              <a:t>(janv. – avr. 2023) </a:t>
            </a:r>
          </a:p>
        </p:txBody>
      </p:sp>
      <p:sp>
        <p:nvSpPr>
          <p:cNvPr id="36" name="Rectangle 35">
            <a:extLst>
              <a:ext uri="{FF2B5EF4-FFF2-40B4-BE49-F238E27FC236}">
                <a16:creationId xmlns:a16="http://schemas.microsoft.com/office/drawing/2014/main" id="{EF8C1849-996C-4D88-A768-D861C4E98021}"/>
              </a:ext>
            </a:extLst>
          </p:cNvPr>
          <p:cNvSpPr/>
          <p:nvPr/>
        </p:nvSpPr>
        <p:spPr>
          <a:xfrm>
            <a:off x="823920" y="3360744"/>
            <a:ext cx="387855" cy="1440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200" b="1" dirty="0">
                <a:solidFill>
                  <a:schemeClr val="bg1"/>
                </a:solidFill>
              </a:rPr>
              <a:t>Phase 2 </a:t>
            </a:r>
          </a:p>
          <a:p>
            <a:pPr algn="ctr"/>
            <a:r>
              <a:rPr lang="fr-FR" sz="1000" b="1" dirty="0">
                <a:solidFill>
                  <a:schemeClr val="bg1"/>
                </a:solidFill>
              </a:rPr>
              <a:t>(mai – déc. 2023)</a:t>
            </a:r>
          </a:p>
        </p:txBody>
      </p:sp>
      <p:sp>
        <p:nvSpPr>
          <p:cNvPr id="38" name="Rectangle 37">
            <a:extLst>
              <a:ext uri="{FF2B5EF4-FFF2-40B4-BE49-F238E27FC236}">
                <a16:creationId xmlns:a16="http://schemas.microsoft.com/office/drawing/2014/main" id="{0C742B01-866F-4F48-BD1E-2975F9D3391F}"/>
              </a:ext>
            </a:extLst>
          </p:cNvPr>
          <p:cNvSpPr/>
          <p:nvPr/>
        </p:nvSpPr>
        <p:spPr>
          <a:xfrm>
            <a:off x="823919" y="4860222"/>
            <a:ext cx="387855" cy="144000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200" b="1" dirty="0">
                <a:solidFill>
                  <a:schemeClr val="bg1"/>
                </a:solidFill>
              </a:rPr>
              <a:t>Phase 3</a:t>
            </a:r>
          </a:p>
          <a:p>
            <a:pPr algn="ctr"/>
            <a:r>
              <a:rPr lang="fr-FR" sz="1000" b="1" dirty="0">
                <a:solidFill>
                  <a:schemeClr val="bg1"/>
                </a:solidFill>
              </a:rPr>
              <a:t>(sept. déc. 2023)</a:t>
            </a:r>
          </a:p>
        </p:txBody>
      </p:sp>
      <p:sp>
        <p:nvSpPr>
          <p:cNvPr id="56" name="Rectangle 55">
            <a:extLst>
              <a:ext uri="{FF2B5EF4-FFF2-40B4-BE49-F238E27FC236}">
                <a16:creationId xmlns:a16="http://schemas.microsoft.com/office/drawing/2014/main" id="{1D4CCB80-48F7-4C5E-BC1F-35AF0CCFDC51}"/>
              </a:ext>
            </a:extLst>
          </p:cNvPr>
          <p:cNvSpPr/>
          <p:nvPr/>
        </p:nvSpPr>
        <p:spPr>
          <a:xfrm>
            <a:off x="8193858" y="3637451"/>
            <a:ext cx="3834328" cy="859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fr-FR" sz="1100" b="1" dirty="0">
                <a:solidFill>
                  <a:srgbClr val="1E1348"/>
                </a:solidFill>
              </a:rPr>
              <a:t>Près de 100 % de réponses positives aux sollicitations pour les auditions</a:t>
            </a:r>
          </a:p>
          <a:p>
            <a:pPr marL="285750" indent="-285750">
              <a:buFontTx/>
              <a:buChar char="-"/>
            </a:pPr>
            <a:r>
              <a:rPr lang="fr-FR" sz="1100" b="1" dirty="0">
                <a:solidFill>
                  <a:srgbClr val="1E1348"/>
                </a:solidFill>
              </a:rPr>
              <a:t>Plus de 30 entretiens menés </a:t>
            </a:r>
            <a:r>
              <a:rPr lang="fr-FR" sz="1100" dirty="0">
                <a:solidFill>
                  <a:srgbClr val="1E1348"/>
                </a:solidFill>
              </a:rPr>
              <a:t>avec les acteurs représentants des différentes catégories du secteur</a:t>
            </a:r>
          </a:p>
        </p:txBody>
      </p:sp>
      <p:cxnSp>
        <p:nvCxnSpPr>
          <p:cNvPr id="123" name="Connecteur droit 122">
            <a:extLst>
              <a:ext uri="{FF2B5EF4-FFF2-40B4-BE49-F238E27FC236}">
                <a16:creationId xmlns:a16="http://schemas.microsoft.com/office/drawing/2014/main" id="{04D26E34-A4DE-4AB2-B3D8-C743EA133631}"/>
              </a:ext>
            </a:extLst>
          </p:cNvPr>
          <p:cNvCxnSpPr>
            <a:cxnSpLocks/>
          </p:cNvCxnSpPr>
          <p:nvPr/>
        </p:nvCxnSpPr>
        <p:spPr>
          <a:xfrm flipV="1">
            <a:off x="838089" y="3312327"/>
            <a:ext cx="4968000" cy="5602"/>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7F8C87B7-71D5-4042-95F4-AF824E65E33D}"/>
              </a:ext>
            </a:extLst>
          </p:cNvPr>
          <p:cNvSpPr/>
          <p:nvPr/>
        </p:nvSpPr>
        <p:spPr>
          <a:xfrm>
            <a:off x="8193858" y="4430959"/>
            <a:ext cx="3852833" cy="909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fr-FR" sz="1100" dirty="0">
                <a:solidFill>
                  <a:srgbClr val="1E1348"/>
                </a:solidFill>
              </a:rPr>
              <a:t>Plus de </a:t>
            </a:r>
            <a:r>
              <a:rPr lang="fr-FR" sz="1100" b="1" dirty="0">
                <a:solidFill>
                  <a:srgbClr val="1E1348"/>
                </a:solidFill>
              </a:rPr>
              <a:t>800 acteurs ciblés</a:t>
            </a:r>
          </a:p>
          <a:p>
            <a:pPr marL="285750" indent="-285750">
              <a:buFontTx/>
              <a:buChar char="-"/>
            </a:pPr>
            <a:r>
              <a:rPr lang="fr-FR" sz="1100" dirty="0">
                <a:solidFill>
                  <a:srgbClr val="1E1348"/>
                </a:solidFill>
              </a:rPr>
              <a:t>Des </a:t>
            </a:r>
            <a:r>
              <a:rPr lang="fr-FR" sz="1100" b="1" dirty="0">
                <a:solidFill>
                  <a:srgbClr val="1E1348"/>
                </a:solidFill>
              </a:rPr>
              <a:t>taux de réponses variables </a:t>
            </a:r>
            <a:r>
              <a:rPr lang="fr-FR" sz="1100" dirty="0">
                <a:solidFill>
                  <a:srgbClr val="1E1348"/>
                </a:solidFill>
              </a:rPr>
              <a:t>suivant les catégories d’acteurs, </a:t>
            </a:r>
            <a:r>
              <a:rPr lang="fr-FR" sz="1100" b="1" dirty="0">
                <a:solidFill>
                  <a:srgbClr val="1E1348"/>
                </a:solidFill>
              </a:rPr>
              <a:t>en moyenne </a:t>
            </a:r>
            <a:r>
              <a:rPr lang="fr-FR" sz="1100" dirty="0">
                <a:solidFill>
                  <a:srgbClr val="1E1348"/>
                </a:solidFill>
              </a:rPr>
              <a:t>un taux de réponse </a:t>
            </a:r>
            <a:r>
              <a:rPr lang="fr-FR" sz="1100" b="1" dirty="0">
                <a:solidFill>
                  <a:srgbClr val="1E1348"/>
                </a:solidFill>
              </a:rPr>
              <a:t>inférieur à 50 %</a:t>
            </a:r>
          </a:p>
        </p:txBody>
      </p:sp>
      <p:sp>
        <p:nvSpPr>
          <p:cNvPr id="131" name="Triangle isocèle 130">
            <a:extLst>
              <a:ext uri="{FF2B5EF4-FFF2-40B4-BE49-F238E27FC236}">
                <a16:creationId xmlns:a16="http://schemas.microsoft.com/office/drawing/2014/main" id="{D0F8D351-0D89-4A70-8C63-8E32BDA1342D}"/>
              </a:ext>
            </a:extLst>
          </p:cNvPr>
          <p:cNvSpPr/>
          <p:nvPr/>
        </p:nvSpPr>
        <p:spPr>
          <a:xfrm>
            <a:off x="852211" y="3077976"/>
            <a:ext cx="243949" cy="214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fr-FR" sz="1200" dirty="0"/>
          </a:p>
        </p:txBody>
      </p:sp>
      <p:sp>
        <p:nvSpPr>
          <p:cNvPr id="132" name="Rectangle 131">
            <a:extLst>
              <a:ext uri="{FF2B5EF4-FFF2-40B4-BE49-F238E27FC236}">
                <a16:creationId xmlns:a16="http://schemas.microsoft.com/office/drawing/2014/main" id="{A141D9B6-9DFD-4546-A8DA-6DB879996754}"/>
              </a:ext>
            </a:extLst>
          </p:cNvPr>
          <p:cNvSpPr/>
          <p:nvPr/>
        </p:nvSpPr>
        <p:spPr>
          <a:xfrm>
            <a:off x="1233877" y="3137076"/>
            <a:ext cx="2778667" cy="194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r>
              <a:rPr lang="fr-FR" sz="1000" b="1" dirty="0">
                <a:solidFill>
                  <a:schemeClr val="tx2"/>
                </a:solidFill>
              </a:rPr>
              <a:t>Avril 2023 : envoi des questionnaires</a:t>
            </a:r>
          </a:p>
        </p:txBody>
      </p:sp>
      <p:cxnSp>
        <p:nvCxnSpPr>
          <p:cNvPr id="136" name="Connecteur droit 135">
            <a:extLst>
              <a:ext uri="{FF2B5EF4-FFF2-40B4-BE49-F238E27FC236}">
                <a16:creationId xmlns:a16="http://schemas.microsoft.com/office/drawing/2014/main" id="{762B9373-75BF-4EFF-B42B-FBBF3FCA9869}"/>
              </a:ext>
            </a:extLst>
          </p:cNvPr>
          <p:cNvCxnSpPr>
            <a:cxnSpLocks/>
          </p:cNvCxnSpPr>
          <p:nvPr/>
        </p:nvCxnSpPr>
        <p:spPr>
          <a:xfrm flipV="1">
            <a:off x="838089" y="4827680"/>
            <a:ext cx="4968000" cy="5602"/>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2833D1D3-F85D-498A-9869-1EB16E6B38DD}"/>
              </a:ext>
            </a:extLst>
          </p:cNvPr>
          <p:cNvSpPr/>
          <p:nvPr/>
        </p:nvSpPr>
        <p:spPr>
          <a:xfrm>
            <a:off x="7094569" y="5358203"/>
            <a:ext cx="4968000" cy="312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2"/>
            <a:r>
              <a:rPr lang="fr-FR" sz="700" dirty="0">
                <a:solidFill>
                  <a:srgbClr val="1E1348"/>
                </a:solidFill>
              </a:rPr>
              <a:t>1 – Principalement les radios nationales et la presse </a:t>
            </a:r>
          </a:p>
        </p:txBody>
      </p:sp>
      <p:sp>
        <p:nvSpPr>
          <p:cNvPr id="152" name="Rectangle 151">
            <a:extLst>
              <a:ext uri="{FF2B5EF4-FFF2-40B4-BE49-F238E27FC236}">
                <a16:creationId xmlns:a16="http://schemas.microsoft.com/office/drawing/2014/main" id="{C097EDB9-F939-4D44-9DFC-46DBCB81196A}"/>
              </a:ext>
            </a:extLst>
          </p:cNvPr>
          <p:cNvSpPr/>
          <p:nvPr/>
        </p:nvSpPr>
        <p:spPr>
          <a:xfrm>
            <a:off x="7094569" y="5498989"/>
            <a:ext cx="4968000" cy="252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2"/>
            <a:r>
              <a:rPr lang="fr-FR" sz="700" dirty="0">
                <a:solidFill>
                  <a:srgbClr val="1E1348"/>
                </a:solidFill>
              </a:rPr>
              <a:t>2 – Principales plateformes de diffusion en streaming et agrégateurs de contenus – ne prend pas en compte les plateformes propriétaires</a:t>
            </a:r>
          </a:p>
        </p:txBody>
      </p:sp>
      <p:sp>
        <p:nvSpPr>
          <p:cNvPr id="153" name="Rectangle 152">
            <a:extLst>
              <a:ext uri="{FF2B5EF4-FFF2-40B4-BE49-F238E27FC236}">
                <a16:creationId xmlns:a16="http://schemas.microsoft.com/office/drawing/2014/main" id="{79A14186-E644-4F72-811A-E77F4BF3669A}"/>
              </a:ext>
            </a:extLst>
          </p:cNvPr>
          <p:cNvSpPr/>
          <p:nvPr/>
        </p:nvSpPr>
        <p:spPr>
          <a:xfrm>
            <a:off x="7094569" y="5772663"/>
            <a:ext cx="4968000" cy="345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2"/>
            <a:r>
              <a:rPr lang="fr-FR" sz="700" dirty="0">
                <a:solidFill>
                  <a:srgbClr val="1E1348"/>
                </a:solidFill>
              </a:rPr>
              <a:t>3 – Acteurs intermédiaires dont l’activité principale est la monétisation de contenus – pure </a:t>
            </a:r>
            <a:r>
              <a:rPr lang="fr-FR" sz="700" dirty="0" err="1">
                <a:solidFill>
                  <a:srgbClr val="1E1348"/>
                </a:solidFill>
              </a:rPr>
              <a:t>player</a:t>
            </a:r>
            <a:r>
              <a:rPr lang="fr-FR" sz="700" dirty="0">
                <a:solidFill>
                  <a:srgbClr val="1E1348"/>
                </a:solidFill>
              </a:rPr>
              <a:t> non intégrés</a:t>
            </a:r>
          </a:p>
          <a:p>
            <a:pPr marL="0" lvl="2"/>
            <a:r>
              <a:rPr lang="fr-FR" sz="700" dirty="0">
                <a:solidFill>
                  <a:srgbClr val="1E1348"/>
                </a:solidFill>
              </a:rPr>
              <a:t>4 – Auteurs ciblés via la SCAM, la SACD et d’autres réseaux (d’auteurs)</a:t>
            </a:r>
          </a:p>
        </p:txBody>
      </p:sp>
      <p:grpSp>
        <p:nvGrpSpPr>
          <p:cNvPr id="171" name="Groupe 170">
            <a:extLst>
              <a:ext uri="{FF2B5EF4-FFF2-40B4-BE49-F238E27FC236}">
                <a16:creationId xmlns:a16="http://schemas.microsoft.com/office/drawing/2014/main" id="{F35A878E-A759-4504-8963-54683B2031BF}"/>
              </a:ext>
            </a:extLst>
          </p:cNvPr>
          <p:cNvGrpSpPr/>
          <p:nvPr/>
        </p:nvGrpSpPr>
        <p:grpSpPr>
          <a:xfrm>
            <a:off x="7296715" y="1271773"/>
            <a:ext cx="4732987" cy="2330832"/>
            <a:chOff x="8128083" y="1531470"/>
            <a:chExt cx="3628488" cy="3024074"/>
          </a:xfrm>
        </p:grpSpPr>
        <p:grpSp>
          <p:nvGrpSpPr>
            <p:cNvPr id="170" name="Groupe 169">
              <a:extLst>
                <a:ext uri="{FF2B5EF4-FFF2-40B4-BE49-F238E27FC236}">
                  <a16:creationId xmlns:a16="http://schemas.microsoft.com/office/drawing/2014/main" id="{205ED742-8115-4077-B640-5FF560AAADD8}"/>
                </a:ext>
              </a:extLst>
            </p:cNvPr>
            <p:cNvGrpSpPr/>
            <p:nvPr/>
          </p:nvGrpSpPr>
          <p:grpSpPr>
            <a:xfrm>
              <a:off x="8128083" y="1783781"/>
              <a:ext cx="1508730" cy="2771763"/>
              <a:chOff x="6529369" y="1795884"/>
              <a:chExt cx="1508730" cy="2771763"/>
            </a:xfrm>
          </p:grpSpPr>
          <p:grpSp>
            <p:nvGrpSpPr>
              <p:cNvPr id="62" name="Groupe 61">
                <a:extLst>
                  <a:ext uri="{FF2B5EF4-FFF2-40B4-BE49-F238E27FC236}">
                    <a16:creationId xmlns:a16="http://schemas.microsoft.com/office/drawing/2014/main" id="{4C83045D-469A-4818-A3CC-BF342FB61C7E}"/>
                  </a:ext>
                </a:extLst>
              </p:cNvPr>
              <p:cNvGrpSpPr/>
              <p:nvPr/>
            </p:nvGrpSpPr>
            <p:grpSpPr>
              <a:xfrm>
                <a:off x="6529369" y="1801965"/>
                <a:ext cx="1399363" cy="2765682"/>
                <a:chOff x="1177929" y="1474915"/>
                <a:chExt cx="1185965" cy="3351781"/>
              </a:xfrm>
            </p:grpSpPr>
            <p:sp>
              <p:nvSpPr>
                <p:cNvPr id="84" name="Rectangle 83">
                  <a:extLst>
                    <a:ext uri="{FF2B5EF4-FFF2-40B4-BE49-F238E27FC236}">
                      <a16:creationId xmlns:a16="http://schemas.microsoft.com/office/drawing/2014/main" id="{E2F5F61F-1AD1-4B97-ADBC-0E59DDA247E0}"/>
                    </a:ext>
                  </a:extLst>
                </p:cNvPr>
                <p:cNvSpPr/>
                <p:nvPr/>
              </p:nvSpPr>
              <p:spPr>
                <a:xfrm>
                  <a:off x="1177929" y="1474915"/>
                  <a:ext cx="1185965" cy="466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900" b="1" dirty="0">
                      <a:solidFill>
                        <a:schemeClr val="bg1"/>
                      </a:solidFill>
                    </a:rPr>
                    <a:t>EDITEURS</a:t>
                  </a:r>
                  <a:r>
                    <a:rPr lang="fr-FR" sz="900" b="1" baseline="30000" dirty="0">
                      <a:solidFill>
                        <a:schemeClr val="bg1"/>
                      </a:solidFill>
                    </a:rPr>
                    <a:t>1</a:t>
                  </a:r>
                </a:p>
              </p:txBody>
            </p:sp>
            <p:sp>
              <p:nvSpPr>
                <p:cNvPr id="85" name="Rectangle 84">
                  <a:extLst>
                    <a:ext uri="{FF2B5EF4-FFF2-40B4-BE49-F238E27FC236}">
                      <a16:creationId xmlns:a16="http://schemas.microsoft.com/office/drawing/2014/main" id="{45A9BC98-64A8-46C5-BDC3-857D9005368A}"/>
                    </a:ext>
                  </a:extLst>
                </p:cNvPr>
                <p:cNvSpPr/>
                <p:nvPr/>
              </p:nvSpPr>
              <p:spPr>
                <a:xfrm>
                  <a:off x="1177929" y="2051965"/>
                  <a:ext cx="1185965" cy="466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900" b="1" dirty="0">
                      <a:solidFill>
                        <a:schemeClr val="bg1"/>
                      </a:solidFill>
                    </a:rPr>
                    <a:t>STUDIOS DE PROD. « PURE PLAYER »</a:t>
                  </a:r>
                  <a:endParaRPr lang="fr-FR" sz="900" b="1" baseline="30000" dirty="0">
                    <a:solidFill>
                      <a:schemeClr val="bg1"/>
                    </a:solidFill>
                  </a:endParaRPr>
                </a:p>
              </p:txBody>
            </p:sp>
            <p:sp>
              <p:nvSpPr>
                <p:cNvPr id="86" name="Rectangle 85">
                  <a:extLst>
                    <a:ext uri="{FF2B5EF4-FFF2-40B4-BE49-F238E27FC236}">
                      <a16:creationId xmlns:a16="http://schemas.microsoft.com/office/drawing/2014/main" id="{DB212208-771A-4BB7-A8D5-6782DB6BF0FB}"/>
                    </a:ext>
                  </a:extLst>
                </p:cNvPr>
                <p:cNvSpPr/>
                <p:nvPr/>
              </p:nvSpPr>
              <p:spPr>
                <a:xfrm>
                  <a:off x="1177929" y="2629015"/>
                  <a:ext cx="1185965" cy="466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900" b="1" dirty="0">
                      <a:solidFill>
                        <a:schemeClr val="bg1"/>
                      </a:solidFill>
                    </a:rPr>
                    <a:t>HÉBERGEURS</a:t>
                  </a:r>
                </a:p>
              </p:txBody>
            </p:sp>
            <p:sp>
              <p:nvSpPr>
                <p:cNvPr id="87" name="Rectangle 86">
                  <a:extLst>
                    <a:ext uri="{FF2B5EF4-FFF2-40B4-BE49-F238E27FC236}">
                      <a16:creationId xmlns:a16="http://schemas.microsoft.com/office/drawing/2014/main" id="{34BF7E76-0D1D-41FA-B1B8-F7FD1C19B45F}"/>
                    </a:ext>
                  </a:extLst>
                </p:cNvPr>
                <p:cNvSpPr/>
                <p:nvPr/>
              </p:nvSpPr>
              <p:spPr>
                <a:xfrm>
                  <a:off x="1177929" y="3206064"/>
                  <a:ext cx="1185965" cy="466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900" b="1" dirty="0">
                      <a:solidFill>
                        <a:schemeClr val="bg1"/>
                      </a:solidFill>
                    </a:rPr>
                    <a:t>PLATEFORMES DITES DE  DIFFUSION OU D’ÉCOUTE </a:t>
                  </a:r>
                  <a:r>
                    <a:rPr lang="fr-FR" sz="900" b="1" baseline="30000" dirty="0">
                      <a:solidFill>
                        <a:schemeClr val="bg1"/>
                      </a:solidFill>
                    </a:rPr>
                    <a:t>2</a:t>
                  </a:r>
                </a:p>
              </p:txBody>
            </p:sp>
            <p:sp>
              <p:nvSpPr>
                <p:cNvPr id="88" name="Rectangle 87">
                  <a:extLst>
                    <a:ext uri="{FF2B5EF4-FFF2-40B4-BE49-F238E27FC236}">
                      <a16:creationId xmlns:a16="http://schemas.microsoft.com/office/drawing/2014/main" id="{C1CC6F46-0092-4CFF-B594-69747F42F120}"/>
                    </a:ext>
                  </a:extLst>
                </p:cNvPr>
                <p:cNvSpPr/>
                <p:nvPr/>
              </p:nvSpPr>
              <p:spPr>
                <a:xfrm>
                  <a:off x="1177929" y="3783115"/>
                  <a:ext cx="1185965" cy="466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900" b="1" dirty="0">
                      <a:solidFill>
                        <a:schemeClr val="bg1"/>
                      </a:solidFill>
                    </a:rPr>
                    <a:t>ACTEURS DE LA MONÉTISATION</a:t>
                  </a:r>
                  <a:r>
                    <a:rPr lang="fr-FR" sz="900" b="1" baseline="30000" dirty="0">
                      <a:solidFill>
                        <a:schemeClr val="bg1"/>
                      </a:solidFill>
                    </a:rPr>
                    <a:t>3</a:t>
                  </a:r>
                </a:p>
              </p:txBody>
            </p:sp>
            <p:sp>
              <p:nvSpPr>
                <p:cNvPr id="89" name="Rectangle 88">
                  <a:extLst>
                    <a:ext uri="{FF2B5EF4-FFF2-40B4-BE49-F238E27FC236}">
                      <a16:creationId xmlns:a16="http://schemas.microsoft.com/office/drawing/2014/main" id="{0FC1F6A8-6D9E-4D2E-8AEF-B587182F0D10}"/>
                    </a:ext>
                  </a:extLst>
                </p:cNvPr>
                <p:cNvSpPr/>
                <p:nvPr/>
              </p:nvSpPr>
              <p:spPr>
                <a:xfrm>
                  <a:off x="1177929" y="4360165"/>
                  <a:ext cx="1185965" cy="466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900" b="1" dirty="0">
                      <a:solidFill>
                        <a:schemeClr val="bg1"/>
                      </a:solidFill>
                    </a:rPr>
                    <a:t>AUTEURS (replay et natifs) </a:t>
                  </a:r>
                  <a:r>
                    <a:rPr lang="fr-FR" sz="900" b="1" baseline="30000" dirty="0">
                      <a:solidFill>
                        <a:schemeClr val="bg1"/>
                      </a:solidFill>
                    </a:rPr>
                    <a:t>4</a:t>
                  </a:r>
                </a:p>
              </p:txBody>
            </p:sp>
          </p:grpSp>
          <p:sp>
            <p:nvSpPr>
              <p:cNvPr id="75" name="Organigramme : Processus 26">
                <a:extLst>
                  <a:ext uri="{FF2B5EF4-FFF2-40B4-BE49-F238E27FC236}">
                    <a16:creationId xmlns:a16="http://schemas.microsoft.com/office/drawing/2014/main" id="{96E7BBAF-A1A1-41A0-8F03-4343B1930CEB}"/>
                  </a:ext>
                </a:extLst>
              </p:cNvPr>
              <p:cNvSpPr/>
              <p:nvPr/>
            </p:nvSpPr>
            <p:spPr>
              <a:xfrm rot="5400000">
                <a:off x="7820793" y="1963532"/>
                <a:ext cx="384954" cy="4965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6" name="Organigramme : Processus 26">
                <a:extLst>
                  <a:ext uri="{FF2B5EF4-FFF2-40B4-BE49-F238E27FC236}">
                    <a16:creationId xmlns:a16="http://schemas.microsoft.com/office/drawing/2014/main" id="{A6F8AD54-DFA4-4693-A500-6CB8E617D6A8}"/>
                  </a:ext>
                </a:extLst>
              </p:cNvPr>
              <p:cNvSpPr/>
              <p:nvPr/>
            </p:nvSpPr>
            <p:spPr>
              <a:xfrm rot="5400000">
                <a:off x="7820793" y="2439678"/>
                <a:ext cx="384954" cy="4965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7" name="Organigramme : Processus 26">
                <a:extLst>
                  <a:ext uri="{FF2B5EF4-FFF2-40B4-BE49-F238E27FC236}">
                    <a16:creationId xmlns:a16="http://schemas.microsoft.com/office/drawing/2014/main" id="{8F3F1E88-4404-4034-8149-26449755EA99}"/>
                  </a:ext>
                </a:extLst>
              </p:cNvPr>
              <p:cNvSpPr/>
              <p:nvPr/>
            </p:nvSpPr>
            <p:spPr>
              <a:xfrm rot="5400000">
                <a:off x="7820793" y="2915824"/>
                <a:ext cx="384954" cy="4965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8" name="Organigramme : Processus 26">
                <a:extLst>
                  <a:ext uri="{FF2B5EF4-FFF2-40B4-BE49-F238E27FC236}">
                    <a16:creationId xmlns:a16="http://schemas.microsoft.com/office/drawing/2014/main" id="{B809CF3F-DE6B-45DC-9576-B7F6C3BF4800}"/>
                  </a:ext>
                </a:extLst>
              </p:cNvPr>
              <p:cNvSpPr/>
              <p:nvPr/>
            </p:nvSpPr>
            <p:spPr>
              <a:xfrm rot="5400000">
                <a:off x="7820793" y="3391970"/>
                <a:ext cx="384954" cy="4965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9" name="Organigramme : Processus 26">
                <a:extLst>
                  <a:ext uri="{FF2B5EF4-FFF2-40B4-BE49-F238E27FC236}">
                    <a16:creationId xmlns:a16="http://schemas.microsoft.com/office/drawing/2014/main" id="{110872BD-2411-4BA1-84E6-8A2DB3033D01}"/>
                  </a:ext>
                </a:extLst>
              </p:cNvPr>
              <p:cNvSpPr/>
              <p:nvPr/>
            </p:nvSpPr>
            <p:spPr>
              <a:xfrm rot="5400000">
                <a:off x="7820793" y="3868115"/>
                <a:ext cx="384954" cy="4965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80" name="Organigramme : Processus 26">
                <a:extLst>
                  <a:ext uri="{FF2B5EF4-FFF2-40B4-BE49-F238E27FC236}">
                    <a16:creationId xmlns:a16="http://schemas.microsoft.com/office/drawing/2014/main" id="{4A55A85B-F135-46B1-9E0B-D24705E48CC9}"/>
                  </a:ext>
                </a:extLst>
              </p:cNvPr>
              <p:cNvSpPr/>
              <p:nvPr/>
            </p:nvSpPr>
            <p:spPr>
              <a:xfrm rot="5400000">
                <a:off x="7820793" y="4344261"/>
                <a:ext cx="384954" cy="4965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grpSp>
        <p:grpSp>
          <p:nvGrpSpPr>
            <p:cNvPr id="169" name="Groupe 168">
              <a:extLst>
                <a:ext uri="{FF2B5EF4-FFF2-40B4-BE49-F238E27FC236}">
                  <a16:creationId xmlns:a16="http://schemas.microsoft.com/office/drawing/2014/main" id="{157DA32C-8FEC-4F2E-9FC2-3EA9AC788C98}"/>
                </a:ext>
              </a:extLst>
            </p:cNvPr>
            <p:cNvGrpSpPr/>
            <p:nvPr/>
          </p:nvGrpSpPr>
          <p:grpSpPr>
            <a:xfrm>
              <a:off x="9582197" y="1531470"/>
              <a:ext cx="2174374" cy="2908602"/>
              <a:chOff x="7953574" y="1531470"/>
              <a:chExt cx="3802997" cy="2908602"/>
            </a:xfrm>
          </p:grpSpPr>
          <p:sp>
            <p:nvSpPr>
              <p:cNvPr id="63" name="Rectangle 62">
                <a:extLst>
                  <a:ext uri="{FF2B5EF4-FFF2-40B4-BE49-F238E27FC236}">
                    <a16:creationId xmlns:a16="http://schemas.microsoft.com/office/drawing/2014/main" id="{90CBE178-D866-458D-BC2B-E30C7F68DACE}"/>
                  </a:ext>
                </a:extLst>
              </p:cNvPr>
              <p:cNvSpPr/>
              <p:nvPr/>
            </p:nvSpPr>
            <p:spPr>
              <a:xfrm rot="16200000">
                <a:off x="9783292" y="359276"/>
                <a:ext cx="133778" cy="3282143"/>
              </a:xfrm>
              <a:prstGeom prst="rect">
                <a:avLst/>
              </a:prstGeom>
              <a:gradFill>
                <a:gsLst>
                  <a:gs pos="0">
                    <a:srgbClr val="FF0000"/>
                  </a:gs>
                  <a:gs pos="34000">
                    <a:srgbClr val="FFC000"/>
                  </a:gs>
                  <a:gs pos="59000">
                    <a:srgbClr val="FFEA00"/>
                  </a:gs>
                  <a:gs pos="72000">
                    <a:srgbClr val="FFFF00"/>
                  </a:gs>
                  <a:gs pos="100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4" name="Triangle isocèle 63">
                <a:extLst>
                  <a:ext uri="{FF2B5EF4-FFF2-40B4-BE49-F238E27FC236}">
                    <a16:creationId xmlns:a16="http://schemas.microsoft.com/office/drawing/2014/main" id="{C014EE97-7691-4075-B3F8-F0C8389BC436}"/>
                  </a:ext>
                </a:extLst>
              </p:cNvPr>
              <p:cNvSpPr/>
              <p:nvPr/>
            </p:nvSpPr>
            <p:spPr>
              <a:xfrm rot="10800000">
                <a:off x="9571298" y="1793023"/>
                <a:ext cx="208821" cy="13377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5" name="Rectangle 64">
                <a:extLst>
                  <a:ext uri="{FF2B5EF4-FFF2-40B4-BE49-F238E27FC236}">
                    <a16:creationId xmlns:a16="http://schemas.microsoft.com/office/drawing/2014/main" id="{DA271D01-E1A3-499D-9409-6E8D4C6FAA41}"/>
                  </a:ext>
                </a:extLst>
              </p:cNvPr>
              <p:cNvSpPr/>
              <p:nvPr/>
            </p:nvSpPr>
            <p:spPr>
              <a:xfrm rot="16200000">
                <a:off x="9783292" y="833842"/>
                <a:ext cx="133778" cy="3282143"/>
              </a:xfrm>
              <a:prstGeom prst="rect">
                <a:avLst/>
              </a:prstGeom>
              <a:gradFill>
                <a:gsLst>
                  <a:gs pos="0">
                    <a:srgbClr val="FF0000"/>
                  </a:gs>
                  <a:gs pos="34000">
                    <a:srgbClr val="FFC000"/>
                  </a:gs>
                  <a:gs pos="59000">
                    <a:srgbClr val="FFEA00"/>
                  </a:gs>
                  <a:gs pos="72000">
                    <a:srgbClr val="FFFF00"/>
                  </a:gs>
                  <a:gs pos="100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6" name="Triangle isocèle 65">
                <a:extLst>
                  <a:ext uri="{FF2B5EF4-FFF2-40B4-BE49-F238E27FC236}">
                    <a16:creationId xmlns:a16="http://schemas.microsoft.com/office/drawing/2014/main" id="{E727F271-7353-43EB-A9EF-10D608E00BBA}"/>
                  </a:ext>
                </a:extLst>
              </p:cNvPr>
              <p:cNvSpPr/>
              <p:nvPr/>
            </p:nvSpPr>
            <p:spPr>
              <a:xfrm rot="10800000">
                <a:off x="9378342" y="2263075"/>
                <a:ext cx="208821" cy="13377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7" name="Rectangle 66">
                <a:extLst>
                  <a:ext uri="{FF2B5EF4-FFF2-40B4-BE49-F238E27FC236}">
                    <a16:creationId xmlns:a16="http://schemas.microsoft.com/office/drawing/2014/main" id="{34A89374-7D29-44E1-AC42-18D665679938}"/>
                  </a:ext>
                </a:extLst>
              </p:cNvPr>
              <p:cNvSpPr/>
              <p:nvPr/>
            </p:nvSpPr>
            <p:spPr>
              <a:xfrm rot="16200000">
                <a:off x="9783292" y="1308409"/>
                <a:ext cx="133778" cy="3282143"/>
              </a:xfrm>
              <a:prstGeom prst="rect">
                <a:avLst/>
              </a:prstGeom>
              <a:gradFill>
                <a:gsLst>
                  <a:gs pos="0">
                    <a:srgbClr val="FF0000"/>
                  </a:gs>
                  <a:gs pos="34000">
                    <a:srgbClr val="FFC000"/>
                  </a:gs>
                  <a:gs pos="59000">
                    <a:srgbClr val="FFEA00"/>
                  </a:gs>
                  <a:gs pos="72000">
                    <a:srgbClr val="FFFF00"/>
                  </a:gs>
                  <a:gs pos="100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8" name="Triangle isocèle 67">
                <a:extLst>
                  <a:ext uri="{FF2B5EF4-FFF2-40B4-BE49-F238E27FC236}">
                    <a16:creationId xmlns:a16="http://schemas.microsoft.com/office/drawing/2014/main" id="{A3CED326-3AAA-48B9-9730-47A353DDBBF4}"/>
                  </a:ext>
                </a:extLst>
              </p:cNvPr>
              <p:cNvSpPr/>
              <p:nvPr/>
            </p:nvSpPr>
            <p:spPr>
              <a:xfrm rot="10800000">
                <a:off x="9543216" y="2738488"/>
                <a:ext cx="208821" cy="13377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69" name="Rectangle 68">
                <a:extLst>
                  <a:ext uri="{FF2B5EF4-FFF2-40B4-BE49-F238E27FC236}">
                    <a16:creationId xmlns:a16="http://schemas.microsoft.com/office/drawing/2014/main" id="{17CF410E-5D02-4077-8620-3A4FA87D1033}"/>
                  </a:ext>
                </a:extLst>
              </p:cNvPr>
              <p:cNvSpPr/>
              <p:nvPr/>
            </p:nvSpPr>
            <p:spPr>
              <a:xfrm rot="16200000">
                <a:off x="9783292" y="1782976"/>
                <a:ext cx="133778" cy="3282143"/>
              </a:xfrm>
              <a:prstGeom prst="rect">
                <a:avLst/>
              </a:prstGeom>
              <a:gradFill>
                <a:gsLst>
                  <a:gs pos="0">
                    <a:srgbClr val="FF0000"/>
                  </a:gs>
                  <a:gs pos="34000">
                    <a:srgbClr val="FFC000"/>
                  </a:gs>
                  <a:gs pos="59000">
                    <a:srgbClr val="FFEA00"/>
                  </a:gs>
                  <a:gs pos="72000">
                    <a:srgbClr val="FFFF00"/>
                  </a:gs>
                  <a:gs pos="100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0" name="Triangle isocèle 69">
                <a:extLst>
                  <a:ext uri="{FF2B5EF4-FFF2-40B4-BE49-F238E27FC236}">
                    <a16:creationId xmlns:a16="http://schemas.microsoft.com/office/drawing/2014/main" id="{18645275-27EC-42C8-BF61-C291BAF87A5F}"/>
                  </a:ext>
                </a:extLst>
              </p:cNvPr>
              <p:cNvSpPr/>
              <p:nvPr/>
            </p:nvSpPr>
            <p:spPr>
              <a:xfrm rot="10800000">
                <a:off x="9316780" y="3208187"/>
                <a:ext cx="208821" cy="13377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1" name="Rectangle 70">
                <a:extLst>
                  <a:ext uri="{FF2B5EF4-FFF2-40B4-BE49-F238E27FC236}">
                    <a16:creationId xmlns:a16="http://schemas.microsoft.com/office/drawing/2014/main" id="{A708A31C-BBB1-4724-A5E9-9E51A5C44E98}"/>
                  </a:ext>
                </a:extLst>
              </p:cNvPr>
              <p:cNvSpPr/>
              <p:nvPr/>
            </p:nvSpPr>
            <p:spPr>
              <a:xfrm rot="16200000">
                <a:off x="9783293" y="2257544"/>
                <a:ext cx="133778" cy="3282143"/>
              </a:xfrm>
              <a:prstGeom prst="rect">
                <a:avLst/>
              </a:prstGeom>
              <a:gradFill>
                <a:gsLst>
                  <a:gs pos="0">
                    <a:srgbClr val="FF0000"/>
                  </a:gs>
                  <a:gs pos="34000">
                    <a:srgbClr val="FFC000"/>
                  </a:gs>
                  <a:gs pos="59000">
                    <a:srgbClr val="FFEA00"/>
                  </a:gs>
                  <a:gs pos="72000">
                    <a:srgbClr val="FFFF00"/>
                  </a:gs>
                  <a:gs pos="100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2" name="Triangle isocèle 71">
                <a:extLst>
                  <a:ext uri="{FF2B5EF4-FFF2-40B4-BE49-F238E27FC236}">
                    <a16:creationId xmlns:a16="http://schemas.microsoft.com/office/drawing/2014/main" id="{6CBBD980-AE4D-4494-B834-EE7784A0981E}"/>
                  </a:ext>
                </a:extLst>
              </p:cNvPr>
              <p:cNvSpPr/>
              <p:nvPr/>
            </p:nvSpPr>
            <p:spPr>
              <a:xfrm rot="10800000">
                <a:off x="9071102" y="3678333"/>
                <a:ext cx="208821" cy="13377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3" name="Rectangle 72">
                <a:extLst>
                  <a:ext uri="{FF2B5EF4-FFF2-40B4-BE49-F238E27FC236}">
                    <a16:creationId xmlns:a16="http://schemas.microsoft.com/office/drawing/2014/main" id="{9644E7E7-ECBD-46E1-8162-32D28A5B9832}"/>
                  </a:ext>
                </a:extLst>
              </p:cNvPr>
              <p:cNvSpPr/>
              <p:nvPr/>
            </p:nvSpPr>
            <p:spPr>
              <a:xfrm rot="16200000">
                <a:off x="9783293" y="2732111"/>
                <a:ext cx="133778" cy="3282143"/>
              </a:xfrm>
              <a:prstGeom prst="rect">
                <a:avLst/>
              </a:prstGeom>
              <a:gradFill>
                <a:gsLst>
                  <a:gs pos="0">
                    <a:srgbClr val="FF0000"/>
                  </a:gs>
                  <a:gs pos="34000">
                    <a:srgbClr val="FFC000"/>
                  </a:gs>
                  <a:gs pos="59000">
                    <a:srgbClr val="FFEA00"/>
                  </a:gs>
                  <a:gs pos="72000">
                    <a:srgbClr val="FFFF00"/>
                  </a:gs>
                  <a:gs pos="100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74" name="Rectangle 73">
                <a:extLst>
                  <a:ext uri="{FF2B5EF4-FFF2-40B4-BE49-F238E27FC236}">
                    <a16:creationId xmlns:a16="http://schemas.microsoft.com/office/drawing/2014/main" id="{44ECE889-D8B4-423A-9FC3-35CB647F2BDB}"/>
                  </a:ext>
                </a:extLst>
              </p:cNvPr>
              <p:cNvSpPr/>
              <p:nvPr/>
            </p:nvSpPr>
            <p:spPr>
              <a:xfrm>
                <a:off x="8207583" y="4314056"/>
                <a:ext cx="3282142" cy="11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b="1" u="sng" dirty="0">
                  <a:solidFill>
                    <a:schemeClr val="tx2"/>
                  </a:solidFill>
                </a:endParaRPr>
              </a:p>
            </p:txBody>
          </p:sp>
          <p:sp>
            <p:nvSpPr>
              <p:cNvPr id="81" name="Triangle isocèle 80">
                <a:extLst>
                  <a:ext uri="{FF2B5EF4-FFF2-40B4-BE49-F238E27FC236}">
                    <a16:creationId xmlns:a16="http://schemas.microsoft.com/office/drawing/2014/main" id="{03D07585-B53E-472D-90EF-3B3493840FFF}"/>
                  </a:ext>
                </a:extLst>
              </p:cNvPr>
              <p:cNvSpPr/>
              <p:nvPr/>
            </p:nvSpPr>
            <p:spPr>
              <a:xfrm rot="10800000">
                <a:off x="8877024" y="4151465"/>
                <a:ext cx="208821" cy="13377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82" name="Rectangle 81">
                <a:extLst>
                  <a:ext uri="{FF2B5EF4-FFF2-40B4-BE49-F238E27FC236}">
                    <a16:creationId xmlns:a16="http://schemas.microsoft.com/office/drawing/2014/main" id="{94148347-3106-4B34-9064-ED7BEB994B22}"/>
                  </a:ext>
                </a:extLst>
              </p:cNvPr>
              <p:cNvSpPr/>
              <p:nvPr/>
            </p:nvSpPr>
            <p:spPr>
              <a:xfrm>
                <a:off x="10948200" y="1531470"/>
                <a:ext cx="808371" cy="223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100 %</a:t>
                </a:r>
                <a:endParaRPr lang="fr-FR" sz="900" i="1" u="sng" dirty="0">
                  <a:solidFill>
                    <a:schemeClr val="tx2"/>
                  </a:solidFill>
                </a:endParaRPr>
              </a:p>
            </p:txBody>
          </p:sp>
          <p:sp>
            <p:nvSpPr>
              <p:cNvPr id="83" name="Rectangle 82">
                <a:extLst>
                  <a:ext uri="{FF2B5EF4-FFF2-40B4-BE49-F238E27FC236}">
                    <a16:creationId xmlns:a16="http://schemas.microsoft.com/office/drawing/2014/main" id="{7406D8C8-C37C-4482-8D85-E96424CA7AD4}"/>
                  </a:ext>
                </a:extLst>
              </p:cNvPr>
              <p:cNvSpPr/>
              <p:nvPr/>
            </p:nvSpPr>
            <p:spPr>
              <a:xfrm>
                <a:off x="7953574" y="1541463"/>
                <a:ext cx="808371" cy="223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0 %</a:t>
                </a:r>
                <a:endParaRPr lang="fr-FR" sz="900" i="1" u="sng" dirty="0">
                  <a:solidFill>
                    <a:schemeClr val="tx2"/>
                  </a:solidFill>
                </a:endParaRPr>
              </a:p>
            </p:txBody>
          </p:sp>
          <p:sp>
            <p:nvSpPr>
              <p:cNvPr id="156" name="Triangle isocèle 155">
                <a:extLst>
                  <a:ext uri="{FF2B5EF4-FFF2-40B4-BE49-F238E27FC236}">
                    <a16:creationId xmlns:a16="http://schemas.microsoft.com/office/drawing/2014/main" id="{B556FD25-D6D7-419A-9E29-760FBF9371DC}"/>
                  </a:ext>
                </a:extLst>
              </p:cNvPr>
              <p:cNvSpPr/>
              <p:nvPr/>
            </p:nvSpPr>
            <p:spPr>
              <a:xfrm rot="10800000">
                <a:off x="11183341" y="1765522"/>
                <a:ext cx="208821" cy="133777"/>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57" name="Triangle isocèle 156">
                <a:extLst>
                  <a:ext uri="{FF2B5EF4-FFF2-40B4-BE49-F238E27FC236}">
                    <a16:creationId xmlns:a16="http://schemas.microsoft.com/office/drawing/2014/main" id="{E5CA3542-E588-4052-BEF4-0C6CBFDF5AA5}"/>
                  </a:ext>
                </a:extLst>
              </p:cNvPr>
              <p:cNvSpPr/>
              <p:nvPr/>
            </p:nvSpPr>
            <p:spPr>
              <a:xfrm rot="10800000">
                <a:off x="11183341" y="2253294"/>
                <a:ext cx="208821" cy="133777"/>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58" name="Triangle isocèle 157">
                <a:extLst>
                  <a:ext uri="{FF2B5EF4-FFF2-40B4-BE49-F238E27FC236}">
                    <a16:creationId xmlns:a16="http://schemas.microsoft.com/office/drawing/2014/main" id="{BD0A5C9C-F352-49A5-98D8-8593086F8372}"/>
                  </a:ext>
                </a:extLst>
              </p:cNvPr>
              <p:cNvSpPr/>
              <p:nvPr/>
            </p:nvSpPr>
            <p:spPr>
              <a:xfrm rot="10800000">
                <a:off x="11183341" y="2738122"/>
                <a:ext cx="208821" cy="133777"/>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59" name="Triangle isocèle 158">
                <a:extLst>
                  <a:ext uri="{FF2B5EF4-FFF2-40B4-BE49-F238E27FC236}">
                    <a16:creationId xmlns:a16="http://schemas.microsoft.com/office/drawing/2014/main" id="{5F888B59-1194-4826-A4F7-424D1DA285C1}"/>
                  </a:ext>
                </a:extLst>
              </p:cNvPr>
              <p:cNvSpPr/>
              <p:nvPr/>
            </p:nvSpPr>
            <p:spPr>
              <a:xfrm rot="10800000">
                <a:off x="11183341" y="3227942"/>
                <a:ext cx="208821" cy="133777"/>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60" name="Triangle isocèle 159">
                <a:extLst>
                  <a:ext uri="{FF2B5EF4-FFF2-40B4-BE49-F238E27FC236}">
                    <a16:creationId xmlns:a16="http://schemas.microsoft.com/office/drawing/2014/main" id="{4ABFC17C-658E-4182-A412-65596E470140}"/>
                  </a:ext>
                </a:extLst>
              </p:cNvPr>
              <p:cNvSpPr/>
              <p:nvPr/>
            </p:nvSpPr>
            <p:spPr>
              <a:xfrm rot="10800000">
                <a:off x="11183341" y="3673762"/>
                <a:ext cx="208821" cy="133777"/>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61" name="Triangle isocèle 160">
                <a:extLst>
                  <a:ext uri="{FF2B5EF4-FFF2-40B4-BE49-F238E27FC236}">
                    <a16:creationId xmlns:a16="http://schemas.microsoft.com/office/drawing/2014/main" id="{EA93F1B4-9C15-469A-8505-7C18ACA5EB6A}"/>
                  </a:ext>
                </a:extLst>
              </p:cNvPr>
              <p:cNvSpPr/>
              <p:nvPr/>
            </p:nvSpPr>
            <p:spPr>
              <a:xfrm rot="10800000">
                <a:off x="11183341" y="4142992"/>
                <a:ext cx="208821" cy="133777"/>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grpSp>
      </p:grpSp>
      <p:sp>
        <p:nvSpPr>
          <p:cNvPr id="163" name="Triangle isocèle 162">
            <a:extLst>
              <a:ext uri="{FF2B5EF4-FFF2-40B4-BE49-F238E27FC236}">
                <a16:creationId xmlns:a16="http://schemas.microsoft.com/office/drawing/2014/main" id="{A4DE2B8A-BAB5-403F-9C78-AC950B2036F5}"/>
              </a:ext>
            </a:extLst>
          </p:cNvPr>
          <p:cNvSpPr/>
          <p:nvPr/>
        </p:nvSpPr>
        <p:spPr>
          <a:xfrm rot="10800000">
            <a:off x="7523657" y="3750875"/>
            <a:ext cx="208821" cy="133777"/>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64" name="Triangle isocèle 163">
            <a:extLst>
              <a:ext uri="{FF2B5EF4-FFF2-40B4-BE49-F238E27FC236}">
                <a16:creationId xmlns:a16="http://schemas.microsoft.com/office/drawing/2014/main" id="{697DFC42-FC53-434D-86F5-9B60C9F8E0E7}"/>
              </a:ext>
            </a:extLst>
          </p:cNvPr>
          <p:cNvSpPr/>
          <p:nvPr/>
        </p:nvSpPr>
        <p:spPr>
          <a:xfrm rot="10800000">
            <a:off x="7514505" y="4501830"/>
            <a:ext cx="208821" cy="13377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65" name="Rectangle 164">
            <a:extLst>
              <a:ext uri="{FF2B5EF4-FFF2-40B4-BE49-F238E27FC236}">
                <a16:creationId xmlns:a16="http://schemas.microsoft.com/office/drawing/2014/main" id="{80186772-8D5D-4AD2-8759-21FCFAB64B2F}"/>
              </a:ext>
            </a:extLst>
          </p:cNvPr>
          <p:cNvSpPr/>
          <p:nvPr/>
        </p:nvSpPr>
        <p:spPr>
          <a:xfrm>
            <a:off x="6852752" y="3976341"/>
            <a:ext cx="1550630" cy="239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Taux de réponse aux propositions </a:t>
            </a:r>
            <a:br>
              <a:rPr lang="fr-FR" sz="900" i="1" dirty="0">
                <a:solidFill>
                  <a:schemeClr val="tx2"/>
                </a:solidFill>
              </a:rPr>
            </a:br>
            <a:r>
              <a:rPr lang="fr-FR" sz="900" i="1" dirty="0">
                <a:solidFill>
                  <a:schemeClr val="tx2"/>
                </a:solidFill>
              </a:rPr>
              <a:t>d’auditions</a:t>
            </a:r>
            <a:endParaRPr lang="fr-FR" sz="900" i="1" u="sng" dirty="0">
              <a:solidFill>
                <a:schemeClr val="tx2"/>
              </a:solidFill>
            </a:endParaRPr>
          </a:p>
        </p:txBody>
      </p:sp>
      <p:sp>
        <p:nvSpPr>
          <p:cNvPr id="166" name="Rectangle 165">
            <a:extLst>
              <a:ext uri="{FF2B5EF4-FFF2-40B4-BE49-F238E27FC236}">
                <a16:creationId xmlns:a16="http://schemas.microsoft.com/office/drawing/2014/main" id="{6009F9D8-6050-413A-8425-D3B510B59B1A}"/>
              </a:ext>
            </a:extLst>
          </p:cNvPr>
          <p:cNvSpPr/>
          <p:nvPr/>
        </p:nvSpPr>
        <p:spPr>
          <a:xfrm>
            <a:off x="6923440" y="4593519"/>
            <a:ext cx="1450953" cy="3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2"/>
                </a:solidFill>
              </a:rPr>
              <a:t>Taux de réponse aux questionnaires</a:t>
            </a:r>
            <a:endParaRPr lang="fr-FR" sz="900" i="1" u="sng" dirty="0">
              <a:solidFill>
                <a:schemeClr val="tx2"/>
              </a:solidFill>
            </a:endParaRPr>
          </a:p>
        </p:txBody>
      </p:sp>
      <p:sp>
        <p:nvSpPr>
          <p:cNvPr id="178" name="Trapèze 177">
            <a:extLst>
              <a:ext uri="{FF2B5EF4-FFF2-40B4-BE49-F238E27FC236}">
                <a16:creationId xmlns:a16="http://schemas.microsoft.com/office/drawing/2014/main" id="{43625BDD-0FBD-4CF4-B597-2A03811DC6AC}"/>
              </a:ext>
            </a:extLst>
          </p:cNvPr>
          <p:cNvSpPr/>
          <p:nvPr/>
        </p:nvSpPr>
        <p:spPr>
          <a:xfrm rot="16200000">
            <a:off x="4300235" y="2571689"/>
            <a:ext cx="4195070" cy="1225786"/>
          </a:xfrm>
          <a:prstGeom prst="trapezoi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a:extLst>
              <a:ext uri="{FF2B5EF4-FFF2-40B4-BE49-F238E27FC236}">
                <a16:creationId xmlns:a16="http://schemas.microsoft.com/office/drawing/2014/main" id="{AE6CF011-48F7-4A3C-91D9-E881AA021AB9}"/>
              </a:ext>
            </a:extLst>
          </p:cNvPr>
          <p:cNvSpPr/>
          <p:nvPr/>
        </p:nvSpPr>
        <p:spPr>
          <a:xfrm>
            <a:off x="5954122" y="2579343"/>
            <a:ext cx="971240" cy="897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1E1348"/>
                </a:solidFill>
              </a:rPr>
              <a:t>TAUX DE RÉPONSES</a:t>
            </a:r>
            <a:endParaRPr lang="fr-FR" sz="1100" dirty="0">
              <a:solidFill>
                <a:srgbClr val="1E1348"/>
              </a:solidFill>
            </a:endParaRPr>
          </a:p>
        </p:txBody>
      </p:sp>
      <p:sp>
        <p:nvSpPr>
          <p:cNvPr id="91" name="Triangle isocèle 90">
            <a:extLst>
              <a:ext uri="{FF2B5EF4-FFF2-40B4-BE49-F238E27FC236}">
                <a16:creationId xmlns:a16="http://schemas.microsoft.com/office/drawing/2014/main" id="{816F3992-42AF-4A91-8B98-5C6A6DC313CD}"/>
              </a:ext>
            </a:extLst>
          </p:cNvPr>
          <p:cNvSpPr/>
          <p:nvPr/>
        </p:nvSpPr>
        <p:spPr>
          <a:xfrm>
            <a:off x="909758" y="6579072"/>
            <a:ext cx="243949" cy="2141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fr-FR" sz="1200" dirty="0"/>
          </a:p>
        </p:txBody>
      </p:sp>
      <p:sp>
        <p:nvSpPr>
          <p:cNvPr id="92" name="Rectangle 91">
            <a:extLst>
              <a:ext uri="{FF2B5EF4-FFF2-40B4-BE49-F238E27FC236}">
                <a16:creationId xmlns:a16="http://schemas.microsoft.com/office/drawing/2014/main" id="{30D12742-09CB-4015-9D2E-E3347185D4BE}"/>
              </a:ext>
            </a:extLst>
          </p:cNvPr>
          <p:cNvSpPr/>
          <p:nvPr/>
        </p:nvSpPr>
        <p:spPr>
          <a:xfrm>
            <a:off x="1243799" y="6570149"/>
            <a:ext cx="6874918" cy="333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2060"/>
                </a:solidFill>
              </a:rPr>
              <a:t>9 février 2024 : présentation publique des résultats </a:t>
            </a:r>
            <a:r>
              <a:rPr lang="fr-FR" sz="1000" b="1" dirty="0">
                <a:solidFill>
                  <a:srgbClr val="1E1348"/>
                </a:solidFill>
              </a:rPr>
              <a:t>lors</a:t>
            </a:r>
            <a:r>
              <a:rPr lang="fr-FR" sz="1000" b="1" dirty="0">
                <a:solidFill>
                  <a:srgbClr val="002060"/>
                </a:solidFill>
              </a:rPr>
              <a:t> du festival longueurs d’ondes</a:t>
            </a:r>
          </a:p>
        </p:txBody>
      </p:sp>
    </p:spTree>
    <p:extLst>
      <p:ext uri="{BB962C8B-B14F-4D97-AF65-F5344CB8AC3E}">
        <p14:creationId xmlns:p14="http://schemas.microsoft.com/office/powerpoint/2010/main" val="299768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8</a:t>
            </a:fld>
            <a:endParaRPr lang="en-US"/>
          </a:p>
        </p:txBody>
      </p:sp>
      <p:sp>
        <p:nvSpPr>
          <p:cNvPr id="7" name="Espace réservé du texte 6">
            <a:extLst>
              <a:ext uri="{FF2B5EF4-FFF2-40B4-BE49-F238E27FC236}">
                <a16:creationId xmlns:a16="http://schemas.microsoft.com/office/drawing/2014/main" id="{9222E7DA-E792-4C05-8773-181C4FC3F2C5}"/>
              </a:ext>
            </a:extLst>
          </p:cNvPr>
          <p:cNvSpPr>
            <a:spLocks noGrp="1"/>
          </p:cNvSpPr>
          <p:nvPr>
            <p:ph type="body" sz="quarter" idx="13"/>
          </p:nvPr>
        </p:nvSpPr>
        <p:spPr>
          <a:xfrm>
            <a:off x="546100" y="798119"/>
            <a:ext cx="11645900" cy="584775"/>
          </a:xfrm>
        </p:spPr>
        <p:txBody>
          <a:bodyPr/>
          <a:lstStyle/>
          <a:p>
            <a:pPr>
              <a:spcBef>
                <a:spcPts val="0"/>
              </a:spcBef>
            </a:pPr>
            <a:r>
              <a:rPr lang="fr-FR" sz="1600" dirty="0"/>
              <a:t>LA CONSTRUCTION ET L’ADMINISTRATION DE SIX QUESTIONNAIRES DÉDIÉS À LA COLLECTE DE DONNÉES</a:t>
            </a:r>
          </a:p>
          <a:p>
            <a:pPr marL="0" indent="0">
              <a:spcBef>
                <a:spcPts val="0"/>
              </a:spcBef>
              <a:buNone/>
            </a:pPr>
            <a:r>
              <a:rPr lang="fr-FR" sz="1600" b="0" dirty="0"/>
              <a:t>    Des questionnaires pour l’ensemble des catégories d’acteurs étudiées</a:t>
            </a:r>
            <a:endParaRPr lang="fr-FR" sz="1600" dirty="0"/>
          </a:p>
        </p:txBody>
      </p:sp>
      <p:sp>
        <p:nvSpPr>
          <p:cNvPr id="4" name="Titre 3"/>
          <p:cNvSpPr>
            <a:spLocks noGrp="1"/>
          </p:cNvSpPr>
          <p:nvPr>
            <p:ph type="title"/>
          </p:nvPr>
        </p:nvSpPr>
        <p:spPr>
          <a:xfrm>
            <a:off x="546100" y="314453"/>
            <a:ext cx="5400000" cy="145424"/>
          </a:xfrm>
        </p:spPr>
        <p:txBody>
          <a:bodyPr/>
          <a:lstStyle/>
          <a:p>
            <a:r>
              <a:rPr lang="fr-FR"/>
              <a:t>L’OBSERVATOIRE</a:t>
            </a:r>
            <a:endParaRPr lang="fr-FR" dirty="0"/>
          </a:p>
        </p:txBody>
      </p:sp>
      <p:sp>
        <p:nvSpPr>
          <p:cNvPr id="16" name="Rectangle 15"/>
          <p:cNvSpPr/>
          <p:nvPr/>
        </p:nvSpPr>
        <p:spPr>
          <a:xfrm>
            <a:off x="523557" y="3870189"/>
            <a:ext cx="4680000" cy="463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400" b="1" dirty="0">
                <a:solidFill>
                  <a:srgbClr val="141433"/>
                </a:solidFill>
              </a:rPr>
              <a:t>Des données quantitatives </a:t>
            </a:r>
          </a:p>
          <a:p>
            <a:pPr marL="17463" lvl="2" algn="ctr"/>
            <a:r>
              <a:rPr lang="fr-FR" sz="1400" b="1" dirty="0">
                <a:solidFill>
                  <a:srgbClr val="141433"/>
                </a:solidFill>
              </a:rPr>
              <a:t>(1 questionnaire Excel)</a:t>
            </a:r>
            <a:endParaRPr lang="fr-FR" sz="1400" b="1" baseline="30000" dirty="0">
              <a:solidFill>
                <a:srgbClr val="141433"/>
              </a:solidFill>
            </a:endParaRPr>
          </a:p>
        </p:txBody>
      </p:sp>
      <p:sp>
        <p:nvSpPr>
          <p:cNvPr id="37" name="Rectangle 36">
            <a:extLst>
              <a:ext uri="{FF2B5EF4-FFF2-40B4-BE49-F238E27FC236}">
                <a16:creationId xmlns:a16="http://schemas.microsoft.com/office/drawing/2014/main" id="{A0EC91DB-0452-42EE-AE45-27BDBF37FCF5}"/>
              </a:ext>
            </a:extLst>
          </p:cNvPr>
          <p:cNvSpPr/>
          <p:nvPr/>
        </p:nvSpPr>
        <p:spPr>
          <a:xfrm>
            <a:off x="5796803" y="3870189"/>
            <a:ext cx="4680000" cy="463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400" b="1" dirty="0">
                <a:solidFill>
                  <a:srgbClr val="141433"/>
                </a:solidFill>
              </a:rPr>
              <a:t>Des données qualitatives</a:t>
            </a:r>
            <a:endParaRPr lang="fr-FR" sz="1400" b="1" baseline="30000" dirty="0">
              <a:solidFill>
                <a:srgbClr val="141433"/>
              </a:solidFill>
            </a:endParaRPr>
          </a:p>
          <a:p>
            <a:pPr marL="17463" lvl="2" algn="ctr"/>
            <a:r>
              <a:rPr lang="fr-FR" sz="1400" b="1" dirty="0">
                <a:solidFill>
                  <a:srgbClr val="141433"/>
                </a:solidFill>
              </a:rPr>
              <a:t>(2 questionnaires Word)</a:t>
            </a:r>
          </a:p>
        </p:txBody>
      </p:sp>
      <p:sp>
        <p:nvSpPr>
          <p:cNvPr id="83" name="Rectangle 82">
            <a:extLst>
              <a:ext uri="{FF2B5EF4-FFF2-40B4-BE49-F238E27FC236}">
                <a16:creationId xmlns:a16="http://schemas.microsoft.com/office/drawing/2014/main" id="{937E5A5D-4D64-4EAC-86CF-65C6537C48AF}"/>
              </a:ext>
            </a:extLst>
          </p:cNvPr>
          <p:cNvSpPr/>
          <p:nvPr/>
        </p:nvSpPr>
        <p:spPr>
          <a:xfrm>
            <a:off x="1911431" y="6385256"/>
            <a:ext cx="8989360" cy="221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400" b="1" dirty="0">
                <a:solidFill>
                  <a:srgbClr val="1E1348"/>
                </a:solidFill>
              </a:rPr>
              <a:t>Des questionnaires complémentaires pour collecter des données sur l’écosystème</a:t>
            </a:r>
          </a:p>
        </p:txBody>
      </p:sp>
      <p:sp>
        <p:nvSpPr>
          <p:cNvPr id="84" name="Triangle isocèle 83">
            <a:extLst>
              <a:ext uri="{FF2B5EF4-FFF2-40B4-BE49-F238E27FC236}">
                <a16:creationId xmlns:a16="http://schemas.microsoft.com/office/drawing/2014/main" id="{69706F29-ED74-4D38-9A23-64EAFF05E57B}"/>
              </a:ext>
            </a:extLst>
          </p:cNvPr>
          <p:cNvSpPr/>
          <p:nvPr/>
        </p:nvSpPr>
        <p:spPr>
          <a:xfrm rot="5400000">
            <a:off x="1688020" y="6389710"/>
            <a:ext cx="261493" cy="196599"/>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D3F1079F-FDBE-44D3-8CD6-D80040748078}"/>
              </a:ext>
            </a:extLst>
          </p:cNvPr>
          <p:cNvSpPr/>
          <p:nvPr/>
        </p:nvSpPr>
        <p:spPr>
          <a:xfrm>
            <a:off x="3971" y="2084850"/>
            <a:ext cx="2304000" cy="60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200" b="1" dirty="0">
                <a:solidFill>
                  <a:schemeClr val="accent1"/>
                </a:solidFill>
              </a:rPr>
              <a:t>EDITEURS</a:t>
            </a:r>
            <a:endParaRPr lang="fr-FR" sz="1200" b="1" baseline="30000" dirty="0">
              <a:solidFill>
                <a:schemeClr val="accent1"/>
              </a:solidFill>
            </a:endParaRPr>
          </a:p>
        </p:txBody>
      </p:sp>
      <p:sp>
        <p:nvSpPr>
          <p:cNvPr id="65" name="Rectangle 64">
            <a:extLst>
              <a:ext uri="{FF2B5EF4-FFF2-40B4-BE49-F238E27FC236}">
                <a16:creationId xmlns:a16="http://schemas.microsoft.com/office/drawing/2014/main" id="{08F0CC8B-1657-44C7-ADA2-3822ADCA9A10}"/>
              </a:ext>
            </a:extLst>
          </p:cNvPr>
          <p:cNvSpPr/>
          <p:nvPr/>
        </p:nvSpPr>
        <p:spPr>
          <a:xfrm>
            <a:off x="2059910" y="2084850"/>
            <a:ext cx="2304000" cy="60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200" b="1" dirty="0">
                <a:solidFill>
                  <a:schemeClr val="accent1"/>
                </a:solidFill>
              </a:rPr>
              <a:t>STUDIOS DE PRODUCTION </a:t>
            </a:r>
          </a:p>
          <a:p>
            <a:pPr marL="17463" lvl="2" algn="ctr"/>
            <a:r>
              <a:rPr lang="fr-FR" sz="1200" b="1" dirty="0">
                <a:solidFill>
                  <a:schemeClr val="accent1"/>
                </a:solidFill>
              </a:rPr>
              <a:t>« PURE PLAYER »</a:t>
            </a:r>
            <a:endParaRPr lang="fr-FR" sz="1200" b="1" baseline="30000" dirty="0">
              <a:solidFill>
                <a:schemeClr val="accent1"/>
              </a:solidFill>
            </a:endParaRPr>
          </a:p>
        </p:txBody>
      </p:sp>
      <p:sp>
        <p:nvSpPr>
          <p:cNvPr id="66" name="Rectangle 65">
            <a:extLst>
              <a:ext uri="{FF2B5EF4-FFF2-40B4-BE49-F238E27FC236}">
                <a16:creationId xmlns:a16="http://schemas.microsoft.com/office/drawing/2014/main" id="{951453CD-DF8F-4952-8CF7-F479ED35E1E0}"/>
              </a:ext>
            </a:extLst>
          </p:cNvPr>
          <p:cNvSpPr/>
          <p:nvPr/>
        </p:nvSpPr>
        <p:spPr>
          <a:xfrm>
            <a:off x="4115849" y="2084850"/>
            <a:ext cx="2551698" cy="60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200" b="1" dirty="0">
                <a:solidFill>
                  <a:schemeClr val="accent1"/>
                </a:solidFill>
              </a:rPr>
              <a:t>HÉBERGEURS</a:t>
            </a:r>
          </a:p>
        </p:txBody>
      </p:sp>
      <p:sp>
        <p:nvSpPr>
          <p:cNvPr id="67" name="Rectangle 66">
            <a:extLst>
              <a:ext uri="{FF2B5EF4-FFF2-40B4-BE49-F238E27FC236}">
                <a16:creationId xmlns:a16="http://schemas.microsoft.com/office/drawing/2014/main" id="{501662E8-F2A3-4088-BB4C-290E4753A66A}"/>
              </a:ext>
            </a:extLst>
          </p:cNvPr>
          <p:cNvSpPr/>
          <p:nvPr/>
        </p:nvSpPr>
        <p:spPr>
          <a:xfrm>
            <a:off x="6171788" y="2084850"/>
            <a:ext cx="2304000" cy="60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200" b="1" dirty="0">
                <a:solidFill>
                  <a:schemeClr val="accent1"/>
                </a:solidFill>
              </a:rPr>
              <a:t>PLATEFORMES DITES DE DIFFUSION OU D’ÉCOUTE*</a:t>
            </a:r>
            <a:endParaRPr lang="fr-FR" sz="1200" b="1" baseline="30000" dirty="0">
              <a:solidFill>
                <a:schemeClr val="accent1"/>
              </a:solidFill>
            </a:endParaRPr>
          </a:p>
        </p:txBody>
      </p:sp>
      <p:sp>
        <p:nvSpPr>
          <p:cNvPr id="68" name="Rectangle 67">
            <a:extLst>
              <a:ext uri="{FF2B5EF4-FFF2-40B4-BE49-F238E27FC236}">
                <a16:creationId xmlns:a16="http://schemas.microsoft.com/office/drawing/2014/main" id="{7870EDC4-845E-487D-B09B-BA9CC5A13571}"/>
              </a:ext>
            </a:extLst>
          </p:cNvPr>
          <p:cNvSpPr/>
          <p:nvPr/>
        </p:nvSpPr>
        <p:spPr>
          <a:xfrm>
            <a:off x="8227727" y="2084850"/>
            <a:ext cx="2304000" cy="60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200" b="1" dirty="0">
                <a:solidFill>
                  <a:schemeClr val="accent1"/>
                </a:solidFill>
              </a:rPr>
              <a:t>ACTEURS DE LA MONÉTISATION</a:t>
            </a:r>
            <a:endParaRPr lang="fr-FR" sz="1200" b="1" baseline="30000" dirty="0">
              <a:solidFill>
                <a:schemeClr val="accent1"/>
              </a:solidFill>
            </a:endParaRPr>
          </a:p>
        </p:txBody>
      </p:sp>
      <p:sp>
        <p:nvSpPr>
          <p:cNvPr id="26" name="Rectangle 25">
            <a:extLst>
              <a:ext uri="{FF2B5EF4-FFF2-40B4-BE49-F238E27FC236}">
                <a16:creationId xmlns:a16="http://schemas.microsoft.com/office/drawing/2014/main" id="{B885CF61-9CA9-499C-85AB-BA3FF40985C3}"/>
              </a:ext>
            </a:extLst>
          </p:cNvPr>
          <p:cNvSpPr/>
          <p:nvPr/>
        </p:nvSpPr>
        <p:spPr>
          <a:xfrm>
            <a:off x="1008756" y="4298563"/>
            <a:ext cx="4188886" cy="165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3" lvl="2"/>
            <a:r>
              <a:rPr lang="fr-FR" sz="1200" u="sng" dirty="0">
                <a:solidFill>
                  <a:srgbClr val="141433"/>
                </a:solidFill>
              </a:rPr>
              <a:t>Collecte de données sur :</a:t>
            </a:r>
          </a:p>
          <a:p>
            <a:pPr marL="303213" lvl="2" indent="-285750">
              <a:buFont typeface="Tosh" pitchFamily="2" charset="0"/>
              <a:buChar char="-"/>
            </a:pPr>
            <a:r>
              <a:rPr lang="fr-FR" sz="1200" dirty="0">
                <a:solidFill>
                  <a:srgbClr val="141433"/>
                </a:solidFill>
              </a:rPr>
              <a:t>Les emplois</a:t>
            </a:r>
          </a:p>
          <a:p>
            <a:pPr marL="303213" lvl="2" indent="-285750">
              <a:buFont typeface="Tosh" pitchFamily="2" charset="0"/>
              <a:buChar char="-"/>
            </a:pPr>
            <a:r>
              <a:rPr lang="fr-FR" sz="1200" dirty="0">
                <a:solidFill>
                  <a:srgbClr val="141433"/>
                </a:solidFill>
              </a:rPr>
              <a:t>Les performances économiques des sociétés (CA, part du CA liée aux podcasts)</a:t>
            </a:r>
          </a:p>
          <a:p>
            <a:pPr marL="303213" lvl="2" indent="-285750">
              <a:buFont typeface="Tosh" pitchFamily="2" charset="0"/>
              <a:buChar char="-"/>
            </a:pPr>
            <a:r>
              <a:rPr lang="fr-FR" sz="1200" dirty="0">
                <a:solidFill>
                  <a:srgbClr val="141433"/>
                </a:solidFill>
              </a:rPr>
              <a:t>Les budgets d’investissement dans l’activité de podcasts</a:t>
            </a:r>
          </a:p>
          <a:p>
            <a:pPr marL="303213" lvl="2" indent="-285750">
              <a:buFont typeface="Tosh" pitchFamily="2" charset="0"/>
              <a:buChar char="-"/>
            </a:pPr>
            <a:r>
              <a:rPr lang="fr-FR" sz="1200" dirty="0">
                <a:solidFill>
                  <a:srgbClr val="141433"/>
                </a:solidFill>
              </a:rPr>
              <a:t>Le volume de podcasts disponibles</a:t>
            </a:r>
          </a:p>
          <a:p>
            <a:pPr marL="303213" lvl="2" indent="-285750">
              <a:buFont typeface="Tosh" pitchFamily="2" charset="0"/>
              <a:buChar char="-"/>
            </a:pPr>
            <a:r>
              <a:rPr lang="fr-FR" sz="1200" dirty="0">
                <a:solidFill>
                  <a:srgbClr val="141433"/>
                </a:solidFill>
              </a:rPr>
              <a:t>L’actionnariat</a:t>
            </a:r>
          </a:p>
          <a:p>
            <a:pPr marL="303213" lvl="2" indent="-285750">
              <a:buFont typeface="Tosh" pitchFamily="2" charset="0"/>
              <a:buChar char="-"/>
            </a:pPr>
            <a:r>
              <a:rPr lang="fr-FR" sz="1200" dirty="0">
                <a:solidFill>
                  <a:srgbClr val="141433"/>
                </a:solidFill>
              </a:rPr>
              <a:t>Les aides publiques</a:t>
            </a:r>
          </a:p>
          <a:p>
            <a:pPr marL="303213" lvl="2" indent="-285750">
              <a:buFont typeface="Tosh" pitchFamily="2" charset="0"/>
              <a:buChar char="-"/>
            </a:pPr>
            <a:r>
              <a:rPr lang="fr-FR" sz="1200" dirty="0">
                <a:solidFill>
                  <a:srgbClr val="141433"/>
                </a:solidFill>
              </a:rPr>
              <a:t>Question ouverte</a:t>
            </a:r>
          </a:p>
          <a:p>
            <a:pPr marL="17463" lvl="2"/>
            <a:r>
              <a:rPr lang="fr-FR" sz="1200" i="1" dirty="0">
                <a:solidFill>
                  <a:srgbClr val="141433"/>
                </a:solidFill>
              </a:rPr>
              <a:t>NB : en préambule un lexique</a:t>
            </a:r>
          </a:p>
        </p:txBody>
      </p:sp>
      <p:sp>
        <p:nvSpPr>
          <p:cNvPr id="27" name="Rectangle 26">
            <a:extLst>
              <a:ext uri="{FF2B5EF4-FFF2-40B4-BE49-F238E27FC236}">
                <a16:creationId xmlns:a16="http://schemas.microsoft.com/office/drawing/2014/main" id="{36D046F8-BECB-46E7-9F4B-94619CF091EC}"/>
              </a:ext>
            </a:extLst>
          </p:cNvPr>
          <p:cNvSpPr/>
          <p:nvPr/>
        </p:nvSpPr>
        <p:spPr>
          <a:xfrm>
            <a:off x="6282002" y="4298563"/>
            <a:ext cx="4680000" cy="19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3" lvl="2"/>
            <a:r>
              <a:rPr lang="fr-FR" sz="1200" u="sng" dirty="0">
                <a:solidFill>
                  <a:srgbClr val="141433"/>
                </a:solidFill>
              </a:rPr>
              <a:t>Collecte de données sur :</a:t>
            </a:r>
          </a:p>
          <a:p>
            <a:pPr marL="303213" lvl="2" indent="-285750">
              <a:buFont typeface="Tosh" pitchFamily="2" charset="0"/>
              <a:buChar char="-"/>
            </a:pPr>
            <a:r>
              <a:rPr lang="fr-FR" sz="1200" dirty="0">
                <a:solidFill>
                  <a:srgbClr val="141433"/>
                </a:solidFill>
              </a:rPr>
              <a:t>Les activités de la structure en lien avec les </a:t>
            </a:r>
          </a:p>
          <a:p>
            <a:pPr marL="302400" lvl="2" indent="-249238"/>
            <a:r>
              <a:rPr lang="fr-FR" sz="1200" dirty="0">
                <a:solidFill>
                  <a:srgbClr val="141433"/>
                </a:solidFill>
              </a:rPr>
              <a:t>	podcasts</a:t>
            </a:r>
          </a:p>
          <a:p>
            <a:pPr marL="303213" lvl="2" indent="-285750">
              <a:buFont typeface="Tosh" pitchFamily="2" charset="0"/>
              <a:buChar char="-"/>
            </a:pPr>
            <a:r>
              <a:rPr lang="fr-FR" sz="1200" dirty="0">
                <a:solidFill>
                  <a:srgbClr val="141433"/>
                </a:solidFill>
              </a:rPr>
              <a:t>L’intérêt stratégique des podcasts </a:t>
            </a:r>
          </a:p>
          <a:p>
            <a:pPr marL="303213" lvl="2" indent="-285750">
              <a:buFont typeface="Tosh" pitchFamily="2" charset="0"/>
              <a:buChar char="-"/>
            </a:pPr>
            <a:r>
              <a:rPr lang="fr-FR" sz="1200" dirty="0">
                <a:solidFill>
                  <a:srgbClr val="141433"/>
                </a:solidFill>
              </a:rPr>
              <a:t>Les ambitions de développement </a:t>
            </a:r>
          </a:p>
          <a:p>
            <a:pPr marL="303213" lvl="2" indent="-285750">
              <a:buFont typeface="Tosh" pitchFamily="2" charset="0"/>
              <a:buChar char="-"/>
            </a:pPr>
            <a:r>
              <a:rPr lang="fr-FR" sz="1200" dirty="0">
                <a:solidFill>
                  <a:srgbClr val="141433"/>
                </a:solidFill>
              </a:rPr>
              <a:t>Le cadre social qui régit la collaboration de la </a:t>
            </a:r>
          </a:p>
          <a:p>
            <a:pPr marL="302400" lvl="2"/>
            <a:r>
              <a:rPr lang="fr-FR" sz="1200" dirty="0">
                <a:solidFill>
                  <a:srgbClr val="141433"/>
                </a:solidFill>
              </a:rPr>
              <a:t>structure avec les auteurs</a:t>
            </a:r>
          </a:p>
          <a:p>
            <a:pPr marL="303213" lvl="2" indent="-285750">
              <a:buFont typeface="Tosh" pitchFamily="2" charset="0"/>
              <a:buChar char="-"/>
            </a:pPr>
            <a:r>
              <a:rPr lang="fr-FR" sz="1200" dirty="0">
                <a:solidFill>
                  <a:srgbClr val="141433"/>
                </a:solidFill>
              </a:rPr>
              <a:t>Les liens avec les autres acteurs de l’écosystème</a:t>
            </a:r>
          </a:p>
          <a:p>
            <a:pPr marL="303213" lvl="2" indent="-285750">
              <a:buFont typeface="Tosh" pitchFamily="2" charset="0"/>
              <a:buChar char="-"/>
            </a:pPr>
            <a:r>
              <a:rPr lang="fr-FR" sz="1200" dirty="0">
                <a:solidFill>
                  <a:srgbClr val="141433"/>
                </a:solidFill>
              </a:rPr>
              <a:t>Question ouverte</a:t>
            </a:r>
          </a:p>
          <a:p>
            <a:pPr marL="17463" lvl="2"/>
            <a:r>
              <a:rPr lang="fr-FR" sz="1200" i="1" dirty="0">
                <a:solidFill>
                  <a:srgbClr val="141433"/>
                </a:solidFill>
              </a:rPr>
              <a:t>NB : en préambule un lexique</a:t>
            </a:r>
          </a:p>
        </p:txBody>
      </p:sp>
      <p:sp>
        <p:nvSpPr>
          <p:cNvPr id="28" name="Rectangle 27">
            <a:extLst>
              <a:ext uri="{FF2B5EF4-FFF2-40B4-BE49-F238E27FC236}">
                <a16:creationId xmlns:a16="http://schemas.microsoft.com/office/drawing/2014/main" id="{B3AEEFC9-23F9-4CDE-B6DB-AE27718A2AC7}"/>
              </a:ext>
            </a:extLst>
          </p:cNvPr>
          <p:cNvSpPr/>
          <p:nvPr/>
        </p:nvSpPr>
        <p:spPr>
          <a:xfrm>
            <a:off x="694558" y="1569256"/>
            <a:ext cx="11143986" cy="354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400" b="1" u="sng" dirty="0">
                <a:solidFill>
                  <a:schemeClr val="bg1"/>
                </a:solidFill>
              </a:rPr>
              <a:t>SIX QUESTIONNAIRES AD HOC </a:t>
            </a:r>
            <a:r>
              <a:rPr lang="fr-FR" sz="1400" b="1" dirty="0">
                <a:solidFill>
                  <a:schemeClr val="bg1"/>
                </a:solidFill>
              </a:rPr>
              <a:t>POUR LES SIX CATÉGORIES D’ACTEURS ÉTUDIÉES</a:t>
            </a:r>
            <a:endParaRPr lang="fr-FR" sz="1400" b="1" baseline="30000" dirty="0">
              <a:solidFill>
                <a:schemeClr val="bg1"/>
              </a:solidFill>
            </a:endParaRPr>
          </a:p>
        </p:txBody>
      </p:sp>
      <p:sp>
        <p:nvSpPr>
          <p:cNvPr id="29" name="Rectangle 28">
            <a:extLst>
              <a:ext uri="{FF2B5EF4-FFF2-40B4-BE49-F238E27FC236}">
                <a16:creationId xmlns:a16="http://schemas.microsoft.com/office/drawing/2014/main" id="{D7139B7B-049F-4B50-B7FB-D46A031D5B86}"/>
              </a:ext>
            </a:extLst>
          </p:cNvPr>
          <p:cNvSpPr/>
          <p:nvPr/>
        </p:nvSpPr>
        <p:spPr>
          <a:xfrm>
            <a:off x="4115849" y="3111208"/>
            <a:ext cx="3900196"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400" b="1" dirty="0">
                <a:solidFill>
                  <a:srgbClr val="1E1348"/>
                </a:solidFill>
              </a:rPr>
              <a:t>2 TYPES DE DONNÉES COLLECTÉES</a:t>
            </a:r>
            <a:endParaRPr lang="fr-FR" sz="1400" b="1" baseline="30000" dirty="0">
              <a:solidFill>
                <a:srgbClr val="1E1348"/>
              </a:solidFill>
            </a:endParaRPr>
          </a:p>
        </p:txBody>
      </p:sp>
      <p:sp>
        <p:nvSpPr>
          <p:cNvPr id="30" name="Triangle isocèle 29">
            <a:extLst>
              <a:ext uri="{FF2B5EF4-FFF2-40B4-BE49-F238E27FC236}">
                <a16:creationId xmlns:a16="http://schemas.microsoft.com/office/drawing/2014/main" id="{3FCF682C-DF9D-4DCC-8236-6BEFBA1C097B}"/>
              </a:ext>
            </a:extLst>
          </p:cNvPr>
          <p:cNvSpPr/>
          <p:nvPr/>
        </p:nvSpPr>
        <p:spPr>
          <a:xfrm rot="10800000">
            <a:off x="5044607" y="2749612"/>
            <a:ext cx="1995253" cy="40380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0309AEDC-F02C-44BA-86A8-22E59B8D84BE}"/>
              </a:ext>
            </a:extLst>
          </p:cNvPr>
          <p:cNvSpPr/>
          <p:nvPr/>
        </p:nvSpPr>
        <p:spPr>
          <a:xfrm>
            <a:off x="10283668" y="2084850"/>
            <a:ext cx="2160000" cy="60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200" b="1" dirty="0">
                <a:solidFill>
                  <a:schemeClr val="accent1"/>
                </a:solidFill>
              </a:rPr>
              <a:t>AUTEURS</a:t>
            </a:r>
          </a:p>
        </p:txBody>
      </p:sp>
      <p:sp>
        <p:nvSpPr>
          <p:cNvPr id="22" name="Organigramme : Processus 26">
            <a:extLst>
              <a:ext uri="{FF2B5EF4-FFF2-40B4-BE49-F238E27FC236}">
                <a16:creationId xmlns:a16="http://schemas.microsoft.com/office/drawing/2014/main" id="{BC597277-678C-4BBE-B1E5-5378362DC96A}"/>
              </a:ext>
            </a:extLst>
          </p:cNvPr>
          <p:cNvSpPr/>
          <p:nvPr/>
        </p:nvSpPr>
        <p:spPr>
          <a:xfrm>
            <a:off x="750544" y="2621582"/>
            <a:ext cx="11088000" cy="45719"/>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01DCC98A-E17A-4251-9593-8C1862301AA6}"/>
              </a:ext>
            </a:extLst>
          </p:cNvPr>
          <p:cNvSpPr/>
          <p:nvPr/>
        </p:nvSpPr>
        <p:spPr>
          <a:xfrm>
            <a:off x="514225" y="3831398"/>
            <a:ext cx="540000" cy="54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141433"/>
                </a:solidFill>
              </a:rPr>
              <a:t>1.</a:t>
            </a:r>
          </a:p>
        </p:txBody>
      </p:sp>
      <p:sp>
        <p:nvSpPr>
          <p:cNvPr id="24" name="Ellipse 23">
            <a:extLst>
              <a:ext uri="{FF2B5EF4-FFF2-40B4-BE49-F238E27FC236}">
                <a16:creationId xmlns:a16="http://schemas.microsoft.com/office/drawing/2014/main" id="{063F1D6A-F8F3-474C-84AE-8B362F49B28A}"/>
              </a:ext>
            </a:extLst>
          </p:cNvPr>
          <p:cNvSpPr/>
          <p:nvPr/>
        </p:nvSpPr>
        <p:spPr>
          <a:xfrm>
            <a:off x="5789992" y="3831398"/>
            <a:ext cx="540000" cy="54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141433"/>
                </a:solidFill>
              </a:rPr>
              <a:t>2.</a:t>
            </a:r>
          </a:p>
        </p:txBody>
      </p:sp>
      <p:cxnSp>
        <p:nvCxnSpPr>
          <p:cNvPr id="6" name="Connecteur droit avec flèche 5">
            <a:extLst>
              <a:ext uri="{FF2B5EF4-FFF2-40B4-BE49-F238E27FC236}">
                <a16:creationId xmlns:a16="http://schemas.microsoft.com/office/drawing/2014/main" id="{EFD4909D-6B9D-4C8A-869A-2272E33CD872}"/>
              </a:ext>
            </a:extLst>
          </p:cNvPr>
          <p:cNvCxnSpPr>
            <a:cxnSpLocks/>
            <a:endCxn id="36" idx="0"/>
          </p:cNvCxnSpPr>
          <p:nvPr/>
        </p:nvCxnSpPr>
        <p:spPr>
          <a:xfrm>
            <a:off x="11287264" y="2644441"/>
            <a:ext cx="8855" cy="1296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978652B4-594B-43E7-8603-801632CF0799}"/>
              </a:ext>
            </a:extLst>
          </p:cNvPr>
          <p:cNvCxnSpPr>
            <a:cxnSpLocks/>
            <a:stCxn id="29" idx="2"/>
            <a:endCxn id="16" idx="0"/>
          </p:cNvCxnSpPr>
          <p:nvPr/>
        </p:nvCxnSpPr>
        <p:spPr>
          <a:xfrm flipH="1">
            <a:off x="2863557" y="3449763"/>
            <a:ext cx="3202390" cy="420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772EF7B3-5452-4871-8CF8-F9CD80498169}"/>
              </a:ext>
            </a:extLst>
          </p:cNvPr>
          <p:cNvCxnSpPr>
            <a:cxnSpLocks/>
            <a:stCxn id="29" idx="2"/>
            <a:endCxn id="37" idx="0"/>
          </p:cNvCxnSpPr>
          <p:nvPr/>
        </p:nvCxnSpPr>
        <p:spPr>
          <a:xfrm>
            <a:off x="6065947" y="3449763"/>
            <a:ext cx="2070856" cy="420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3A6EF46-B5FF-4D68-A9DF-AFDAF7BFDD99}"/>
              </a:ext>
            </a:extLst>
          </p:cNvPr>
          <p:cNvSpPr/>
          <p:nvPr/>
        </p:nvSpPr>
        <p:spPr>
          <a:xfrm>
            <a:off x="10547943" y="3941211"/>
            <a:ext cx="1496351" cy="24249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200" i="1" dirty="0">
                <a:solidFill>
                  <a:schemeClr val="tx1"/>
                </a:solidFill>
              </a:rPr>
              <a:t>Pour les auteurs, une collecte de données qualitatives et quantitatives via </a:t>
            </a:r>
            <a:r>
              <a:rPr lang="fr-FR" sz="1200" b="1" dirty="0">
                <a:solidFill>
                  <a:schemeClr val="tx1"/>
                </a:solidFill>
              </a:rPr>
              <a:t>un unique questionnaire en ligne</a:t>
            </a:r>
          </a:p>
        </p:txBody>
      </p:sp>
      <p:sp>
        <p:nvSpPr>
          <p:cNvPr id="32" name="Ellipse 31">
            <a:extLst>
              <a:ext uri="{FF2B5EF4-FFF2-40B4-BE49-F238E27FC236}">
                <a16:creationId xmlns:a16="http://schemas.microsoft.com/office/drawing/2014/main" id="{D3E62AA4-05F4-4626-8CCE-8ADA5F52BFF2}"/>
              </a:ext>
            </a:extLst>
          </p:cNvPr>
          <p:cNvSpPr/>
          <p:nvPr/>
        </p:nvSpPr>
        <p:spPr>
          <a:xfrm>
            <a:off x="960628" y="1876912"/>
            <a:ext cx="471130" cy="36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141433"/>
                </a:solidFill>
              </a:rPr>
              <a:t>1.</a:t>
            </a:r>
          </a:p>
        </p:txBody>
      </p:sp>
      <p:sp>
        <p:nvSpPr>
          <p:cNvPr id="38" name="Ellipse 37">
            <a:extLst>
              <a:ext uri="{FF2B5EF4-FFF2-40B4-BE49-F238E27FC236}">
                <a16:creationId xmlns:a16="http://schemas.microsoft.com/office/drawing/2014/main" id="{5C493180-95FE-4A7C-99CD-267EDD764086}"/>
              </a:ext>
            </a:extLst>
          </p:cNvPr>
          <p:cNvSpPr/>
          <p:nvPr/>
        </p:nvSpPr>
        <p:spPr>
          <a:xfrm>
            <a:off x="2950425" y="1876912"/>
            <a:ext cx="566661" cy="36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141433"/>
                </a:solidFill>
              </a:rPr>
              <a:t>2.</a:t>
            </a:r>
          </a:p>
        </p:txBody>
      </p:sp>
      <p:sp>
        <p:nvSpPr>
          <p:cNvPr id="39" name="Ellipse 38">
            <a:extLst>
              <a:ext uri="{FF2B5EF4-FFF2-40B4-BE49-F238E27FC236}">
                <a16:creationId xmlns:a16="http://schemas.microsoft.com/office/drawing/2014/main" id="{DC15D417-1308-4644-8BE9-A2B35C92F3E4}"/>
              </a:ext>
            </a:extLst>
          </p:cNvPr>
          <p:cNvSpPr/>
          <p:nvPr/>
        </p:nvSpPr>
        <p:spPr>
          <a:xfrm>
            <a:off x="5164927" y="1876912"/>
            <a:ext cx="492410" cy="36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141433"/>
                </a:solidFill>
              </a:rPr>
              <a:t>3.</a:t>
            </a:r>
          </a:p>
        </p:txBody>
      </p:sp>
      <p:sp>
        <p:nvSpPr>
          <p:cNvPr id="40" name="Ellipse 39">
            <a:extLst>
              <a:ext uri="{FF2B5EF4-FFF2-40B4-BE49-F238E27FC236}">
                <a16:creationId xmlns:a16="http://schemas.microsoft.com/office/drawing/2014/main" id="{0207D588-3EB5-4098-963B-9E8323DF9AFA}"/>
              </a:ext>
            </a:extLst>
          </p:cNvPr>
          <p:cNvSpPr/>
          <p:nvPr/>
        </p:nvSpPr>
        <p:spPr>
          <a:xfrm>
            <a:off x="7005133" y="1876912"/>
            <a:ext cx="577992" cy="36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141433"/>
                </a:solidFill>
              </a:rPr>
              <a:t>4.</a:t>
            </a:r>
          </a:p>
        </p:txBody>
      </p:sp>
      <p:sp>
        <p:nvSpPr>
          <p:cNvPr id="41" name="Ellipse 40">
            <a:extLst>
              <a:ext uri="{FF2B5EF4-FFF2-40B4-BE49-F238E27FC236}">
                <a16:creationId xmlns:a16="http://schemas.microsoft.com/office/drawing/2014/main" id="{34AD714E-B3FB-452D-BA1E-50F7F3BE9AA6}"/>
              </a:ext>
            </a:extLst>
          </p:cNvPr>
          <p:cNvSpPr/>
          <p:nvPr/>
        </p:nvSpPr>
        <p:spPr>
          <a:xfrm>
            <a:off x="9040567" y="1876912"/>
            <a:ext cx="753137" cy="36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141433"/>
                </a:solidFill>
              </a:rPr>
              <a:t>5.</a:t>
            </a:r>
          </a:p>
        </p:txBody>
      </p:sp>
      <p:sp>
        <p:nvSpPr>
          <p:cNvPr id="42" name="Ellipse 41">
            <a:extLst>
              <a:ext uri="{FF2B5EF4-FFF2-40B4-BE49-F238E27FC236}">
                <a16:creationId xmlns:a16="http://schemas.microsoft.com/office/drawing/2014/main" id="{5CBFCE40-ACCF-4E41-9B66-1FD8D518A4A4}"/>
              </a:ext>
            </a:extLst>
          </p:cNvPr>
          <p:cNvSpPr/>
          <p:nvPr/>
        </p:nvSpPr>
        <p:spPr>
          <a:xfrm>
            <a:off x="11096506" y="1876912"/>
            <a:ext cx="549394" cy="36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141433"/>
                </a:solidFill>
              </a:rPr>
              <a:t>6.</a:t>
            </a:r>
          </a:p>
        </p:txBody>
      </p:sp>
      <p:sp>
        <p:nvSpPr>
          <p:cNvPr id="35" name="Rectangle 34">
            <a:extLst>
              <a:ext uri="{FF2B5EF4-FFF2-40B4-BE49-F238E27FC236}">
                <a16:creationId xmlns:a16="http://schemas.microsoft.com/office/drawing/2014/main" id="{EFE666CD-46B1-414D-90A5-07766CDFDBB9}"/>
              </a:ext>
            </a:extLst>
          </p:cNvPr>
          <p:cNvSpPr/>
          <p:nvPr/>
        </p:nvSpPr>
        <p:spPr>
          <a:xfrm>
            <a:off x="575220" y="6723189"/>
            <a:ext cx="3154033" cy="218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800" i="1" baseline="30000" dirty="0">
                <a:solidFill>
                  <a:schemeClr val="accent1"/>
                </a:solidFill>
              </a:rPr>
              <a:t>* Les deux termes sont utilisés de manière indifférenciée dans le document</a:t>
            </a:r>
          </a:p>
        </p:txBody>
      </p:sp>
    </p:spTree>
    <p:extLst>
      <p:ext uri="{BB962C8B-B14F-4D97-AF65-F5344CB8AC3E}">
        <p14:creationId xmlns:p14="http://schemas.microsoft.com/office/powerpoint/2010/main" val="148027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75B40B4-72D2-47B0-B9A4-C6CF969E0324}"/>
              </a:ext>
            </a:extLst>
          </p:cNvPr>
          <p:cNvSpPr>
            <a:spLocks noGrp="1"/>
          </p:cNvSpPr>
          <p:nvPr>
            <p:ph type="sldNum" sz="quarter" idx="12"/>
          </p:nvPr>
        </p:nvSpPr>
        <p:spPr>
          <a:xfrm>
            <a:off x="8905875" y="6426370"/>
            <a:ext cx="2740025" cy="161583"/>
          </a:xfrm>
        </p:spPr>
        <p:txBody>
          <a:bodyPr/>
          <a:lstStyle/>
          <a:p>
            <a:fld id="{C972D0C7-8A48-4519-8EA6-265A6FF30D7C}" type="slidenum">
              <a:rPr lang="en-US" smtClean="0"/>
              <a:pPr/>
              <a:t>9</a:t>
            </a:fld>
            <a:endParaRPr lang="en-US" dirty="0"/>
          </a:p>
        </p:txBody>
      </p:sp>
      <p:sp>
        <p:nvSpPr>
          <p:cNvPr id="7" name="Espace réservé du texte 6">
            <a:extLst>
              <a:ext uri="{FF2B5EF4-FFF2-40B4-BE49-F238E27FC236}">
                <a16:creationId xmlns:a16="http://schemas.microsoft.com/office/drawing/2014/main" id="{9222E7DA-E792-4C05-8773-181C4FC3F2C5}"/>
              </a:ext>
            </a:extLst>
          </p:cNvPr>
          <p:cNvSpPr>
            <a:spLocks noGrp="1"/>
          </p:cNvSpPr>
          <p:nvPr>
            <p:ph type="body" sz="quarter" idx="13"/>
          </p:nvPr>
        </p:nvSpPr>
        <p:spPr>
          <a:xfrm>
            <a:off x="546100" y="848626"/>
            <a:ext cx="11483604" cy="338554"/>
          </a:xfrm>
        </p:spPr>
        <p:txBody>
          <a:bodyPr/>
          <a:lstStyle/>
          <a:p>
            <a:r>
              <a:rPr lang="fr-FR" sz="1600" dirty="0"/>
              <a:t>PRÉCISIONS SUR LE CHAMP DE L’ÉTUDE</a:t>
            </a:r>
          </a:p>
        </p:txBody>
      </p:sp>
      <p:sp>
        <p:nvSpPr>
          <p:cNvPr id="4" name="Titre 3"/>
          <p:cNvSpPr>
            <a:spLocks noGrp="1"/>
          </p:cNvSpPr>
          <p:nvPr>
            <p:ph type="title"/>
          </p:nvPr>
        </p:nvSpPr>
        <p:spPr/>
        <p:txBody>
          <a:bodyPr/>
          <a:lstStyle/>
          <a:p>
            <a:r>
              <a:rPr lang="fr-FR" dirty="0"/>
              <a:t>L’OBSERVATOIRE</a:t>
            </a:r>
          </a:p>
        </p:txBody>
      </p:sp>
      <p:grpSp>
        <p:nvGrpSpPr>
          <p:cNvPr id="6" name="Groupe 5">
            <a:extLst>
              <a:ext uri="{FF2B5EF4-FFF2-40B4-BE49-F238E27FC236}">
                <a16:creationId xmlns:a16="http://schemas.microsoft.com/office/drawing/2014/main" id="{320F870C-ACAA-411E-9CA0-1206553155B7}"/>
              </a:ext>
            </a:extLst>
          </p:cNvPr>
          <p:cNvGrpSpPr/>
          <p:nvPr/>
        </p:nvGrpSpPr>
        <p:grpSpPr>
          <a:xfrm>
            <a:off x="850232" y="1604864"/>
            <a:ext cx="10491536" cy="2124829"/>
            <a:chOff x="661737" y="2096402"/>
            <a:chExt cx="10563725" cy="1393247"/>
          </a:xfrm>
        </p:grpSpPr>
        <p:sp>
          <p:nvSpPr>
            <p:cNvPr id="9" name="Rectangle 8">
              <a:extLst>
                <a:ext uri="{FF2B5EF4-FFF2-40B4-BE49-F238E27FC236}">
                  <a16:creationId xmlns:a16="http://schemas.microsoft.com/office/drawing/2014/main" id="{7E8886C1-9C56-4E80-8C85-E7903FD8FE26}"/>
                </a:ext>
              </a:extLst>
            </p:cNvPr>
            <p:cNvSpPr/>
            <p:nvPr/>
          </p:nvSpPr>
          <p:spPr>
            <a:xfrm>
              <a:off x="661737" y="2096402"/>
              <a:ext cx="3176337" cy="1388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400" b="1" dirty="0">
                  <a:solidFill>
                    <a:schemeClr val="bg1"/>
                  </a:solidFill>
                </a:rPr>
                <a:t>L’ÉCOSYSTÈME DES PODCASTS</a:t>
              </a:r>
            </a:p>
          </p:txBody>
        </p:sp>
        <p:sp>
          <p:nvSpPr>
            <p:cNvPr id="12" name="Rectangle 11">
              <a:extLst>
                <a:ext uri="{FF2B5EF4-FFF2-40B4-BE49-F238E27FC236}">
                  <a16:creationId xmlns:a16="http://schemas.microsoft.com/office/drawing/2014/main" id="{F96DBD01-105A-4F73-AC6E-11904705F430}"/>
                </a:ext>
              </a:extLst>
            </p:cNvPr>
            <p:cNvSpPr/>
            <p:nvPr/>
          </p:nvSpPr>
          <p:spPr>
            <a:xfrm>
              <a:off x="4051009" y="2101501"/>
              <a:ext cx="7174453" cy="1388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just">
                <a:spcBef>
                  <a:spcPts val="300"/>
                </a:spcBef>
              </a:pPr>
              <a:r>
                <a:rPr lang="fr-FR" sz="1400" b="1" dirty="0">
                  <a:solidFill>
                    <a:srgbClr val="1E1348"/>
                  </a:solidFill>
                </a:rPr>
                <a:t>L’écosystème des podcasts est présenté de manière simplifiée </a:t>
              </a:r>
              <a:r>
                <a:rPr lang="fr-FR" sz="1400" dirty="0">
                  <a:solidFill>
                    <a:srgbClr val="1E1348"/>
                  </a:solidFill>
                </a:rPr>
                <a:t>à des fins de communication. La sélection des catégories d’acteurs étudiées et la </a:t>
              </a:r>
              <a:r>
                <a:rPr lang="fr-FR" sz="1400" b="1" dirty="0">
                  <a:solidFill>
                    <a:srgbClr val="1E1348"/>
                  </a:solidFill>
                </a:rPr>
                <a:t>description de leurs interactions n’ont pas pour objectif l’exhaustivité. </a:t>
              </a:r>
            </a:p>
            <a:p>
              <a:pPr marL="17463" lvl="2" algn="just">
                <a:spcBef>
                  <a:spcPts val="300"/>
                </a:spcBef>
              </a:pPr>
              <a:endParaRPr lang="fr-FR" sz="1400" b="1" dirty="0">
                <a:solidFill>
                  <a:srgbClr val="1E1348"/>
                </a:solidFill>
              </a:endParaRPr>
            </a:p>
            <a:p>
              <a:pPr marL="17463" lvl="2" algn="just">
                <a:spcBef>
                  <a:spcPts val="300"/>
                </a:spcBef>
              </a:pPr>
              <a:r>
                <a:rPr lang="fr-FR" sz="1400" dirty="0">
                  <a:solidFill>
                    <a:srgbClr val="1E1348"/>
                  </a:solidFill>
                </a:rPr>
                <a:t>Les travaux du 1</a:t>
              </a:r>
              <a:r>
                <a:rPr lang="fr-FR" sz="1400" baseline="30000" dirty="0">
                  <a:solidFill>
                    <a:srgbClr val="1E1348"/>
                  </a:solidFill>
                </a:rPr>
                <a:t>er</a:t>
              </a:r>
              <a:r>
                <a:rPr lang="fr-FR" sz="1400" dirty="0">
                  <a:solidFill>
                    <a:srgbClr val="1E1348"/>
                  </a:solidFill>
                </a:rPr>
                <a:t> Axe de l’Observatoire n’ont pas vocation à un niveau de granularité élevé. </a:t>
              </a:r>
            </a:p>
          </p:txBody>
        </p:sp>
      </p:grpSp>
      <p:sp>
        <p:nvSpPr>
          <p:cNvPr id="8" name="Rectangle 7">
            <a:extLst>
              <a:ext uri="{FF2B5EF4-FFF2-40B4-BE49-F238E27FC236}">
                <a16:creationId xmlns:a16="http://schemas.microsoft.com/office/drawing/2014/main" id="{0DBA27EB-B0A0-4797-81F0-F8F67A1FA93D}"/>
              </a:ext>
            </a:extLst>
          </p:cNvPr>
          <p:cNvSpPr/>
          <p:nvPr/>
        </p:nvSpPr>
        <p:spPr>
          <a:xfrm>
            <a:off x="850232" y="3951513"/>
            <a:ext cx="3154631" cy="1880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ctr"/>
            <a:r>
              <a:rPr lang="fr-FR" sz="1400" b="1" dirty="0">
                <a:solidFill>
                  <a:schemeClr val="bg1"/>
                </a:solidFill>
              </a:rPr>
              <a:t>UN MARCHÉ COMMUN</a:t>
            </a:r>
          </a:p>
        </p:txBody>
      </p:sp>
      <p:sp>
        <p:nvSpPr>
          <p:cNvPr id="10" name="Rectangle 9">
            <a:extLst>
              <a:ext uri="{FF2B5EF4-FFF2-40B4-BE49-F238E27FC236}">
                <a16:creationId xmlns:a16="http://schemas.microsoft.com/office/drawing/2014/main" id="{4F93128A-9EC1-4048-B474-545FB3AC5F99}"/>
              </a:ext>
            </a:extLst>
          </p:cNvPr>
          <p:cNvSpPr/>
          <p:nvPr/>
        </p:nvSpPr>
        <p:spPr>
          <a:xfrm>
            <a:off x="4216343" y="3951515"/>
            <a:ext cx="7125425" cy="1880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3" lvl="2" algn="just">
              <a:spcBef>
                <a:spcPts val="300"/>
              </a:spcBef>
            </a:pPr>
            <a:r>
              <a:rPr lang="fr-FR" sz="1400" dirty="0">
                <a:solidFill>
                  <a:srgbClr val="1E1348"/>
                </a:solidFill>
              </a:rPr>
              <a:t>Le 1</a:t>
            </a:r>
            <a:r>
              <a:rPr lang="fr-FR" sz="1400" baseline="30000" dirty="0">
                <a:solidFill>
                  <a:srgbClr val="1E1348"/>
                </a:solidFill>
              </a:rPr>
              <a:t>er</a:t>
            </a:r>
            <a:r>
              <a:rPr lang="fr-FR" sz="1400" dirty="0">
                <a:solidFill>
                  <a:srgbClr val="1E1348"/>
                </a:solidFill>
              </a:rPr>
              <a:t> Axe de travail de l’Observatoire considère en </a:t>
            </a:r>
            <a:r>
              <a:rPr lang="fr-FR" sz="1400" b="1" dirty="0">
                <a:solidFill>
                  <a:srgbClr val="1E1348"/>
                </a:solidFill>
              </a:rPr>
              <a:t>postulat le marché des podcasts natifs et des podcasts replay comme un marché unique </a:t>
            </a:r>
            <a:r>
              <a:rPr lang="fr-FR" sz="1400" dirty="0">
                <a:solidFill>
                  <a:srgbClr val="002060"/>
                </a:solidFill>
              </a:rPr>
              <a:t>pour plusieurs raisons :</a:t>
            </a:r>
            <a:r>
              <a:rPr lang="fr-FR" sz="1400" b="1" dirty="0">
                <a:solidFill>
                  <a:srgbClr val="002060"/>
                </a:solidFill>
              </a:rPr>
              <a:t> </a:t>
            </a:r>
            <a:r>
              <a:rPr lang="fr-FR" sz="1400" dirty="0">
                <a:solidFill>
                  <a:srgbClr val="002060"/>
                </a:solidFill>
              </a:rPr>
              <a:t>i) un mode de consommation commun (à la demande) ; ii) le </a:t>
            </a:r>
            <a:r>
              <a:rPr lang="fr-FR" sz="1400" dirty="0">
                <a:solidFill>
                  <a:srgbClr val="1E1348"/>
                </a:solidFill>
              </a:rPr>
              <a:t>temps d’écoute accordé par les auditeurs substituable entre un podcast replay et un podcast natif.</a:t>
            </a:r>
            <a:r>
              <a:rPr lang="fr-FR" sz="1400" b="1" dirty="0">
                <a:solidFill>
                  <a:srgbClr val="00B050"/>
                </a:solidFill>
              </a:rPr>
              <a:t> </a:t>
            </a:r>
            <a:r>
              <a:rPr lang="fr-FR" sz="1400" b="1" dirty="0">
                <a:solidFill>
                  <a:srgbClr val="1E1348"/>
                </a:solidFill>
              </a:rPr>
              <a:t>Les mêmes usagers consomment indifféremment les 2 types de contenus.</a:t>
            </a:r>
            <a:endParaRPr lang="fr-FR" sz="1400" b="1" dirty="0">
              <a:solidFill>
                <a:srgbClr val="00B050"/>
              </a:solidFill>
            </a:endParaRPr>
          </a:p>
        </p:txBody>
      </p:sp>
      <p:sp>
        <p:nvSpPr>
          <p:cNvPr id="11" name="Ellipse 10">
            <a:extLst>
              <a:ext uri="{FF2B5EF4-FFF2-40B4-BE49-F238E27FC236}">
                <a16:creationId xmlns:a16="http://schemas.microsoft.com/office/drawing/2014/main" id="{4CA1E4E3-E780-44E4-91FC-33F2BC5E0B41}"/>
              </a:ext>
            </a:extLst>
          </p:cNvPr>
          <p:cNvSpPr/>
          <p:nvPr/>
        </p:nvSpPr>
        <p:spPr>
          <a:xfrm>
            <a:off x="2196504" y="1848996"/>
            <a:ext cx="468000" cy="46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2"/>
                </a:solidFill>
              </a:rPr>
              <a:t>A</a:t>
            </a:r>
          </a:p>
        </p:txBody>
      </p:sp>
      <p:sp>
        <p:nvSpPr>
          <p:cNvPr id="13" name="Ellipse 12">
            <a:extLst>
              <a:ext uri="{FF2B5EF4-FFF2-40B4-BE49-F238E27FC236}">
                <a16:creationId xmlns:a16="http://schemas.microsoft.com/office/drawing/2014/main" id="{CD1C2A0F-14A0-4136-A032-866846380EBE}"/>
              </a:ext>
            </a:extLst>
          </p:cNvPr>
          <p:cNvSpPr/>
          <p:nvPr/>
        </p:nvSpPr>
        <p:spPr>
          <a:xfrm>
            <a:off x="2196504" y="4122132"/>
            <a:ext cx="468000" cy="46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2"/>
                </a:solidFill>
              </a:rPr>
              <a:t>B</a:t>
            </a:r>
          </a:p>
        </p:txBody>
      </p:sp>
    </p:spTree>
    <p:extLst>
      <p:ext uri="{BB962C8B-B14F-4D97-AF65-F5344CB8AC3E}">
        <p14:creationId xmlns:p14="http://schemas.microsoft.com/office/powerpoint/2010/main" val="4111639574"/>
      </p:ext>
    </p:extLst>
  </p:cSld>
  <p:clrMapOvr>
    <a:masterClrMapping/>
  </p:clrMapOvr>
</p:sld>
</file>

<file path=ppt/theme/theme1.xml><?xml version="1.0" encoding="utf-8"?>
<a:theme xmlns:a="http://schemas.openxmlformats.org/drawingml/2006/main" name="Arcom_Cyan">
  <a:themeElements>
    <a:clrScheme name="Arcom">
      <a:dk1>
        <a:sysClr val="windowText" lastClr="000000"/>
      </a:dk1>
      <a:lt1>
        <a:sysClr val="window" lastClr="FFFFFF"/>
      </a:lt1>
      <a:dk2>
        <a:srgbClr val="141433"/>
      </a:dk2>
      <a:lt2>
        <a:srgbClr val="F3F3F5"/>
      </a:lt2>
      <a:accent1>
        <a:srgbClr val="141433"/>
      </a:accent1>
      <a:accent2>
        <a:srgbClr val="00FFFF"/>
      </a:accent2>
      <a:accent3>
        <a:srgbClr val="AD91FF"/>
      </a:accent3>
      <a:accent4>
        <a:srgbClr val="00FFCC"/>
      </a:accent4>
      <a:accent5>
        <a:srgbClr val="4715C8"/>
      </a:accent5>
      <a:accent6>
        <a:srgbClr val="727285"/>
      </a:accent6>
      <a:hlink>
        <a:srgbClr val="141433"/>
      </a:hlink>
      <a:folHlink>
        <a:srgbClr val="141433"/>
      </a:folHlink>
    </a:clrScheme>
    <a:fontScheme name="Arcom">
      <a:majorFont>
        <a:latin typeface="Tosh"/>
        <a:ea typeface=""/>
        <a:cs typeface=""/>
      </a:majorFont>
      <a:minorFont>
        <a:latin typeface="Tos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com_Bleu_nuit">
  <a:themeElements>
    <a:clrScheme name="Arcom">
      <a:dk1>
        <a:sysClr val="windowText" lastClr="000000"/>
      </a:dk1>
      <a:lt1>
        <a:sysClr val="window" lastClr="FFFFFF"/>
      </a:lt1>
      <a:dk2>
        <a:srgbClr val="141433"/>
      </a:dk2>
      <a:lt2>
        <a:srgbClr val="F3F3F5"/>
      </a:lt2>
      <a:accent1>
        <a:srgbClr val="141433"/>
      </a:accent1>
      <a:accent2>
        <a:srgbClr val="00FFFF"/>
      </a:accent2>
      <a:accent3>
        <a:srgbClr val="AD91FF"/>
      </a:accent3>
      <a:accent4>
        <a:srgbClr val="00FFCC"/>
      </a:accent4>
      <a:accent5>
        <a:srgbClr val="4715C8"/>
      </a:accent5>
      <a:accent6>
        <a:srgbClr val="727285"/>
      </a:accent6>
      <a:hlink>
        <a:srgbClr val="141433"/>
      </a:hlink>
      <a:folHlink>
        <a:srgbClr val="141433"/>
      </a:folHlink>
    </a:clrScheme>
    <a:fontScheme name="Arcom">
      <a:majorFont>
        <a:latin typeface="Tosh"/>
        <a:ea typeface=""/>
        <a:cs typeface=""/>
      </a:majorFont>
      <a:minorFont>
        <a:latin typeface="Tos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rcom_Turquoise">
  <a:themeElements>
    <a:clrScheme name="Arcom">
      <a:dk1>
        <a:sysClr val="windowText" lastClr="000000"/>
      </a:dk1>
      <a:lt1>
        <a:sysClr val="window" lastClr="FFFFFF"/>
      </a:lt1>
      <a:dk2>
        <a:srgbClr val="141433"/>
      </a:dk2>
      <a:lt2>
        <a:srgbClr val="F3F3F5"/>
      </a:lt2>
      <a:accent1>
        <a:srgbClr val="141433"/>
      </a:accent1>
      <a:accent2>
        <a:srgbClr val="00FFFF"/>
      </a:accent2>
      <a:accent3>
        <a:srgbClr val="AD91FF"/>
      </a:accent3>
      <a:accent4>
        <a:srgbClr val="00FFCC"/>
      </a:accent4>
      <a:accent5>
        <a:srgbClr val="4715C8"/>
      </a:accent5>
      <a:accent6>
        <a:srgbClr val="727285"/>
      </a:accent6>
      <a:hlink>
        <a:srgbClr val="141433"/>
      </a:hlink>
      <a:folHlink>
        <a:srgbClr val="141433"/>
      </a:folHlink>
    </a:clrScheme>
    <a:fontScheme name="Arcom">
      <a:majorFont>
        <a:latin typeface="Tosh"/>
        <a:ea typeface=""/>
        <a:cs typeface=""/>
      </a:majorFont>
      <a:minorFont>
        <a:latin typeface="Tos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om_Lavande">
  <a:themeElements>
    <a:clrScheme name="Arcom">
      <a:dk1>
        <a:sysClr val="windowText" lastClr="000000"/>
      </a:dk1>
      <a:lt1>
        <a:sysClr val="window" lastClr="FFFFFF"/>
      </a:lt1>
      <a:dk2>
        <a:srgbClr val="141433"/>
      </a:dk2>
      <a:lt2>
        <a:srgbClr val="F3F3F5"/>
      </a:lt2>
      <a:accent1>
        <a:srgbClr val="141433"/>
      </a:accent1>
      <a:accent2>
        <a:srgbClr val="00FFFF"/>
      </a:accent2>
      <a:accent3>
        <a:srgbClr val="AD91FF"/>
      </a:accent3>
      <a:accent4>
        <a:srgbClr val="00FFCC"/>
      </a:accent4>
      <a:accent5>
        <a:srgbClr val="4715C8"/>
      </a:accent5>
      <a:accent6>
        <a:srgbClr val="727285"/>
      </a:accent6>
      <a:hlink>
        <a:srgbClr val="141433"/>
      </a:hlink>
      <a:folHlink>
        <a:srgbClr val="141433"/>
      </a:folHlink>
    </a:clrScheme>
    <a:fontScheme name="Arcom">
      <a:majorFont>
        <a:latin typeface="Tosh"/>
        <a:ea typeface=""/>
        <a:cs typeface=""/>
      </a:majorFont>
      <a:minorFont>
        <a:latin typeface="Tos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rcom_Vert_Jaune">
  <a:themeElements>
    <a:clrScheme name="Arcom">
      <a:dk1>
        <a:sysClr val="windowText" lastClr="000000"/>
      </a:dk1>
      <a:lt1>
        <a:sysClr val="window" lastClr="FFFFFF"/>
      </a:lt1>
      <a:dk2>
        <a:srgbClr val="141433"/>
      </a:dk2>
      <a:lt2>
        <a:srgbClr val="F3F3F5"/>
      </a:lt2>
      <a:accent1>
        <a:srgbClr val="141433"/>
      </a:accent1>
      <a:accent2>
        <a:srgbClr val="00FFFF"/>
      </a:accent2>
      <a:accent3>
        <a:srgbClr val="AD91FF"/>
      </a:accent3>
      <a:accent4>
        <a:srgbClr val="00FFCC"/>
      </a:accent4>
      <a:accent5>
        <a:srgbClr val="4715C8"/>
      </a:accent5>
      <a:accent6>
        <a:srgbClr val="727285"/>
      </a:accent6>
      <a:hlink>
        <a:srgbClr val="141433"/>
      </a:hlink>
      <a:folHlink>
        <a:srgbClr val="141433"/>
      </a:folHlink>
    </a:clrScheme>
    <a:fontScheme name="Arcom">
      <a:majorFont>
        <a:latin typeface="Tosh"/>
        <a:ea typeface=""/>
        <a:cs typeface=""/>
      </a:majorFont>
      <a:minorFont>
        <a:latin typeface="Tos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rcom_Orange">
  <a:themeElements>
    <a:clrScheme name="Arcom">
      <a:dk1>
        <a:sysClr val="windowText" lastClr="000000"/>
      </a:dk1>
      <a:lt1>
        <a:sysClr val="window" lastClr="FFFFFF"/>
      </a:lt1>
      <a:dk2>
        <a:srgbClr val="141433"/>
      </a:dk2>
      <a:lt2>
        <a:srgbClr val="F3F3F5"/>
      </a:lt2>
      <a:accent1>
        <a:srgbClr val="141433"/>
      </a:accent1>
      <a:accent2>
        <a:srgbClr val="00FFFF"/>
      </a:accent2>
      <a:accent3>
        <a:srgbClr val="AD91FF"/>
      </a:accent3>
      <a:accent4>
        <a:srgbClr val="00FFCC"/>
      </a:accent4>
      <a:accent5>
        <a:srgbClr val="4715C8"/>
      </a:accent5>
      <a:accent6>
        <a:srgbClr val="727285"/>
      </a:accent6>
      <a:hlink>
        <a:srgbClr val="141433"/>
      </a:hlink>
      <a:folHlink>
        <a:srgbClr val="141433"/>
      </a:folHlink>
    </a:clrScheme>
    <a:fontScheme name="Arcom">
      <a:majorFont>
        <a:latin typeface="Tosh"/>
        <a:ea typeface=""/>
        <a:cs typeface=""/>
      </a:majorFont>
      <a:minorFont>
        <a:latin typeface="Tos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rcom_Corail">
  <a:themeElements>
    <a:clrScheme name="Arcom">
      <a:dk1>
        <a:sysClr val="windowText" lastClr="000000"/>
      </a:dk1>
      <a:lt1>
        <a:sysClr val="window" lastClr="FFFFFF"/>
      </a:lt1>
      <a:dk2>
        <a:srgbClr val="141433"/>
      </a:dk2>
      <a:lt2>
        <a:srgbClr val="F3F3F5"/>
      </a:lt2>
      <a:accent1>
        <a:srgbClr val="141433"/>
      </a:accent1>
      <a:accent2>
        <a:srgbClr val="00FFFF"/>
      </a:accent2>
      <a:accent3>
        <a:srgbClr val="AD91FF"/>
      </a:accent3>
      <a:accent4>
        <a:srgbClr val="00FFCC"/>
      </a:accent4>
      <a:accent5>
        <a:srgbClr val="4715C8"/>
      </a:accent5>
      <a:accent6>
        <a:srgbClr val="727285"/>
      </a:accent6>
      <a:hlink>
        <a:srgbClr val="141433"/>
      </a:hlink>
      <a:folHlink>
        <a:srgbClr val="141433"/>
      </a:folHlink>
    </a:clrScheme>
    <a:fontScheme name="Arcom">
      <a:majorFont>
        <a:latin typeface="Tosh"/>
        <a:ea typeface=""/>
        <a:cs typeface=""/>
      </a:majorFont>
      <a:minorFont>
        <a:latin typeface="Tos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rcom_Rose">
  <a:themeElements>
    <a:clrScheme name="Arcom">
      <a:dk1>
        <a:sysClr val="windowText" lastClr="000000"/>
      </a:dk1>
      <a:lt1>
        <a:sysClr val="window" lastClr="FFFFFF"/>
      </a:lt1>
      <a:dk2>
        <a:srgbClr val="141433"/>
      </a:dk2>
      <a:lt2>
        <a:srgbClr val="F3F3F5"/>
      </a:lt2>
      <a:accent1>
        <a:srgbClr val="141433"/>
      </a:accent1>
      <a:accent2>
        <a:srgbClr val="00FFFF"/>
      </a:accent2>
      <a:accent3>
        <a:srgbClr val="AD91FF"/>
      </a:accent3>
      <a:accent4>
        <a:srgbClr val="00FFCC"/>
      </a:accent4>
      <a:accent5>
        <a:srgbClr val="4715C8"/>
      </a:accent5>
      <a:accent6>
        <a:srgbClr val="727285"/>
      </a:accent6>
      <a:hlink>
        <a:srgbClr val="141433"/>
      </a:hlink>
      <a:folHlink>
        <a:srgbClr val="141433"/>
      </a:folHlink>
    </a:clrScheme>
    <a:fontScheme name="Arcom">
      <a:majorFont>
        <a:latin typeface="Tosh"/>
        <a:ea typeface=""/>
        <a:cs typeface=""/>
      </a:majorFont>
      <a:minorFont>
        <a:latin typeface="Tos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22123</TotalTime>
  <Words>7240</Words>
  <Application>Microsoft Office PowerPoint</Application>
  <PresentationFormat>Grand écran</PresentationFormat>
  <Paragraphs>938</Paragraphs>
  <Slides>36</Slides>
  <Notes>30</Notes>
  <HiddenSlides>0</HiddenSlides>
  <MMClips>0</MMClips>
  <ScaleCrop>false</ScaleCrop>
  <HeadingPairs>
    <vt:vector size="6" baseType="variant">
      <vt:variant>
        <vt:lpstr>Polices utilisées</vt:lpstr>
      </vt:variant>
      <vt:variant>
        <vt:i4>6</vt:i4>
      </vt:variant>
      <vt:variant>
        <vt:lpstr>Thème</vt:lpstr>
      </vt:variant>
      <vt:variant>
        <vt:i4>8</vt:i4>
      </vt:variant>
      <vt:variant>
        <vt:lpstr>Titres des diapositives</vt:lpstr>
      </vt:variant>
      <vt:variant>
        <vt:i4>36</vt:i4>
      </vt:variant>
    </vt:vector>
  </HeadingPairs>
  <TitlesOfParts>
    <vt:vector size="50" baseType="lpstr">
      <vt:lpstr>Alef</vt:lpstr>
      <vt:lpstr>Arial</vt:lpstr>
      <vt:lpstr>Calibri</vt:lpstr>
      <vt:lpstr>Courier New</vt:lpstr>
      <vt:lpstr>Tosh</vt:lpstr>
      <vt:lpstr>Tosh Light</vt:lpstr>
      <vt:lpstr>Arcom_Cyan</vt:lpstr>
      <vt:lpstr>Arcom_Bleu_nuit</vt:lpstr>
      <vt:lpstr>Arcom_Turquoise</vt:lpstr>
      <vt:lpstr>Arcom_Lavande</vt:lpstr>
      <vt:lpstr>Arcom_Vert_Jaune</vt:lpstr>
      <vt:lpstr>Arcom_Orange</vt:lpstr>
      <vt:lpstr>Arcom_Corail</vt:lpstr>
      <vt:lpstr>Arcom_Rose</vt:lpstr>
      <vt:lpstr>Présentation PowerPoint</vt:lpstr>
      <vt:lpstr>L’OBSERVATOIRE</vt:lpstr>
      <vt:lpstr>L’OBSERVATOIRE</vt:lpstr>
      <vt:lpstr>L’OBSERVATOIRE</vt:lpstr>
      <vt:lpstr>L’OBSERVATOIRE</vt:lpstr>
      <vt:lpstr>Présentation PowerPoint</vt:lpstr>
      <vt:lpstr>L’OBSERVATOIRE</vt:lpstr>
      <vt:lpstr>L’OBSERVATOIRE</vt:lpstr>
      <vt:lpstr>L’OBSERVATOIRE</vt:lpstr>
      <vt:lpstr>Présentation PowerPoint</vt:lpstr>
      <vt:lpstr>L’OBSERVATOIRE</vt:lpstr>
      <vt:lpstr>L’OBSERVATOIRE</vt:lpstr>
      <vt:lpstr>L’OBSERVATOIRE</vt:lpstr>
      <vt:lpstr>L’OBSERVATOIRE</vt:lpstr>
      <vt:lpstr>L’OBSERVATOIRE</vt:lpstr>
      <vt:lpstr>L’OBSERVATOIRE</vt:lpstr>
      <vt:lpstr>Présentation PowerPoint</vt:lpstr>
      <vt:lpstr>L’OBSERVATOIRE</vt:lpstr>
      <vt:lpstr>L’OBSERVATOIRE</vt:lpstr>
      <vt:lpstr>L’OBSERVATOIRE</vt:lpstr>
      <vt:lpstr>Présentation PowerPoint</vt:lpstr>
      <vt:lpstr>L’OBSERVATOIRE</vt:lpstr>
      <vt:lpstr>L’OBSERVATOIRE</vt:lpstr>
      <vt:lpstr>L’OBSERVATOIRE</vt:lpstr>
      <vt:lpstr>L’OBSERVATOIRE</vt:lpstr>
      <vt:lpstr>L’OBSERVATOIRE</vt:lpstr>
      <vt:lpstr>Présentation PowerPoint</vt:lpstr>
      <vt:lpstr>L’OBSERVATOIRE</vt:lpstr>
      <vt:lpstr>L’OBSERVATOIRE</vt:lpstr>
      <vt:lpstr>L’OBSERVATOIRE</vt:lpstr>
      <vt:lpstr>L’OBSERVATOIRE</vt:lpstr>
      <vt:lpstr>L’OBSERVATOIRE</vt:lpstr>
      <vt:lpstr>Présentation PowerPoint</vt:lpstr>
      <vt:lpstr>L’OBSERVATOIRE</vt:lpstr>
      <vt:lpstr>Prochaines étapes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Quentin Gaildry</dc:creator>
  <cp:lastModifiedBy>CHEYROUZE SARA</cp:lastModifiedBy>
  <cp:revision>1387</cp:revision>
  <cp:lastPrinted>2024-01-30T10:37:33Z</cp:lastPrinted>
  <dcterms:created xsi:type="dcterms:W3CDTF">2022-01-31T10:28:57Z</dcterms:created>
  <dcterms:modified xsi:type="dcterms:W3CDTF">2024-02-09T11:08:14Z</dcterms:modified>
</cp:coreProperties>
</file>